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11" Type="http://schemas.openxmlformats.org/officeDocument/2006/relationships/slide" Target="slides/slide7.xml"/><Relationship Id="rId22" Type="http://schemas.openxmlformats.org/officeDocument/2006/relationships/slide" Target="slides/slide18.xml"/><Relationship Id="rId10" Type="http://schemas.openxmlformats.org/officeDocument/2006/relationships/slide" Target="slides/slide6.xml"/><Relationship Id="rId21" Type="http://schemas.openxmlformats.org/officeDocument/2006/relationships/slide" Target="slides/slide17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84f17a7bcf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g284f17a7bcf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бирюзовое выделение заголовка слайда должно быть пропорционально длине заголовка — его длину можно увеличивать или уменьшать в зависимости от длины заголовка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84f17a7bcf_0_3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" name="Google Shape;160;g284f17a7bcf_0_3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бирюзовое выделение заголовка слайда должно быть пропорционально длине заголовка — его длину можно увеличивать или уменьшать в зависимости от длины заголовка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84f17a7bcf_0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g284f17a7bcf_0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284f17a7bcf_0_3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3" name="Google Shape;183;g284f17a7bcf_0_3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84f17a7bcf_0_4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6" name="Google Shape;196;g284f17a7bcf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бирюзовое выделение заголовка слайда должно быть пропорционально длине заголовка — его длину можно увеличивать или уменьшать в зависимости от длины заголовка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284f17a7bcf_0_3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g284f17a7bcf_0_3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84f17a7bcf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9" name="Google Shape;219;g284f17a7bcf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бирюзовое выделение заголовка слайда должно быть пропорционально длине заголовка — его длину можно увеличивать или уменьшать в зависимости от длины заголовка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84f17a7bcf_0_4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9" name="Google Shape;229;g284f17a7bcf_0_4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1" name="Google Shape;24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" name="Google Shape;63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бирюзовое выделение заголовка слайда должно быть пропорционально длине заголовка — его длину можно увеличивать или уменьшать в зависимости от длины заголовка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284f17a7bcf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g284f17a7bcf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бирюзовое выделение заголовка слайда должно быть пропорционально длине заголовка — его длину можно увеличивать или уменьшать в зависимости от длины заголовка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284f17a7bcf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" name="Google Shape;84;g284f17a7bcf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бирюзовое выделение заголовка слайда должно быть пропорционально длине заголовка — его длину можно увеличивать или уменьшать в зависимости от длины заголовка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4f17a7bcf_0_1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4f17a7bcf_0_1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548b304564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" name="Google Shape;108;g2548b304564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84f17a7bcf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84f17a7bcf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284f17a7bcf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g284f17a7bcf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бирюзовое выделение заголовка слайда должно быть пропорционально длине заголовка — его длину можно увеличивать или уменьшать в зависимости от длины заголовка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84f17a7bcf_0_4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g284f17a7bcf_0_4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ru"/>
              <a:t>бирюзовое выделение заголовка слайда должно быть пропорционально длине заголовка — его длину можно увеличивать или уменьшать в зависимости от длины заголовка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Relationship Id="rId5" Type="http://schemas.openxmlformats.org/officeDocument/2006/relationships/image" Target="../media/image14.jpg"/><Relationship Id="rId6" Type="http://schemas.openxmlformats.org/officeDocument/2006/relationships/image" Target="../media/image16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4.jpg"/><Relationship Id="rId4" Type="http://schemas.openxmlformats.org/officeDocument/2006/relationships/image" Target="../media/image30.jpg"/><Relationship Id="rId5" Type="http://schemas.openxmlformats.org/officeDocument/2006/relationships/image" Target="../media/image26.jpg"/><Relationship Id="rId6" Type="http://schemas.openxmlformats.org/officeDocument/2006/relationships/image" Target="../media/image2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jpg"/><Relationship Id="rId4" Type="http://schemas.openxmlformats.org/officeDocument/2006/relationships/image" Target="../media/image13.jpg"/><Relationship Id="rId5" Type="http://schemas.openxmlformats.org/officeDocument/2006/relationships/image" Target="../media/image1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school.engineer-history.ru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Relationship Id="rId4" Type="http://schemas.openxmlformats.org/officeDocument/2006/relationships/image" Target="../media/image6.jpg"/><Relationship Id="rId9" Type="http://schemas.openxmlformats.org/officeDocument/2006/relationships/image" Target="../media/image2.jpg"/><Relationship Id="rId5" Type="http://schemas.openxmlformats.org/officeDocument/2006/relationships/image" Target="../media/image3.jpg"/><Relationship Id="rId6" Type="http://schemas.openxmlformats.org/officeDocument/2006/relationships/image" Target="../media/image11.jpg"/><Relationship Id="rId7" Type="http://schemas.openxmlformats.org/officeDocument/2006/relationships/image" Target="../media/image9.jpg"/><Relationship Id="rId8" Type="http://schemas.openxmlformats.org/officeDocument/2006/relationships/image" Target="../media/image3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jpg"/><Relationship Id="rId4" Type="http://schemas.openxmlformats.org/officeDocument/2006/relationships/image" Target="../media/image8.jpg"/><Relationship Id="rId5" Type="http://schemas.openxmlformats.org/officeDocument/2006/relationships/image" Target="../media/image4.jpg"/><Relationship Id="rId6" Type="http://schemas.openxmlformats.org/officeDocument/2006/relationships/image" Target="../media/image7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831325" y="2164950"/>
            <a:ext cx="8066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3200">
                <a:latin typeface="Ubuntu"/>
                <a:ea typeface="Ubuntu"/>
                <a:cs typeface="Ubuntu"/>
                <a:sym typeface="Ubuntu"/>
              </a:rPr>
              <a:t>Как мы делаем</a:t>
            </a:r>
            <a:endParaRPr b="1" sz="3200"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ru" sz="3200">
                <a:latin typeface="Ubuntu"/>
                <a:ea typeface="Ubuntu"/>
                <a:cs typeface="Ubuntu"/>
                <a:sym typeface="Ubuntu"/>
              </a:rPr>
              <a:t>научпоп и промтуризм</a:t>
            </a:r>
            <a:endParaRPr b="1" sz="32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5" name="Google Shape;55;p13"/>
          <p:cNvSpPr txBox="1"/>
          <p:nvPr/>
        </p:nvSpPr>
        <p:spPr>
          <a:xfrm>
            <a:off x="853737" y="3246679"/>
            <a:ext cx="6454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ru" sz="1800">
                <a:latin typeface="Ubuntu"/>
                <a:ea typeface="Ubuntu"/>
                <a:cs typeface="Ubuntu"/>
                <a:sym typeface="Ubuntu"/>
              </a:rPr>
              <a:t>Кейс компании «Глазами инженера»</a:t>
            </a:r>
            <a:endParaRPr b="0" i="0" sz="18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6" name="Google Shape;56;p13"/>
          <p:cNvSpPr/>
          <p:nvPr/>
        </p:nvSpPr>
        <p:spPr>
          <a:xfrm rot="5400000">
            <a:off x="281875" y="2591875"/>
            <a:ext cx="704400" cy="201600"/>
          </a:xfrm>
          <a:prstGeom prst="roundRect">
            <a:avLst>
              <a:gd fmla="val 16667" name="adj"/>
            </a:avLst>
          </a:prstGeom>
          <a:solidFill>
            <a:srgbClr val="40D3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275" y="667475"/>
            <a:ext cx="3110800" cy="1257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700" y="3945850"/>
            <a:ext cx="818925" cy="8189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 txBox="1"/>
          <p:nvPr/>
        </p:nvSpPr>
        <p:spPr>
          <a:xfrm>
            <a:off x="1922925" y="3945840"/>
            <a:ext cx="6454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ru" sz="1600">
                <a:latin typeface="Ubuntu Medium"/>
                <a:ea typeface="Ubuntu Medium"/>
                <a:cs typeface="Ubuntu Medium"/>
                <a:sym typeface="Ubuntu Medium"/>
              </a:rPr>
              <a:t>Айрат Багаутдинов</a:t>
            </a:r>
            <a:endParaRPr b="0" i="0" sz="1600" u="none" cap="none" strike="noStrike">
              <a:solidFill>
                <a:srgbClr val="000000"/>
              </a:solidFill>
              <a:latin typeface="Ubuntu Medium"/>
              <a:ea typeface="Ubuntu Medium"/>
              <a:cs typeface="Ubuntu Medium"/>
              <a:sym typeface="Ubuntu Medium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1922925" y="4231600"/>
            <a:ext cx="72261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>
                <a:latin typeface="Ubuntu"/>
                <a:ea typeface="Ubuntu"/>
                <a:cs typeface="Ubuntu"/>
                <a:sym typeface="Ubuntu"/>
              </a:rPr>
              <a:t>Историк архитектуры, экскурсовод и лектор,</a:t>
            </a:r>
            <a:endParaRPr sz="1200"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>
                <a:latin typeface="Ubuntu"/>
                <a:ea typeface="Ubuntu"/>
                <a:cs typeface="Ubuntu"/>
                <a:sym typeface="Ubuntu"/>
              </a:rPr>
              <a:t>руководитель компании «Глазами инженера»</a:t>
            </a:r>
            <a:endParaRPr b="0" i="0" sz="12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22"/>
          <p:cNvSpPr txBox="1"/>
          <p:nvPr>
            <p:ph idx="12" type="sldNum"/>
          </p:nvPr>
        </p:nvSpPr>
        <p:spPr>
          <a:xfrm>
            <a:off x="159939" y="46952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53" name="Google Shape;153;p22"/>
          <p:cNvSpPr/>
          <p:nvPr/>
        </p:nvSpPr>
        <p:spPr>
          <a:xfrm>
            <a:off x="793575" y="770975"/>
            <a:ext cx="4259700" cy="201600"/>
          </a:xfrm>
          <a:prstGeom prst="roundRect">
            <a:avLst>
              <a:gd fmla="val 16667" name="adj"/>
            </a:avLst>
          </a:prstGeom>
          <a:solidFill>
            <a:srgbClr val="40D3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2"/>
          <p:cNvSpPr txBox="1"/>
          <p:nvPr>
            <p:ph type="title"/>
          </p:nvPr>
        </p:nvSpPr>
        <p:spPr>
          <a:xfrm>
            <a:off x="793575" y="424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ru" sz="2820">
                <a:latin typeface="Ubuntu"/>
                <a:ea typeface="Ubuntu"/>
                <a:cs typeface="Ubuntu"/>
                <a:sym typeface="Ubuntu"/>
              </a:rPr>
              <a:t>О чем можно говорить и что можно показать</a:t>
            </a:r>
            <a:endParaRPr b="1" sz="282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ru" sz="2820">
                <a:latin typeface="Ubuntu"/>
                <a:ea typeface="Ubuntu"/>
                <a:cs typeface="Ubuntu"/>
                <a:sym typeface="Ubuntu"/>
              </a:rPr>
              <a:t>в научпоп/промэкскурсии</a:t>
            </a:r>
            <a:endParaRPr b="1" sz="282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809075" y="1700150"/>
            <a:ext cx="79089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П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роцесс производства/научного исследования</a:t>
            </a: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b="1"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История предприятия и научной организации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(исторические корпуса, памятники, мемориалы и мемориальные таблички; музей предприятия)</a:t>
            </a: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b="1"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История района, города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(генеральный план, инфраструктурные объекты: культурные центры, образовательные учреждения, мемориалы)</a:t>
            </a: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b="1"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История людей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(основатели, молодежь, 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истории успеха, личные истории, 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семейная история)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56" name="Google Shape;156;p22"/>
          <p:cNvSpPr txBox="1"/>
          <p:nvPr>
            <p:ph idx="1" type="body"/>
          </p:nvPr>
        </p:nvSpPr>
        <p:spPr>
          <a:xfrm rot="-5400000">
            <a:off x="-775275" y="1029225"/>
            <a:ext cx="20415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ru" sz="820">
                <a:latin typeface="Montserrat"/>
                <a:ea typeface="Montserrat"/>
                <a:cs typeface="Montserrat"/>
                <a:sym typeface="Montserrat"/>
              </a:rPr>
              <a:t> Компания «Глазами инженера»</a:t>
            </a:r>
            <a:endParaRPr sz="82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57" name="Google Shape;157;p22"/>
          <p:cNvCxnSpPr/>
          <p:nvPr/>
        </p:nvCxnSpPr>
        <p:spPr>
          <a:xfrm rot="10800000">
            <a:off x="289450" y="2211275"/>
            <a:ext cx="0" cy="2479500"/>
          </a:xfrm>
          <a:prstGeom prst="straightConnector1">
            <a:avLst/>
          </a:prstGeom>
          <a:noFill/>
          <a:ln cap="flat" cmpd="sng" w="19050">
            <a:solidFill>
              <a:srgbClr val="40D3CC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>
            <p:ph idx="12" type="sldNum"/>
          </p:nvPr>
        </p:nvSpPr>
        <p:spPr>
          <a:xfrm>
            <a:off x="159939" y="46952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63" name="Google Shape;163;p23"/>
          <p:cNvSpPr/>
          <p:nvPr/>
        </p:nvSpPr>
        <p:spPr>
          <a:xfrm>
            <a:off x="793575" y="770975"/>
            <a:ext cx="4259700" cy="201600"/>
          </a:xfrm>
          <a:prstGeom prst="roundRect">
            <a:avLst>
              <a:gd fmla="val 16667" name="adj"/>
            </a:avLst>
          </a:prstGeom>
          <a:solidFill>
            <a:srgbClr val="40D3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23"/>
          <p:cNvSpPr txBox="1"/>
          <p:nvPr>
            <p:ph type="title"/>
          </p:nvPr>
        </p:nvSpPr>
        <p:spPr>
          <a:xfrm>
            <a:off x="793575" y="424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ru" sz="2820">
                <a:latin typeface="Ubuntu"/>
                <a:ea typeface="Ubuntu"/>
                <a:cs typeface="Ubuntu"/>
                <a:sym typeface="Ubuntu"/>
              </a:rPr>
              <a:t>О чем можно говорить и что можно показать</a:t>
            </a:r>
            <a:endParaRPr b="1" sz="2820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ru" sz="2820">
                <a:latin typeface="Ubuntu"/>
                <a:ea typeface="Ubuntu"/>
                <a:cs typeface="Ubuntu"/>
                <a:sym typeface="Ubuntu"/>
              </a:rPr>
              <a:t>в </a:t>
            </a:r>
            <a:r>
              <a:rPr b="1" lang="ru" sz="2820">
                <a:latin typeface="Ubuntu"/>
                <a:ea typeface="Ubuntu"/>
                <a:cs typeface="Ubuntu"/>
                <a:sym typeface="Ubuntu"/>
              </a:rPr>
              <a:t>научпоп/</a:t>
            </a:r>
            <a:r>
              <a:rPr b="1" lang="ru" sz="2820">
                <a:latin typeface="Ubuntu"/>
                <a:ea typeface="Ubuntu"/>
                <a:cs typeface="Ubuntu"/>
                <a:sym typeface="Ubuntu"/>
              </a:rPr>
              <a:t>промэкскурсии</a:t>
            </a:r>
            <a:endParaRPr b="1" sz="282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5" name="Google Shape;165;p23"/>
          <p:cNvSpPr txBox="1"/>
          <p:nvPr/>
        </p:nvSpPr>
        <p:spPr>
          <a:xfrm>
            <a:off x="809075" y="1700150"/>
            <a:ext cx="78027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b="1"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История отрасли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b="1"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промышленности или науки 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(исторические этапы отрасли или объекты, связанные в производственную цепочку)</a:t>
            </a: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b="1"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Архитектура и искусство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(архитектура и интерьеры, объекты монументального искусства и паблик-арта)</a:t>
            </a: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b="1"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Техническая эстетика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(эстетика станков, аппаратов, установок, конструкций цехов и инженерных сооружений)</a:t>
            </a: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b="1"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Культура труда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(передовики производства, мемориалы и мемориальные таблички, произведения монументального искусства)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66" name="Google Shape;166;p23"/>
          <p:cNvSpPr txBox="1"/>
          <p:nvPr>
            <p:ph idx="1" type="body"/>
          </p:nvPr>
        </p:nvSpPr>
        <p:spPr>
          <a:xfrm rot="-5400000">
            <a:off x="-775275" y="1029225"/>
            <a:ext cx="20415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ru" sz="820">
                <a:latin typeface="Montserrat"/>
                <a:ea typeface="Montserrat"/>
                <a:cs typeface="Montserrat"/>
                <a:sym typeface="Montserrat"/>
              </a:rPr>
              <a:t> Компания «Глазами инженера»</a:t>
            </a:r>
            <a:endParaRPr sz="82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67" name="Google Shape;167;p23"/>
          <p:cNvCxnSpPr/>
          <p:nvPr/>
        </p:nvCxnSpPr>
        <p:spPr>
          <a:xfrm rot="10800000">
            <a:off x="289450" y="2211275"/>
            <a:ext cx="0" cy="2479500"/>
          </a:xfrm>
          <a:prstGeom prst="straightConnector1">
            <a:avLst/>
          </a:prstGeom>
          <a:noFill/>
          <a:ln cap="flat" cmpd="sng" w="19050">
            <a:solidFill>
              <a:srgbClr val="40D3CC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/>
          <p:nvPr/>
        </p:nvSpPr>
        <p:spPr>
          <a:xfrm>
            <a:off x="4387827" y="1013725"/>
            <a:ext cx="44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173" name="Google Shape;173;p24"/>
          <p:cNvCxnSpPr/>
          <p:nvPr/>
        </p:nvCxnSpPr>
        <p:spPr>
          <a:xfrm rot="10800000">
            <a:off x="289450" y="2211275"/>
            <a:ext cx="0" cy="2479500"/>
          </a:xfrm>
          <a:prstGeom prst="straightConnector1">
            <a:avLst/>
          </a:prstGeom>
          <a:noFill/>
          <a:ln cap="flat" cmpd="sng" w="19050">
            <a:solidFill>
              <a:srgbClr val="40D3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24"/>
          <p:cNvSpPr txBox="1"/>
          <p:nvPr>
            <p:ph idx="12" type="sldNum"/>
          </p:nvPr>
        </p:nvSpPr>
        <p:spPr>
          <a:xfrm>
            <a:off x="159939" y="46952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75" name="Google Shape;175;p24"/>
          <p:cNvSpPr txBox="1"/>
          <p:nvPr/>
        </p:nvSpPr>
        <p:spPr>
          <a:xfrm>
            <a:off x="4387827" y="274825"/>
            <a:ext cx="4405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" sz="1600">
                <a:latin typeface="Ubuntu"/>
                <a:ea typeface="Ubuntu"/>
                <a:cs typeface="Ubuntu"/>
                <a:sym typeface="Ubuntu"/>
              </a:rPr>
              <a:t>Экскурсия на Нижнетагильский металлургический комбинат</a:t>
            </a:r>
            <a:endParaRPr b="1" i="0" sz="16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76" name="Google Shape;176;p24"/>
          <p:cNvSpPr txBox="1"/>
          <p:nvPr>
            <p:ph idx="1" type="body"/>
          </p:nvPr>
        </p:nvSpPr>
        <p:spPr>
          <a:xfrm rot="-5400000">
            <a:off x="-775275" y="1029225"/>
            <a:ext cx="20415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ru" sz="820">
                <a:latin typeface="Montserrat"/>
                <a:ea typeface="Montserrat"/>
                <a:cs typeface="Montserrat"/>
                <a:sym typeface="Montserrat"/>
              </a:rPr>
              <a:t> Компания «Глазами инженера»</a:t>
            </a:r>
            <a:endParaRPr sz="8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7" name="Google Shape;17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95" y="126975"/>
            <a:ext cx="1787850" cy="2383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7445" y="119038"/>
            <a:ext cx="1799781" cy="2399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400" y="2607075"/>
            <a:ext cx="1787850" cy="2383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7450" y="2607075"/>
            <a:ext cx="1787850" cy="2383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5"/>
          <p:cNvSpPr txBox="1"/>
          <p:nvPr/>
        </p:nvSpPr>
        <p:spPr>
          <a:xfrm>
            <a:off x="4387827" y="1013725"/>
            <a:ext cx="44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cxnSp>
        <p:nvCxnSpPr>
          <p:cNvPr id="186" name="Google Shape;186;p25"/>
          <p:cNvCxnSpPr/>
          <p:nvPr/>
        </p:nvCxnSpPr>
        <p:spPr>
          <a:xfrm rot="10800000">
            <a:off x="289450" y="2211275"/>
            <a:ext cx="0" cy="2479500"/>
          </a:xfrm>
          <a:prstGeom prst="straightConnector1">
            <a:avLst/>
          </a:prstGeom>
          <a:noFill/>
          <a:ln cap="flat" cmpd="sng" w="19050">
            <a:solidFill>
              <a:srgbClr val="40D3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87" name="Google Shape;187;p25"/>
          <p:cNvSpPr txBox="1"/>
          <p:nvPr>
            <p:ph idx="12" type="sldNum"/>
          </p:nvPr>
        </p:nvSpPr>
        <p:spPr>
          <a:xfrm>
            <a:off x="159939" y="46952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188" name="Google Shape;188;p25"/>
          <p:cNvSpPr txBox="1"/>
          <p:nvPr/>
        </p:nvSpPr>
        <p:spPr>
          <a:xfrm>
            <a:off x="4387827" y="274825"/>
            <a:ext cx="44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" sz="1600">
                <a:latin typeface="Ubuntu"/>
                <a:ea typeface="Ubuntu"/>
                <a:cs typeface="Ubuntu"/>
                <a:sym typeface="Ubuntu"/>
              </a:rPr>
              <a:t>Экскурсия на «Мануфактуры Bosco»</a:t>
            </a:r>
            <a:endParaRPr b="1" i="0" sz="16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89" name="Google Shape;189;p25"/>
          <p:cNvSpPr txBox="1"/>
          <p:nvPr>
            <p:ph idx="1" type="body"/>
          </p:nvPr>
        </p:nvSpPr>
        <p:spPr>
          <a:xfrm rot="-5400000">
            <a:off x="-775275" y="1029225"/>
            <a:ext cx="20415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ru" sz="820">
                <a:latin typeface="Montserrat"/>
                <a:ea typeface="Montserrat"/>
                <a:cs typeface="Montserrat"/>
                <a:sym typeface="Montserrat"/>
              </a:rPr>
              <a:t> Компания «Глазами инженера»</a:t>
            </a:r>
            <a:endParaRPr sz="8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90" name="Google Shape;19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95" y="126975"/>
            <a:ext cx="1778726" cy="2371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7449" y="126975"/>
            <a:ext cx="1778726" cy="237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400" y="2607261"/>
            <a:ext cx="1778726" cy="2371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7450" y="2607261"/>
            <a:ext cx="1778726" cy="2371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/>
          <p:nvPr>
            <p:ph idx="12" type="sldNum"/>
          </p:nvPr>
        </p:nvSpPr>
        <p:spPr>
          <a:xfrm>
            <a:off x="159939" y="46952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1" lang="ru" sz="1200"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99" name="Google Shape;199;p26"/>
          <p:cNvSpPr/>
          <p:nvPr/>
        </p:nvSpPr>
        <p:spPr>
          <a:xfrm>
            <a:off x="793575" y="770975"/>
            <a:ext cx="4259700" cy="201600"/>
          </a:xfrm>
          <a:prstGeom prst="roundRect">
            <a:avLst>
              <a:gd fmla="val 16667" name="adj"/>
            </a:avLst>
          </a:prstGeom>
          <a:solidFill>
            <a:srgbClr val="40D3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26"/>
          <p:cNvSpPr txBox="1"/>
          <p:nvPr>
            <p:ph type="title"/>
          </p:nvPr>
        </p:nvSpPr>
        <p:spPr>
          <a:xfrm>
            <a:off x="793575" y="424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ru" sz="2820">
                <a:latin typeface="Ubuntu"/>
                <a:ea typeface="Ubuntu"/>
                <a:cs typeface="Ubuntu"/>
                <a:sym typeface="Ubuntu"/>
              </a:rPr>
              <a:t>Комплексный продукт</a:t>
            </a:r>
            <a:endParaRPr b="1" sz="282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1" name="Google Shape;201;p26"/>
          <p:cNvSpPr txBox="1"/>
          <p:nvPr/>
        </p:nvSpPr>
        <p:spPr>
          <a:xfrm>
            <a:off x="809075" y="1242950"/>
            <a:ext cx="77910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Турист хочет выжать из региона максимум. </a:t>
            </a: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Поэтому стоит добавить в тур элементы культурно-познавательного, гастрономического, экологического, санаторно-курортного туризма и проч.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2" name="Google Shape;202;p26"/>
          <p:cNvSpPr txBox="1"/>
          <p:nvPr>
            <p:ph idx="1" type="body"/>
          </p:nvPr>
        </p:nvSpPr>
        <p:spPr>
          <a:xfrm rot="-5400000">
            <a:off x="-775275" y="1029225"/>
            <a:ext cx="20415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ru" sz="820">
                <a:latin typeface="Montserrat"/>
                <a:ea typeface="Montserrat"/>
                <a:cs typeface="Montserrat"/>
                <a:sym typeface="Montserrat"/>
              </a:rPr>
              <a:t> Компания «Глазами инженера»</a:t>
            </a:r>
            <a:endParaRPr sz="82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03" name="Google Shape;203;p26"/>
          <p:cNvCxnSpPr/>
          <p:nvPr/>
        </p:nvCxnSpPr>
        <p:spPr>
          <a:xfrm rot="10800000">
            <a:off x="289450" y="2211275"/>
            <a:ext cx="0" cy="2479500"/>
          </a:xfrm>
          <a:prstGeom prst="straightConnector1">
            <a:avLst/>
          </a:prstGeom>
          <a:noFill/>
          <a:ln cap="flat" cmpd="sng" w="19050">
            <a:solidFill>
              <a:srgbClr val="40D3CC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8" name="Google Shape;208;p27"/>
          <p:cNvCxnSpPr/>
          <p:nvPr/>
        </p:nvCxnSpPr>
        <p:spPr>
          <a:xfrm rot="10800000">
            <a:off x="289450" y="2211275"/>
            <a:ext cx="0" cy="2479500"/>
          </a:xfrm>
          <a:prstGeom prst="straightConnector1">
            <a:avLst/>
          </a:prstGeom>
          <a:noFill/>
          <a:ln cap="flat" cmpd="sng" w="19050">
            <a:solidFill>
              <a:srgbClr val="40D3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9" name="Google Shape;209;p27"/>
          <p:cNvSpPr txBox="1"/>
          <p:nvPr>
            <p:ph idx="12" type="sldNum"/>
          </p:nvPr>
        </p:nvSpPr>
        <p:spPr>
          <a:xfrm>
            <a:off x="159939" y="46952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10" name="Google Shape;210;p27"/>
          <p:cNvSpPr txBox="1"/>
          <p:nvPr/>
        </p:nvSpPr>
        <p:spPr>
          <a:xfrm>
            <a:off x="4387827" y="274825"/>
            <a:ext cx="4405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" sz="1600">
                <a:latin typeface="Ubuntu"/>
                <a:ea typeface="Ubuntu"/>
                <a:cs typeface="Ubuntu"/>
                <a:sym typeface="Ubuntu"/>
              </a:rPr>
              <a:t>Алматы и Байконур. </a:t>
            </a:r>
            <a:br>
              <a:rPr b="1" lang="ru" sz="1600">
                <a:latin typeface="Ubuntu"/>
                <a:ea typeface="Ubuntu"/>
                <a:cs typeface="Ubuntu"/>
                <a:sym typeface="Ubuntu"/>
              </a:rPr>
            </a:br>
            <a:r>
              <a:rPr b="1" lang="ru" sz="1600">
                <a:latin typeface="Ubuntu"/>
                <a:ea typeface="Ubuntu"/>
                <a:cs typeface="Ubuntu"/>
                <a:sym typeface="Ubuntu"/>
              </a:rPr>
              <a:t>Модернизм, космос и старт ракеты</a:t>
            </a:r>
            <a:endParaRPr b="1" i="0" sz="16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1" name="Google Shape;211;p27"/>
          <p:cNvSpPr txBox="1"/>
          <p:nvPr/>
        </p:nvSpPr>
        <p:spPr>
          <a:xfrm>
            <a:off x="4387827" y="1013725"/>
            <a:ext cx="44055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600">
                <a:latin typeface="Ubuntu"/>
                <a:ea typeface="Ubuntu"/>
                <a:cs typeface="Ubuntu"/>
                <a:sym typeface="Ubuntu"/>
              </a:rPr>
              <a:t>Включает в себя:</a:t>
            </a:r>
            <a:br>
              <a:rPr lang="ru" sz="1600">
                <a:latin typeface="Ubuntu"/>
                <a:ea typeface="Ubuntu"/>
                <a:cs typeface="Ubuntu"/>
                <a:sym typeface="Ubuntu"/>
              </a:rPr>
            </a:b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Ubuntu"/>
              <a:buChar char="●"/>
            </a:pPr>
            <a:r>
              <a:rPr lang="ru" sz="1600">
                <a:latin typeface="Ubuntu"/>
                <a:ea typeface="Ubuntu"/>
                <a:cs typeface="Ubuntu"/>
                <a:sym typeface="Ubuntu"/>
              </a:rPr>
              <a:t>Экскурсии по модернистской архитектуре Алматы и города Байконур</a:t>
            </a:r>
            <a:br>
              <a:rPr lang="ru" sz="1600">
                <a:latin typeface="Ubuntu"/>
                <a:ea typeface="Ubuntu"/>
                <a:cs typeface="Ubuntu"/>
                <a:sym typeface="Ubuntu"/>
              </a:rPr>
            </a:b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Ubuntu"/>
              <a:buChar char="●"/>
            </a:pPr>
            <a:r>
              <a:rPr lang="ru" sz="1600">
                <a:latin typeface="Ubuntu"/>
                <a:ea typeface="Ubuntu"/>
                <a:cs typeface="Ubuntu"/>
                <a:sym typeface="Ubuntu"/>
              </a:rPr>
              <a:t>Пикник на Талгарском перевале и поездку на озеро Иссык</a:t>
            </a:r>
            <a:br>
              <a:rPr lang="ru" sz="1600">
                <a:latin typeface="Ubuntu"/>
                <a:ea typeface="Ubuntu"/>
                <a:cs typeface="Ubuntu"/>
                <a:sym typeface="Ubuntu"/>
              </a:rPr>
            </a:b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Ubuntu"/>
              <a:buChar char="●"/>
            </a:pPr>
            <a:r>
              <a:rPr lang="ru" sz="1600">
                <a:latin typeface="Ubuntu"/>
                <a:ea typeface="Ubuntu"/>
                <a:cs typeface="Ubuntu"/>
                <a:sym typeface="Ubuntu"/>
              </a:rPr>
              <a:t>Дегустацию местных сидра, вина и сыров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2" name="Google Shape;212;p27"/>
          <p:cNvSpPr txBox="1"/>
          <p:nvPr>
            <p:ph idx="1" type="body"/>
          </p:nvPr>
        </p:nvSpPr>
        <p:spPr>
          <a:xfrm rot="-5400000">
            <a:off x="-775275" y="1029225"/>
            <a:ext cx="20415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ru" sz="820">
                <a:latin typeface="Montserrat"/>
                <a:ea typeface="Montserrat"/>
                <a:cs typeface="Montserrat"/>
                <a:sym typeface="Montserrat"/>
              </a:rPr>
              <a:t> Компания «Глазами инженера»</a:t>
            </a:r>
            <a:endParaRPr sz="8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13" name="Google Shape;213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99" y="152400"/>
            <a:ext cx="1760625" cy="234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400" y="2607042"/>
            <a:ext cx="1760625" cy="234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7462" y="152413"/>
            <a:ext cx="1760605" cy="234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7455" y="2607063"/>
            <a:ext cx="1760605" cy="234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8"/>
          <p:cNvSpPr txBox="1"/>
          <p:nvPr>
            <p:ph idx="12" type="sldNum"/>
          </p:nvPr>
        </p:nvSpPr>
        <p:spPr>
          <a:xfrm>
            <a:off x="159939" y="46952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22" name="Google Shape;222;p28"/>
          <p:cNvSpPr/>
          <p:nvPr/>
        </p:nvSpPr>
        <p:spPr>
          <a:xfrm>
            <a:off x="793575" y="770975"/>
            <a:ext cx="4259700" cy="201600"/>
          </a:xfrm>
          <a:prstGeom prst="roundRect">
            <a:avLst>
              <a:gd fmla="val 16667" name="adj"/>
            </a:avLst>
          </a:prstGeom>
          <a:solidFill>
            <a:srgbClr val="40D3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8"/>
          <p:cNvSpPr txBox="1"/>
          <p:nvPr>
            <p:ph type="title"/>
          </p:nvPr>
        </p:nvSpPr>
        <p:spPr>
          <a:xfrm>
            <a:off x="793575" y="424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b="1" lang="ru" sz="2820">
                <a:latin typeface="Ubuntu"/>
                <a:ea typeface="Ubuntu"/>
                <a:cs typeface="Ubuntu"/>
                <a:sym typeface="Ubuntu"/>
              </a:rPr>
              <a:t>Идейность продукта</a:t>
            </a:r>
            <a:endParaRPr b="1" sz="282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24" name="Google Shape;224;p28"/>
          <p:cNvSpPr txBox="1"/>
          <p:nvPr/>
        </p:nvSpPr>
        <p:spPr>
          <a:xfrm>
            <a:off x="809075" y="1700150"/>
            <a:ext cx="58581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Тур или экскурсия должны иметь стройную концепцию (идею). Держите высокую планку образовательной технологии!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Включение в тур разнородных компонентов не отменяет необходимости ставить перед ним четкую цель, сохранять промышленную тему в качестве лейтмотива. </a:t>
            </a: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Прочие активности в туре хорошо привязать по смыслу к промышленности или науке.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25" name="Google Shape;225;p28"/>
          <p:cNvSpPr txBox="1"/>
          <p:nvPr>
            <p:ph idx="1" type="body"/>
          </p:nvPr>
        </p:nvSpPr>
        <p:spPr>
          <a:xfrm rot="-5400000">
            <a:off x="-775275" y="1029225"/>
            <a:ext cx="20415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ru" sz="820">
                <a:latin typeface="Montserrat"/>
                <a:ea typeface="Montserrat"/>
                <a:cs typeface="Montserrat"/>
                <a:sym typeface="Montserrat"/>
              </a:rPr>
              <a:t> Компания «Глазами инженера»</a:t>
            </a:r>
            <a:endParaRPr sz="82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226" name="Google Shape;226;p28"/>
          <p:cNvCxnSpPr/>
          <p:nvPr/>
        </p:nvCxnSpPr>
        <p:spPr>
          <a:xfrm rot="10800000">
            <a:off x="289450" y="2211275"/>
            <a:ext cx="0" cy="2479500"/>
          </a:xfrm>
          <a:prstGeom prst="straightConnector1">
            <a:avLst/>
          </a:prstGeom>
          <a:noFill/>
          <a:ln cap="flat" cmpd="sng" w="19050">
            <a:solidFill>
              <a:srgbClr val="40D3CC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1" name="Google Shape;231;p29"/>
          <p:cNvCxnSpPr/>
          <p:nvPr/>
        </p:nvCxnSpPr>
        <p:spPr>
          <a:xfrm rot="10800000">
            <a:off x="289450" y="2211275"/>
            <a:ext cx="0" cy="2479500"/>
          </a:xfrm>
          <a:prstGeom prst="straightConnector1">
            <a:avLst/>
          </a:prstGeom>
          <a:noFill/>
          <a:ln cap="flat" cmpd="sng" w="19050">
            <a:solidFill>
              <a:srgbClr val="40D3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2" name="Google Shape;232;p29"/>
          <p:cNvSpPr txBox="1"/>
          <p:nvPr>
            <p:ph idx="12" type="sldNum"/>
          </p:nvPr>
        </p:nvSpPr>
        <p:spPr>
          <a:xfrm>
            <a:off x="159939" y="46952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  <p:sp>
        <p:nvSpPr>
          <p:cNvPr id="233" name="Google Shape;233;p29"/>
          <p:cNvSpPr txBox="1"/>
          <p:nvPr/>
        </p:nvSpPr>
        <p:spPr>
          <a:xfrm>
            <a:off x="4387827" y="274825"/>
            <a:ext cx="440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ru" sz="1600">
                <a:latin typeface="Ubuntu"/>
                <a:ea typeface="Ubuntu"/>
                <a:cs typeface="Ubuntu"/>
                <a:sym typeface="Ubuntu"/>
              </a:rPr>
              <a:t>Промышленный Урал</a:t>
            </a:r>
            <a:endParaRPr b="1" i="0" sz="16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4" name="Google Shape;234;p29"/>
          <p:cNvSpPr txBox="1"/>
          <p:nvPr/>
        </p:nvSpPr>
        <p:spPr>
          <a:xfrm>
            <a:off x="4387827" y="1013725"/>
            <a:ext cx="44055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600">
                <a:latin typeface="Ubuntu"/>
                <a:ea typeface="Ubuntu"/>
                <a:cs typeface="Ubuntu"/>
                <a:sym typeface="Ubuntu"/>
              </a:rPr>
              <a:t>Включает в себя:</a:t>
            </a:r>
            <a:br>
              <a:rPr lang="ru" sz="1600">
                <a:latin typeface="Ubuntu"/>
                <a:ea typeface="Ubuntu"/>
                <a:cs typeface="Ubuntu"/>
                <a:sym typeface="Ubuntu"/>
              </a:rPr>
            </a:b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Ubuntu"/>
              <a:buChar char="●"/>
            </a:pPr>
            <a:r>
              <a:rPr lang="ru" sz="1600">
                <a:latin typeface="Ubuntu"/>
                <a:ea typeface="Ubuntu"/>
                <a:cs typeface="Ubuntu"/>
                <a:sym typeface="Ubuntu"/>
              </a:rPr>
              <a:t>Экскурсии по авангардной архитектуре в центре Екатеринбурга, районе Уралмаш и в Нижнем Тагиле</a:t>
            </a:r>
            <a:br>
              <a:rPr lang="ru" sz="1600">
                <a:latin typeface="Ubuntu"/>
                <a:ea typeface="Ubuntu"/>
                <a:cs typeface="Ubuntu"/>
                <a:sym typeface="Ubuntu"/>
              </a:rPr>
            </a:br>
            <a:endParaRPr sz="1600"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Ubuntu"/>
              <a:buChar char="●"/>
            </a:pPr>
            <a:r>
              <a:rPr lang="ru" sz="1600">
                <a:latin typeface="Ubuntu"/>
                <a:ea typeface="Ubuntu"/>
                <a:cs typeface="Ubuntu"/>
                <a:sym typeface="Ubuntu"/>
              </a:rPr>
              <a:t>Экскурсию на ревитализированный Сысертский завод и ожидающий ревитализации Старый Демидовский завод</a:t>
            </a:r>
            <a:endParaRPr sz="16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35" name="Google Shape;235;p29"/>
          <p:cNvSpPr txBox="1"/>
          <p:nvPr>
            <p:ph idx="1" type="body"/>
          </p:nvPr>
        </p:nvSpPr>
        <p:spPr>
          <a:xfrm rot="-5400000">
            <a:off x="-775275" y="1029225"/>
            <a:ext cx="20415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ru" sz="820">
                <a:latin typeface="Montserrat"/>
                <a:ea typeface="Montserrat"/>
                <a:cs typeface="Montserrat"/>
                <a:sym typeface="Montserrat"/>
              </a:rPr>
              <a:t> Компания «Глазами инженера»</a:t>
            </a:r>
            <a:endParaRPr sz="8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36" name="Google Shape;23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5395" y="126975"/>
            <a:ext cx="1759450" cy="234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86275" y="126975"/>
            <a:ext cx="1759450" cy="2345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5401" y="2607075"/>
            <a:ext cx="3643188" cy="24288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30"/>
          <p:cNvSpPr/>
          <p:nvPr/>
        </p:nvSpPr>
        <p:spPr>
          <a:xfrm>
            <a:off x="582700" y="3331125"/>
            <a:ext cx="2409300" cy="360900"/>
          </a:xfrm>
          <a:prstGeom prst="roundRect">
            <a:avLst>
              <a:gd fmla="val 16667" name="adj"/>
            </a:avLst>
          </a:prstGeom>
          <a:solidFill>
            <a:srgbClr val="40D3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30"/>
          <p:cNvSpPr txBox="1"/>
          <p:nvPr/>
        </p:nvSpPr>
        <p:spPr>
          <a:xfrm>
            <a:off x="493075" y="2680416"/>
            <a:ext cx="64545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1" i="0" lang="ru" sz="28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СПАСИБО!</a:t>
            </a:r>
            <a:endParaRPr b="1" i="0" sz="28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5" name="Google Shape;245;p30"/>
          <p:cNvSpPr txBox="1"/>
          <p:nvPr/>
        </p:nvSpPr>
        <p:spPr>
          <a:xfrm>
            <a:off x="515475" y="3789050"/>
            <a:ext cx="8269800" cy="11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ru" sz="1200">
                <a:latin typeface="Ubuntu"/>
                <a:ea typeface="Ubuntu"/>
                <a:cs typeface="Ubuntu"/>
                <a:sym typeface="Ubuntu"/>
              </a:rPr>
              <a:t>Образовательная компания</a:t>
            </a:r>
            <a:r>
              <a:rPr b="0" i="0" lang="ru" sz="12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«Глазами инженера»</a:t>
            </a:r>
            <a:endParaRPr b="0" i="0" sz="12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Москва, ул. Никольская, дом 17, строение 2, офисный центр «Славянский», офис 2б</a:t>
            </a:r>
            <a:endParaRPr b="0" i="0" sz="12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+7 (499) 322-23-25</a:t>
            </a:r>
            <a:endParaRPr b="0" i="0" sz="12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0" i="0" lang="ru" sz="1200" u="none" cap="none" strike="noStrike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hello@engineer-history.ru</a:t>
            </a:r>
            <a:endParaRPr b="0" i="0" sz="12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46" name="Google Shape;246;p30"/>
          <p:cNvSpPr txBox="1"/>
          <p:nvPr/>
        </p:nvSpPr>
        <p:spPr>
          <a:xfrm>
            <a:off x="750775" y="3284825"/>
            <a:ext cx="2325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ru" sz="1600" cap="none" strike="noStrike">
                <a:solidFill>
                  <a:schemeClr val="lt1"/>
                </a:solidFill>
                <a:uFill>
                  <a:noFill/>
                </a:uFill>
                <a:latin typeface="Ubuntu"/>
                <a:ea typeface="Ubuntu"/>
                <a:cs typeface="Ubuntu"/>
                <a:sym typeface="Ubuntu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engineer-history.ru</a:t>
            </a:r>
            <a:endParaRPr b="1" i="0" sz="1600" cap="none" strike="noStrike">
              <a:solidFill>
                <a:schemeClr val="lt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idx="12" type="sldNum"/>
          </p:nvPr>
        </p:nvSpPr>
        <p:spPr>
          <a:xfrm>
            <a:off x="159939" y="46952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1" lang="ru" sz="1200"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6" name="Google Shape;66;p14"/>
          <p:cNvSpPr/>
          <p:nvPr/>
        </p:nvSpPr>
        <p:spPr>
          <a:xfrm>
            <a:off x="793575" y="770975"/>
            <a:ext cx="4259700" cy="201600"/>
          </a:xfrm>
          <a:prstGeom prst="roundRect">
            <a:avLst>
              <a:gd fmla="val 16667" name="adj"/>
            </a:avLst>
          </a:prstGeom>
          <a:solidFill>
            <a:srgbClr val="40D3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4"/>
          <p:cNvSpPr txBox="1"/>
          <p:nvPr>
            <p:ph type="title"/>
          </p:nvPr>
        </p:nvSpPr>
        <p:spPr>
          <a:xfrm>
            <a:off x="793575" y="424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ru" sz="2820">
                <a:latin typeface="Ubuntu"/>
                <a:ea typeface="Ubuntu"/>
                <a:cs typeface="Ubuntu"/>
                <a:sym typeface="Ubuntu"/>
              </a:rPr>
              <a:t>Кто мы?</a:t>
            </a:r>
            <a:endParaRPr b="1" sz="282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809075" y="1242950"/>
            <a:ext cx="77910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Миссия: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научить людей читать язык архитектуры и инженерного искусства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приобщить их к культуре и развить мышление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Что мы делаем для этого:</a:t>
            </a:r>
            <a:endParaRPr b="1"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экскурсии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лекции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детские мастер-классы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многодневные туры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фестивали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книги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подкасты и телепередачи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Школа гида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69" name="Google Shape;69;p14"/>
          <p:cNvSpPr txBox="1"/>
          <p:nvPr>
            <p:ph idx="1" type="body"/>
          </p:nvPr>
        </p:nvSpPr>
        <p:spPr>
          <a:xfrm rot="-5400000">
            <a:off x="-775275" y="1029225"/>
            <a:ext cx="20415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ru" sz="820">
                <a:latin typeface="Montserrat"/>
                <a:ea typeface="Montserrat"/>
                <a:cs typeface="Montserrat"/>
                <a:sym typeface="Montserrat"/>
              </a:rPr>
              <a:t> Компания </a:t>
            </a:r>
            <a:r>
              <a:rPr lang="ru" sz="820">
                <a:latin typeface="Montserrat"/>
                <a:ea typeface="Montserrat"/>
                <a:cs typeface="Montserrat"/>
                <a:sym typeface="Montserrat"/>
              </a:rPr>
              <a:t>«Глазами инженера»</a:t>
            </a:r>
            <a:endParaRPr sz="82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0" name="Google Shape;70;p14"/>
          <p:cNvCxnSpPr/>
          <p:nvPr/>
        </p:nvCxnSpPr>
        <p:spPr>
          <a:xfrm rot="10800000">
            <a:off x="289450" y="2211275"/>
            <a:ext cx="0" cy="2479500"/>
          </a:xfrm>
          <a:prstGeom prst="straightConnector1">
            <a:avLst/>
          </a:prstGeom>
          <a:noFill/>
          <a:ln cap="flat" cmpd="sng" w="19050">
            <a:solidFill>
              <a:srgbClr val="40D3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1" name="Google Shape;71;p14"/>
          <p:cNvSpPr txBox="1"/>
          <p:nvPr/>
        </p:nvSpPr>
        <p:spPr>
          <a:xfrm>
            <a:off x="4818300" y="1958125"/>
            <a:ext cx="3888900" cy="289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Где мы работаем:</a:t>
            </a:r>
            <a:endParaRPr b="1"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Москва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Санкт-Петербург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Казань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Тбилиси 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Ереван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Белград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Туры — по России </a:t>
            </a: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и постсоветскому пространству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Лекции и Школа гида —</a:t>
            </a: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онлайн по всему миру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>
            <p:ph idx="12" type="sldNum"/>
          </p:nvPr>
        </p:nvSpPr>
        <p:spPr>
          <a:xfrm>
            <a:off x="159939" y="46952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1" lang="ru" sz="1200"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" name="Google Shape;77;p15"/>
          <p:cNvSpPr/>
          <p:nvPr/>
        </p:nvSpPr>
        <p:spPr>
          <a:xfrm>
            <a:off x="793575" y="770975"/>
            <a:ext cx="4259700" cy="201600"/>
          </a:xfrm>
          <a:prstGeom prst="roundRect">
            <a:avLst>
              <a:gd fmla="val 16667" name="adj"/>
            </a:avLst>
          </a:prstGeom>
          <a:solidFill>
            <a:srgbClr val="40D3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5"/>
          <p:cNvSpPr txBox="1"/>
          <p:nvPr>
            <p:ph type="title"/>
          </p:nvPr>
        </p:nvSpPr>
        <p:spPr>
          <a:xfrm>
            <a:off x="793575" y="424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ru" sz="2820">
                <a:latin typeface="Ubuntu"/>
                <a:ea typeface="Ubuntu"/>
                <a:cs typeface="Ubuntu"/>
                <a:sym typeface="Ubuntu"/>
              </a:rPr>
              <a:t>Почему мы делаем научпоп и промтуризм?</a:t>
            </a:r>
            <a:endParaRPr b="1" sz="282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79" name="Google Shape;79;p15"/>
          <p:cNvSpPr txBox="1"/>
          <p:nvPr>
            <p:ph idx="1" type="body"/>
          </p:nvPr>
        </p:nvSpPr>
        <p:spPr>
          <a:xfrm rot="-5400000">
            <a:off x="-775275" y="1029225"/>
            <a:ext cx="20415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ru" sz="820">
                <a:latin typeface="Montserrat"/>
                <a:ea typeface="Montserrat"/>
                <a:cs typeface="Montserrat"/>
                <a:sym typeface="Montserrat"/>
              </a:rPr>
              <a:t> Компания «Глазами инженера»</a:t>
            </a:r>
            <a:endParaRPr sz="82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80" name="Google Shape;80;p15"/>
          <p:cNvCxnSpPr/>
          <p:nvPr/>
        </p:nvCxnSpPr>
        <p:spPr>
          <a:xfrm rot="10800000">
            <a:off x="289450" y="2211275"/>
            <a:ext cx="0" cy="2479500"/>
          </a:xfrm>
          <a:prstGeom prst="straightConnector1">
            <a:avLst/>
          </a:prstGeom>
          <a:noFill/>
          <a:ln cap="flat" cmpd="sng" w="19050">
            <a:solidFill>
              <a:srgbClr val="40D3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1" name="Google Shape;81;p15"/>
          <p:cNvSpPr txBox="1"/>
          <p:nvPr/>
        </p:nvSpPr>
        <p:spPr>
          <a:xfrm>
            <a:off x="809075" y="1242950"/>
            <a:ext cx="58581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ru" sz="3000">
                <a:latin typeface="Ubuntu"/>
                <a:ea typeface="Ubuntu"/>
                <a:cs typeface="Ubuntu"/>
                <a:sym typeface="Ubuntu"/>
              </a:rPr>
              <a:t>Научпоп/пром</a:t>
            </a:r>
            <a:r>
              <a:rPr b="1" lang="ru" sz="3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туризм — </a:t>
            </a:r>
            <a:br>
              <a:rPr b="1" lang="ru" sz="3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b="1" lang="ru" sz="3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царь всех видов культурно-познавательного туризма.</a:t>
            </a:r>
            <a:endParaRPr b="1" sz="3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/>
          <p:nvPr>
            <p:ph idx="12" type="sldNum"/>
          </p:nvPr>
        </p:nvSpPr>
        <p:spPr>
          <a:xfrm>
            <a:off x="159939" y="46952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1" lang="ru" sz="1200"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87" name="Google Shape;87;p16"/>
          <p:cNvSpPr/>
          <p:nvPr/>
        </p:nvSpPr>
        <p:spPr>
          <a:xfrm>
            <a:off x="793575" y="770975"/>
            <a:ext cx="4259700" cy="201600"/>
          </a:xfrm>
          <a:prstGeom prst="roundRect">
            <a:avLst>
              <a:gd fmla="val 16667" name="adj"/>
            </a:avLst>
          </a:prstGeom>
          <a:solidFill>
            <a:srgbClr val="40D3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16"/>
          <p:cNvSpPr txBox="1"/>
          <p:nvPr>
            <p:ph type="title"/>
          </p:nvPr>
        </p:nvSpPr>
        <p:spPr>
          <a:xfrm>
            <a:off x="793575" y="424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ru" sz="2820">
                <a:latin typeface="Ubuntu"/>
                <a:ea typeface="Ubuntu"/>
                <a:cs typeface="Ubuntu"/>
                <a:sym typeface="Ubuntu"/>
              </a:rPr>
              <a:t>Почему мы делаем научпоп и промтуризм?</a:t>
            </a:r>
            <a:endParaRPr b="1" sz="282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809075" y="1242950"/>
            <a:ext cx="7791000" cy="387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Научпоп/промтуризм позволяет выполнять огромный спектр задач, которые стоят перед сегодняшним обществом, бизнесом и государством:</a:t>
            </a: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Формируем у человека научное и технологическое мировоззрение.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Развиваем интеллект человека: логику, аналитическое и критическое мышление.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В научпоп/промтуризме мы говорим и об истории страны и мира, выдающихся личностях, организациях, открытиях и изобретениях — а значит, увеличиваем культуру человека.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Улучшаем имидж российской науки и промышленности — а значит, способствуем росту патриотизма и гражданственности.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Способствуем притоку кадров в науку и промышленность — а значит, увеличиваем научный и промышленный потенциал страны.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Создаем новые туристические дестинации и маршруты — а значит, формируем новый взгляд человека на свою страну. 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90" name="Google Shape;90;p16"/>
          <p:cNvSpPr txBox="1"/>
          <p:nvPr>
            <p:ph idx="1" type="body"/>
          </p:nvPr>
        </p:nvSpPr>
        <p:spPr>
          <a:xfrm rot="-5400000">
            <a:off x="-775275" y="1029225"/>
            <a:ext cx="20415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ru" sz="820">
                <a:latin typeface="Montserrat"/>
                <a:ea typeface="Montserrat"/>
                <a:cs typeface="Montserrat"/>
                <a:sym typeface="Montserrat"/>
              </a:rPr>
              <a:t> Компания «Глазами инженера»</a:t>
            </a:r>
            <a:endParaRPr sz="82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1" name="Google Shape;91;p16"/>
          <p:cNvCxnSpPr/>
          <p:nvPr/>
        </p:nvCxnSpPr>
        <p:spPr>
          <a:xfrm rot="10800000">
            <a:off x="289450" y="2211275"/>
            <a:ext cx="0" cy="2479500"/>
          </a:xfrm>
          <a:prstGeom prst="straightConnector1">
            <a:avLst/>
          </a:prstGeom>
          <a:noFill/>
          <a:ln cap="flat" cmpd="sng" w="19050">
            <a:solidFill>
              <a:srgbClr val="40D3CC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7"/>
          <p:cNvPicPr preferRelativeResize="0"/>
          <p:nvPr/>
        </p:nvPicPr>
        <p:blipFill rotWithShape="1">
          <a:blip r:embed="rId3">
            <a:alphaModFix/>
          </a:blip>
          <a:srcRect b="0" l="139" r="129" t="0"/>
          <a:stretch/>
        </p:blipFill>
        <p:spPr>
          <a:xfrm>
            <a:off x="507875" y="498250"/>
            <a:ext cx="2664351" cy="20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7"/>
          <p:cNvPicPr preferRelativeResize="0"/>
          <p:nvPr/>
        </p:nvPicPr>
        <p:blipFill rotWithShape="1">
          <a:blip r:embed="rId4">
            <a:alphaModFix/>
          </a:blip>
          <a:srcRect b="0" l="139" r="129" t="0"/>
          <a:stretch/>
        </p:blipFill>
        <p:spPr>
          <a:xfrm>
            <a:off x="507875" y="2579200"/>
            <a:ext cx="2664351" cy="200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7"/>
          <p:cNvPicPr preferRelativeResize="0"/>
          <p:nvPr/>
        </p:nvPicPr>
        <p:blipFill rotWithShape="1">
          <a:blip r:embed="rId5">
            <a:alphaModFix/>
          </a:blip>
          <a:srcRect b="0" l="21428" r="21428" t="0"/>
          <a:stretch/>
        </p:blipFill>
        <p:spPr>
          <a:xfrm>
            <a:off x="3257525" y="498250"/>
            <a:ext cx="3126426" cy="4103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 rotWithShape="1">
          <a:blip r:embed="rId6">
            <a:alphaModFix/>
          </a:blip>
          <a:srcRect b="0" l="139" r="129" t="0"/>
          <a:stretch/>
        </p:blipFill>
        <p:spPr>
          <a:xfrm>
            <a:off x="6469250" y="498250"/>
            <a:ext cx="1746995" cy="131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7">
            <a:alphaModFix/>
          </a:blip>
          <a:srcRect b="0" l="139" r="129" t="0"/>
          <a:stretch/>
        </p:blipFill>
        <p:spPr>
          <a:xfrm>
            <a:off x="6469250" y="1893058"/>
            <a:ext cx="1746995" cy="1313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 rotWithShape="1">
          <a:blip r:embed="rId8">
            <a:alphaModFix/>
          </a:blip>
          <a:srcRect b="0" l="169" r="169" t="0"/>
          <a:stretch/>
        </p:blipFill>
        <p:spPr>
          <a:xfrm>
            <a:off x="6469250" y="3287865"/>
            <a:ext cx="1746994" cy="13138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9">
            <a:alphaModFix/>
          </a:blip>
          <a:srcRect b="0" l="43655" r="37289" t="0"/>
          <a:stretch/>
        </p:blipFill>
        <p:spPr>
          <a:xfrm>
            <a:off x="8301550" y="498250"/>
            <a:ext cx="1037778" cy="4084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p17"/>
          <p:cNvSpPr txBox="1"/>
          <p:nvPr/>
        </p:nvSpPr>
        <p:spPr>
          <a:xfrm>
            <a:off x="159939" y="46952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104" name="Google Shape;104;p17"/>
          <p:cNvSpPr txBox="1"/>
          <p:nvPr/>
        </p:nvSpPr>
        <p:spPr>
          <a:xfrm rot="-5400000">
            <a:off x="-775275" y="1029225"/>
            <a:ext cx="20415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82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Компания «Глазами инженера»</a:t>
            </a:r>
            <a:endParaRPr sz="82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05" name="Google Shape;105;p17"/>
          <p:cNvCxnSpPr/>
          <p:nvPr/>
        </p:nvCxnSpPr>
        <p:spPr>
          <a:xfrm rot="10800000">
            <a:off x="289450" y="2211275"/>
            <a:ext cx="0" cy="2479500"/>
          </a:xfrm>
          <a:prstGeom prst="straightConnector1">
            <a:avLst/>
          </a:prstGeom>
          <a:noFill/>
          <a:ln cap="flat" cmpd="sng" w="19050">
            <a:solidFill>
              <a:srgbClr val="40D3CC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0" name="Google Shape;110;p18"/>
          <p:cNvCxnSpPr/>
          <p:nvPr/>
        </p:nvCxnSpPr>
        <p:spPr>
          <a:xfrm rot="10800000">
            <a:off x="289450" y="2211275"/>
            <a:ext cx="0" cy="2479500"/>
          </a:xfrm>
          <a:prstGeom prst="straightConnector1">
            <a:avLst/>
          </a:prstGeom>
          <a:noFill/>
          <a:ln cap="flat" cmpd="sng" w="19050">
            <a:solidFill>
              <a:srgbClr val="40D3CC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1" name="Google Shape;111;p18"/>
          <p:cNvSpPr txBox="1"/>
          <p:nvPr>
            <p:ph idx="12" type="sldNum"/>
          </p:nvPr>
        </p:nvSpPr>
        <p:spPr>
          <a:xfrm>
            <a:off x="159939" y="46952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1" lang="ru" sz="1200"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" name="Google Shape;112;p18"/>
          <p:cNvSpPr txBox="1"/>
          <p:nvPr>
            <p:ph idx="1" type="body"/>
          </p:nvPr>
        </p:nvSpPr>
        <p:spPr>
          <a:xfrm rot="-5400000">
            <a:off x="-775275" y="1029225"/>
            <a:ext cx="20415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ru" sz="820">
                <a:latin typeface="Montserrat"/>
                <a:ea typeface="Montserrat"/>
                <a:cs typeface="Montserrat"/>
                <a:sym typeface="Montserrat"/>
              </a:rPr>
              <a:t> Компания «Глазами инженера»</a:t>
            </a:r>
            <a:endParaRPr sz="82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2251" y="152400"/>
            <a:ext cx="3601594" cy="480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5400" y="2607042"/>
            <a:ext cx="1760625" cy="2347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7462" y="152413"/>
            <a:ext cx="1760605" cy="234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387455" y="2607063"/>
            <a:ext cx="1760605" cy="234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19"/>
          <p:cNvPicPr preferRelativeResize="0"/>
          <p:nvPr/>
        </p:nvPicPr>
        <p:blipFill rotWithShape="1">
          <a:blip r:embed="rId3">
            <a:alphaModFix/>
          </a:blip>
          <a:srcRect b="0" l="14524" r="29048" t="0"/>
          <a:stretch/>
        </p:blipFill>
        <p:spPr>
          <a:xfrm>
            <a:off x="507875" y="786337"/>
            <a:ext cx="2686551" cy="3570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 rotWithShape="1">
          <a:blip r:embed="rId4">
            <a:alphaModFix/>
          </a:blip>
          <a:srcRect b="8853" l="0" r="0" t="8862"/>
          <a:stretch/>
        </p:blipFill>
        <p:spPr>
          <a:xfrm>
            <a:off x="3286150" y="786338"/>
            <a:ext cx="2805448" cy="173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 rotWithShape="1">
          <a:blip r:embed="rId5">
            <a:alphaModFix/>
          </a:blip>
          <a:srcRect b="0" l="0" r="0" t="17715"/>
          <a:stretch/>
        </p:blipFill>
        <p:spPr>
          <a:xfrm>
            <a:off x="3286150" y="2625852"/>
            <a:ext cx="2805448" cy="1731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9"/>
          <p:cNvPicPr preferRelativeResize="0"/>
          <p:nvPr/>
        </p:nvPicPr>
        <p:blipFill rotWithShape="1">
          <a:blip r:embed="rId6">
            <a:alphaModFix/>
          </a:blip>
          <a:srcRect b="0" l="16678" r="16685" t="0"/>
          <a:stretch/>
        </p:blipFill>
        <p:spPr>
          <a:xfrm>
            <a:off x="6183325" y="786338"/>
            <a:ext cx="3172649" cy="3570824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9"/>
          <p:cNvSpPr txBox="1"/>
          <p:nvPr/>
        </p:nvSpPr>
        <p:spPr>
          <a:xfrm>
            <a:off x="159939" y="46952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 sz="1000">
                <a:solidFill>
                  <a:srgbClr val="595959"/>
                </a:solidFill>
              </a:rPr>
              <a:t>‹#›</a:t>
            </a:fld>
            <a:endParaRPr sz="1000">
              <a:solidFill>
                <a:srgbClr val="595959"/>
              </a:solidFill>
            </a:endParaRPr>
          </a:p>
        </p:txBody>
      </p:sp>
      <p:sp>
        <p:nvSpPr>
          <p:cNvPr id="126" name="Google Shape;126;p19"/>
          <p:cNvSpPr txBox="1"/>
          <p:nvPr/>
        </p:nvSpPr>
        <p:spPr>
          <a:xfrm rot="-5400000">
            <a:off x="-775275" y="1029225"/>
            <a:ext cx="20415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ru" sz="820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rPr>
              <a:t> Компания «Глазами инженера»</a:t>
            </a:r>
            <a:endParaRPr sz="820">
              <a:solidFill>
                <a:srgbClr val="595959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27" name="Google Shape;127;p19"/>
          <p:cNvCxnSpPr/>
          <p:nvPr/>
        </p:nvCxnSpPr>
        <p:spPr>
          <a:xfrm rot="10800000">
            <a:off x="289450" y="2211275"/>
            <a:ext cx="0" cy="2479500"/>
          </a:xfrm>
          <a:prstGeom prst="straightConnector1">
            <a:avLst/>
          </a:prstGeom>
          <a:noFill/>
          <a:ln cap="flat" cmpd="sng" w="19050">
            <a:solidFill>
              <a:srgbClr val="40D3CC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0"/>
          <p:cNvSpPr txBox="1"/>
          <p:nvPr>
            <p:ph idx="12" type="sldNum"/>
          </p:nvPr>
        </p:nvSpPr>
        <p:spPr>
          <a:xfrm>
            <a:off x="159939" y="46952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1" lang="ru" sz="1200"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33" name="Google Shape;133;p20"/>
          <p:cNvSpPr/>
          <p:nvPr/>
        </p:nvSpPr>
        <p:spPr>
          <a:xfrm>
            <a:off x="793575" y="770975"/>
            <a:ext cx="4259700" cy="201600"/>
          </a:xfrm>
          <a:prstGeom prst="roundRect">
            <a:avLst>
              <a:gd fmla="val 16667" name="adj"/>
            </a:avLst>
          </a:prstGeom>
          <a:solidFill>
            <a:srgbClr val="40D3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20"/>
          <p:cNvSpPr txBox="1"/>
          <p:nvPr>
            <p:ph type="title"/>
          </p:nvPr>
        </p:nvSpPr>
        <p:spPr>
          <a:xfrm>
            <a:off x="793575" y="424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ru" sz="2820">
                <a:latin typeface="Ubuntu"/>
                <a:ea typeface="Ubuntu"/>
                <a:cs typeface="Ubuntu"/>
                <a:sym typeface="Ubuntu"/>
              </a:rPr>
              <a:t>Каким опытом мы хотели бы поделиться?</a:t>
            </a:r>
            <a:endParaRPr b="1" sz="282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5" name="Google Shape;135;p20"/>
          <p:cNvSpPr txBox="1"/>
          <p:nvPr/>
        </p:nvSpPr>
        <p:spPr>
          <a:xfrm>
            <a:off x="809075" y="1242950"/>
            <a:ext cx="7791000" cy="314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Работайте с профессионалами. </a:t>
            </a: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Объектов показа должно быть много и они должны быть разнообразны.</a:t>
            </a: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Не забывайте про такие важные подтемы рассказа, как история организации, истории людей (от основателей до молодежи), современность организации, 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связь организации с городом.</a:t>
            </a: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Многодневный тур должен иметь комплексный характер. </a:t>
            </a: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Тур или экскурсия должны иметь стройную концепцию (идею). Держите высокую планку образовательной технологии!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36" name="Google Shape;136;p20"/>
          <p:cNvSpPr txBox="1"/>
          <p:nvPr>
            <p:ph idx="1" type="body"/>
          </p:nvPr>
        </p:nvSpPr>
        <p:spPr>
          <a:xfrm rot="-5400000">
            <a:off x="-775275" y="1029225"/>
            <a:ext cx="20415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ru" sz="820">
                <a:latin typeface="Montserrat"/>
                <a:ea typeface="Montserrat"/>
                <a:cs typeface="Montserrat"/>
                <a:sym typeface="Montserrat"/>
              </a:rPr>
              <a:t> Компания «Глазами инженера»</a:t>
            </a:r>
            <a:endParaRPr sz="82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37" name="Google Shape;137;p20"/>
          <p:cNvCxnSpPr/>
          <p:nvPr/>
        </p:nvCxnSpPr>
        <p:spPr>
          <a:xfrm rot="10800000">
            <a:off x="289450" y="2211275"/>
            <a:ext cx="0" cy="2479500"/>
          </a:xfrm>
          <a:prstGeom prst="straightConnector1">
            <a:avLst/>
          </a:prstGeom>
          <a:noFill/>
          <a:ln cap="flat" cmpd="sng" w="19050">
            <a:solidFill>
              <a:srgbClr val="40D3CC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/>
          <p:nvPr>
            <p:ph idx="12" type="sldNum"/>
          </p:nvPr>
        </p:nvSpPr>
        <p:spPr>
          <a:xfrm>
            <a:off x="159939" y="469523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b="1" lang="ru" sz="1200"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b="1" sz="12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43" name="Google Shape;143;p21"/>
          <p:cNvSpPr/>
          <p:nvPr/>
        </p:nvSpPr>
        <p:spPr>
          <a:xfrm>
            <a:off x="793575" y="770975"/>
            <a:ext cx="4259700" cy="201600"/>
          </a:xfrm>
          <a:prstGeom prst="roundRect">
            <a:avLst>
              <a:gd fmla="val 16667" name="adj"/>
            </a:avLst>
          </a:prstGeom>
          <a:solidFill>
            <a:srgbClr val="40D3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1"/>
          <p:cNvSpPr txBox="1"/>
          <p:nvPr>
            <p:ph type="title"/>
          </p:nvPr>
        </p:nvSpPr>
        <p:spPr>
          <a:xfrm>
            <a:off x="793575" y="4243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</a:pPr>
            <a:r>
              <a:rPr b="1" lang="ru" sz="2820">
                <a:latin typeface="Ubuntu"/>
                <a:ea typeface="Ubuntu"/>
                <a:cs typeface="Ubuntu"/>
                <a:sym typeface="Ubuntu"/>
              </a:rPr>
              <a:t>Работайте с профессионалами</a:t>
            </a:r>
            <a:endParaRPr b="1" sz="282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5" name="Google Shape;145;p21"/>
          <p:cNvSpPr txBox="1"/>
          <p:nvPr/>
        </p:nvSpPr>
        <p:spPr>
          <a:xfrm>
            <a:off x="809075" y="1242950"/>
            <a:ext cx="7791000" cy="26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Доверяйте разработку экскурсии или тура профессиональным экскурсоводам-методистам.</a:t>
            </a: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Доверяйте проведение экскурсии профессиональным экскурсоводам.</a:t>
            </a:r>
            <a:b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Ubuntu"/>
              <a:buChar char="●"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Если вы решили использовать для этих целей имеющихся сотрудников — организуйте их профессиональную переподготовку.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Тут мы, «Глазами инженера», </a:t>
            </a:r>
            <a:r>
              <a:rPr b="1"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можем вам помочь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— 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и разработать экскурсию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, </a:t>
            </a:r>
            <a:r>
              <a:rPr lang="ru" sz="16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и обучить сотрудников в нашей Школе гида.</a:t>
            </a:r>
            <a:endParaRPr sz="16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46" name="Google Shape;146;p21"/>
          <p:cNvSpPr txBox="1"/>
          <p:nvPr>
            <p:ph idx="1" type="body"/>
          </p:nvPr>
        </p:nvSpPr>
        <p:spPr>
          <a:xfrm rot="-5400000">
            <a:off x="-775275" y="1029225"/>
            <a:ext cx="2041500" cy="23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SzPts val="440"/>
              <a:buNone/>
            </a:pPr>
            <a:r>
              <a:rPr lang="ru" sz="820">
                <a:latin typeface="Montserrat"/>
                <a:ea typeface="Montserrat"/>
                <a:cs typeface="Montserrat"/>
                <a:sym typeface="Montserrat"/>
              </a:rPr>
              <a:t> Компания «Глазами инженера»</a:t>
            </a:r>
            <a:endParaRPr sz="820"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47" name="Google Shape;147;p21"/>
          <p:cNvCxnSpPr/>
          <p:nvPr/>
        </p:nvCxnSpPr>
        <p:spPr>
          <a:xfrm rot="10800000">
            <a:off x="289450" y="2211275"/>
            <a:ext cx="0" cy="2479500"/>
          </a:xfrm>
          <a:prstGeom prst="straightConnector1">
            <a:avLst/>
          </a:prstGeom>
          <a:noFill/>
          <a:ln cap="flat" cmpd="sng" w="19050">
            <a:solidFill>
              <a:srgbClr val="40D3CC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