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797675" cy="9928225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4FA08-947B-4B6D-9D39-64C8D373C98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A2C4-2B2A-4FC7-B9DE-763C3DE25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0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C7AFFE-1D4F-4AE1-A466-7238D072B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26CBF1-9E35-450C-A6E5-43FACDD7A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9040C0-2345-4E44-A42C-810DA8A0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B672A7-5971-4727-877A-8D7B9112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33CD51-D391-45A7-9F74-544A164A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0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BB7D70-E81A-4EB6-8793-B19D5BEE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70C98E-94E4-4227-8A8A-D4D2964E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EE9B30-9186-4575-ACF3-AC3A6FFE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452CBB-3E7A-4866-993B-D3F862EB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D1593E-43B3-472B-A4E2-F30E56E6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2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01F5CD-BF86-4BB0-BF54-7FEA7FFDB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1AD089-692E-43F7-865A-747A6000D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AE0A6E-A9DA-41F7-AD98-5BAF99FE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825DEA-0CA4-426F-80C9-BC843621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2AFD96-9066-4719-A02B-B442F9A4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26A59B-EA96-4ACF-988E-4B7534C9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F45E47-B9B4-4B57-A0BF-AE1DC240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AD197C-D0DF-4DF6-A1F8-E6E0875D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4D2D18-F887-4C80-960F-963941F4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2ADC5E-B600-43C5-853E-0B55653B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5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17BAED-B320-4A2C-A53D-947C73B1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42FC77-14FE-4B37-B07C-F7F9CA4B9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618400-B3D5-4BF1-9B33-EEA4F0B6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044B9B-B3E6-48BE-82E9-4F8557DE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754DE0-3FA7-4522-82CF-D821E035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555417-6FDF-4B96-92B5-61210453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80A514-6546-440F-ACFE-8BF5737E2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A8B04D-8050-4E0A-B9B6-87D74B49E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F0CE63-E61A-45B1-9A10-C79A88E1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BB3F16-CFDF-4EB4-90D3-18906D50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A5ADC6-FC16-48F1-92BB-274EABA4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8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AED58-CBF1-47D0-AC25-15D6591B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26FEE7-EFA9-4E90-85F3-3F1F4BC4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80022A-29BF-45DC-86FE-DCD920503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1822A99-4AB0-4E54-91AE-C1C377A3C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36144EB-63C5-49E4-A918-ED817C62D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F3C1F6B-074B-42A1-9141-94FDAFE7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E4FC765-FE99-44CC-9333-7ACE1390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C289C5-93B6-40BA-9911-D2198A63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4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D372B1-56B3-410D-B87B-A4926DEF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E69E703-E742-4322-A702-77CDBB3E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8B4EFF-9B74-48B3-A898-EFB7A764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6D44488-FF71-4130-A157-560B3BED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5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26834FC-1143-413E-BE2D-B92B87A0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9356A95-50A9-4B0C-AD9C-70D0DF8C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226C2-3292-44A7-BF25-6C7F23D1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2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A46E91-A9CC-4922-843D-11E361B6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A2968E-7C71-44BE-9DF4-EFDF57DB7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4ADFFC-8C34-4A04-9522-91CE33C82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2225D7-D6C1-4EB9-A932-A9B35980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209F70-AB97-4ACF-B89B-CB57C35A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C437B7-2D05-4936-827F-13138379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4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0AAD3-6248-423E-84E4-9744AA00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0D51923-64AA-4BCE-AFB0-6A25ADB39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16AC08-8258-48F5-9C89-2A1E3206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AC8FC0-B51F-47BE-8472-4FBF68B5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E8163C-DE6F-4EE5-BF09-FA3E54BC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2C0774-8BE9-4B63-960A-57D285CE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6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DD3E05-FEBF-4AA7-892F-E1CA2706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98DEDF-FB40-452B-805B-645997B1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23DCDD-2841-4A36-ACBA-684344B9A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C61E-3447-4C49-82C8-1B0705E7D23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0B8DEB-0A42-4CDC-AAAE-146888D77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8F6EA8-1330-494F-8FCB-500AF14C4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8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3766B5-0ED8-A034-3E27-4564FFA3ACDB}"/>
              </a:ext>
            </a:extLst>
          </p:cNvPr>
          <p:cNvSpPr txBox="1"/>
          <p:nvPr/>
        </p:nvSpPr>
        <p:spPr>
          <a:xfrm>
            <a:off x="142044" y="0"/>
            <a:ext cx="8611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tabLst>
                <a:tab pos="54038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C24031-51B2-DE26-8893-7A3C0ACCBA74}"/>
              </a:ext>
            </a:extLst>
          </p:cNvPr>
          <p:cNvSpPr txBox="1"/>
          <p:nvPr/>
        </p:nvSpPr>
        <p:spPr>
          <a:xfrm>
            <a:off x="53266" y="1089084"/>
            <a:ext cx="878889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инженерной инфраструктуры ОИЯИ</a:t>
            </a:r>
          </a:p>
          <a:p>
            <a:pPr algn="ctr"/>
            <a:endParaRPr lang="ru-RU" sz="4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Главный инженер ОИЯИ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Гикал Борис Николаевич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Главный энергетик ОИЯИ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Кошелев Игорь Вячеславович 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3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E493D9-C40A-053D-9302-DDD526695FA7}"/>
              </a:ext>
            </a:extLst>
          </p:cNvPr>
          <p:cNvSpPr txBox="1"/>
          <p:nvPr/>
        </p:nvSpPr>
        <p:spPr>
          <a:xfrm>
            <a:off x="124286" y="0"/>
            <a:ext cx="81585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Реконструкция подстанции ГПП-1 (ТП ЛФВЭ)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Увеличение мощности </a:t>
            </a:r>
            <a:r>
              <a:rPr lang="ru-RU" sz="2800" b="1" dirty="0">
                <a:solidFill>
                  <a:srgbClr val="C00000"/>
                </a:solidFill>
              </a:rPr>
              <a:t>с 22,4 МВт до 40,8 МВт</a:t>
            </a:r>
          </a:p>
          <a:p>
            <a:r>
              <a:rPr lang="en-US" sz="2000" i="0" dirty="0">
                <a:solidFill>
                  <a:srgbClr val="C00000"/>
                </a:solidFill>
                <a:effectLst/>
                <a:latin typeface="YS Text"/>
              </a:rPr>
              <a:t>II </a:t>
            </a:r>
            <a:r>
              <a:rPr lang="ru-RU" sz="2000" i="0" dirty="0">
                <a:solidFill>
                  <a:srgbClr val="C00000"/>
                </a:solidFill>
                <a:effectLst/>
                <a:latin typeface="YS Text"/>
              </a:rPr>
              <a:t>категория надежности электроснабжения</a:t>
            </a:r>
          </a:p>
          <a:p>
            <a:endParaRPr lang="ru-RU" sz="800" dirty="0">
              <a:solidFill>
                <a:srgbClr val="C00000"/>
              </a:solidFill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Подрядчик - АО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Электроцентромонтаж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ввод в эксплуатацию - сентябрь 2023г., 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полное завершение работ - декабрь 2023г.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Потребители: 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34,27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МВт 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ОИЯИ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6,53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МВт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Мособлэнерго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др. потребители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4267528-F239-6E0F-EF63-5118753C1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974" y="557338"/>
            <a:ext cx="2657740" cy="35436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991A4-E833-8EF4-57A2-BE1400484C89}"/>
              </a:ext>
            </a:extLst>
          </p:cNvPr>
          <p:cNvSpPr txBox="1"/>
          <p:nvPr/>
        </p:nvSpPr>
        <p:spPr>
          <a:xfrm>
            <a:off x="231479" y="6562233"/>
            <a:ext cx="469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Монтаж распределительного устройства</a:t>
            </a:r>
          </a:p>
        </p:txBody>
      </p:sp>
      <p:pic>
        <p:nvPicPr>
          <p:cNvPr id="2" name="Picture 2" descr="C:\Users\User\Desktop\ГПП 1.jpg">
            <a:extLst>
              <a:ext uri="{FF2B5EF4-FFF2-40B4-BE49-F238E27FC236}">
                <a16:creationId xmlns:a16="http://schemas.microsoft.com/office/drawing/2014/main" xmlns="" id="{E429F3BB-2138-3900-5549-22E532A2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18" y="3330953"/>
            <a:ext cx="4305682" cy="3231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\\S2\общая\Рубина Е.О\ГПП1\IMG-20230823-WA0017.jpg">
            <a:extLst>
              <a:ext uri="{FF2B5EF4-FFF2-40B4-BE49-F238E27FC236}">
                <a16:creationId xmlns:a16="http://schemas.microsoft.com/office/drawing/2014/main" xmlns="" id="{625D4C88-78B5-8B47-E0E3-4D3CE9A88CB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2416" y="3822489"/>
            <a:ext cx="3944000" cy="29580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D8FEAF-DF32-85D3-1233-F7F8D8102CCD}"/>
              </a:ext>
            </a:extLst>
          </p:cNvPr>
          <p:cNvSpPr txBox="1"/>
          <p:nvPr/>
        </p:nvSpPr>
        <p:spPr>
          <a:xfrm>
            <a:off x="5191464" y="3822489"/>
            <a:ext cx="427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Новый пульт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421817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A6D980-9151-2083-D6C0-159F1FB710F5}"/>
              </a:ext>
            </a:extLst>
          </p:cNvPr>
          <p:cNvSpPr txBox="1"/>
          <p:nvPr/>
        </p:nvSpPr>
        <p:spPr>
          <a:xfrm>
            <a:off x="-1" y="-8669"/>
            <a:ext cx="914400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ctr">
              <a:tabLst>
                <a:tab pos="540385" algn="l"/>
              </a:tabLst>
            </a:pPr>
            <a:r>
              <a:rPr lang="ru-RU" sz="24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ГПП-2, ПС 110/10 </a:t>
            </a:r>
            <a:r>
              <a:rPr lang="ru-RU" sz="2400" b="1" u="sng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</a:t>
            </a:r>
            <a:r>
              <a:rPr lang="ru-RU" sz="24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(ТП ЛЯП)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270510">
              <a:tabLst>
                <a:tab pos="54038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Увеличение мощности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29,5 МВт до  39,2 МВт</a:t>
            </a:r>
          </a:p>
          <a:p>
            <a:pPr lvl="2" indent="270510">
              <a:tabLst>
                <a:tab pos="540385" algn="l"/>
              </a:tabLst>
            </a:pPr>
            <a:r>
              <a:rPr lang="en-US" sz="2000" b="1" i="0" dirty="0">
                <a:solidFill>
                  <a:srgbClr val="C00000"/>
                </a:solidFill>
                <a:effectLst/>
                <a:latin typeface="YS Text"/>
              </a:rPr>
              <a:t>II </a:t>
            </a:r>
            <a:r>
              <a:rPr lang="ru-RU" sz="2000" b="1" i="0" dirty="0">
                <a:solidFill>
                  <a:srgbClr val="C00000"/>
                </a:solidFill>
                <a:effectLst/>
                <a:latin typeface="YS Text"/>
              </a:rPr>
              <a:t>категория надежности электроснабжения</a:t>
            </a:r>
            <a:endParaRPr lang="ru-RU" sz="2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Подрядчик - АО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Электроцентромонтаж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Текущие работы:</a:t>
            </a:r>
          </a:p>
          <a:p>
            <a:pPr algn="just"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установлены здания ЗРУ-10кВ и РЩ-10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ведется монтаж оборудования 10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742950" indent="-285750">
              <a:buFontTx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ведется подготовка к установке нового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трансформатора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42950" indent="-285750">
              <a:buFontTx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проводится ремонт здания диспетчерского пункта;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Первый этап будет завершен к началу отопительного сезона, что сохранит вторую категорию надежности электроснабжения ОИЯИ и города.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Завершение реконструкции планируется в 4 кв. 2024г.</a:t>
            </a:r>
          </a:p>
          <a:p>
            <a:r>
              <a:rPr lang="ru-RU" sz="1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Потребители: </a:t>
            </a:r>
          </a:p>
          <a:p>
            <a:pPr marL="342900" indent="-342900">
              <a:buFontTx/>
              <a:buChar char="-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19,6 МВт  - </a:t>
            </a:r>
            <a:r>
              <a:rPr lang="ru-RU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ОИЯИ.</a:t>
            </a:r>
          </a:p>
          <a:p>
            <a:pPr marL="342900" indent="-342900">
              <a:buFontTx/>
              <a:buChar char="-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19,6 МВт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Мособлэнерго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др. потребители.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084D58C-9A79-32C1-5A69-3AD450F55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462" y="4195620"/>
            <a:ext cx="5113538" cy="2297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ED2637-9887-17BA-855D-9594E840914D}"/>
              </a:ext>
            </a:extLst>
          </p:cNvPr>
          <p:cNvSpPr txBox="1"/>
          <p:nvPr/>
        </p:nvSpPr>
        <p:spPr>
          <a:xfrm>
            <a:off x="124764" y="6488668"/>
            <a:ext cx="324256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Здания ЗРУ-10кВ и РЩ-10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23B3ED-3CFE-B062-F039-DB3962A8AF77}"/>
              </a:ext>
            </a:extLst>
          </p:cNvPr>
          <p:cNvSpPr txBox="1"/>
          <p:nvPr/>
        </p:nvSpPr>
        <p:spPr>
          <a:xfrm>
            <a:off x="4030463" y="6477090"/>
            <a:ext cx="5113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площадки для нового трансформатора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97EC393-523D-D64C-A236-193FD0DE45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64" y="4191571"/>
            <a:ext cx="3649984" cy="22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6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1DD862-0F76-FA2F-4BED-F55C70737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10" y="1781237"/>
            <a:ext cx="8767253" cy="2045039"/>
          </a:xfrm>
        </p:spPr>
        <p:txBody>
          <a:bodyPr>
            <a:noAutofit/>
          </a:bodyPr>
          <a:lstStyle/>
          <a:p>
            <a:pPr marL="457200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4 кв. 2022г. возвращена мощность 2 МВт из ОЭЗ на ГПП-1 (ТП ЛФВЭ) в связи с  переводом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другой питающий центр.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Договор о возвращении выделенной  мощности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ГПП-2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(ТП ЛЯП) 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АО «ПЗ «Тензор» 4 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500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кВт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связи с  переводом электроснабжения «ПЗ «Тензор»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другой питающий центр.</a:t>
            </a:r>
          </a:p>
          <a:p>
            <a:pPr marL="28575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Завершение работ планируется в 2024 г.</a:t>
            </a:r>
          </a:p>
          <a:p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B6FF67-EFF0-C125-434E-3EAC69726CFA}"/>
              </a:ext>
            </a:extLst>
          </p:cNvPr>
          <p:cNvSpPr txBox="1"/>
          <p:nvPr/>
        </p:nvSpPr>
        <p:spPr>
          <a:xfrm>
            <a:off x="1047564" y="577049"/>
            <a:ext cx="788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электроснабжения Института и Города</a:t>
            </a:r>
          </a:p>
        </p:txBody>
      </p:sp>
    </p:spTree>
    <p:extLst>
      <p:ext uri="{BB962C8B-B14F-4D97-AF65-F5344CB8AC3E}">
        <p14:creationId xmlns:p14="http://schemas.microsoft.com/office/powerpoint/2010/main" val="412366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D11760-965A-6DFD-2FF4-6C2DEC24536C}"/>
              </a:ext>
            </a:extLst>
          </p:cNvPr>
          <p:cNvSpPr txBox="1"/>
          <p:nvPr/>
        </p:nvSpPr>
        <p:spPr>
          <a:xfrm>
            <a:off x="443883" y="30399"/>
            <a:ext cx="791000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" marR="64770" indent="271145">
              <a:spcAft>
                <a:spcPts val="0"/>
              </a:spcAft>
            </a:pPr>
            <a:r>
              <a:rPr lang="ru-RU" sz="3200" b="1" u="sng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Водоотведение</a:t>
            </a:r>
          </a:p>
          <a:p>
            <a:pPr marL="74295" marR="64770" indent="271145">
              <a:spcAft>
                <a:spcPts val="0"/>
              </a:spcAf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канализационные сети институтской части города, КНС 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канализационный</a:t>
            </a:r>
            <a:r>
              <a:rPr lang="ru-RU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дюкер</a:t>
            </a:r>
            <a:r>
              <a:rPr lang="ru-RU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 Волга эксплуатируются ОГЭ ОИЯИ.</a:t>
            </a:r>
          </a:p>
          <a:p>
            <a:pPr marL="74295" marR="64770" indent="271145">
              <a:spcAft>
                <a:spcPts val="0"/>
              </a:spcAf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Рассматривается предложение о передачи части канализационных сетей , находящихся на территории города, КНС и дюкера в муниципальные структуры города. </a:t>
            </a:r>
          </a:p>
          <a:p>
            <a:pPr marL="74295" marR="64770" indent="271145">
              <a:spcAft>
                <a:spcPts val="0"/>
              </a:spcAf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Канализационные сети на территории производственных площадок ОИЯИ останутся на балансе ОГЭ.</a:t>
            </a:r>
          </a:p>
          <a:p>
            <a:pPr marL="74295" marR="64770" indent="271145">
              <a:spcAft>
                <a:spcPts val="0"/>
              </a:spcAft>
            </a:pPr>
            <a:endParaRPr lang="ru-RU" sz="18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" marR="64770" indent="271145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Канализационный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дюкер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 Волга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состоит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ниток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стального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трубопровода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 500 </a:t>
            </a: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10мм.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74295" marR="64770" indent="271145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эксплуатацию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в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1971г.</a:t>
            </a:r>
          </a:p>
          <a:p>
            <a:pPr marL="74295" marR="64770" indent="271145"/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январе 2023 проведено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приборно-водолазное обследование </a:t>
            </a:r>
            <a:r>
              <a:rPr lang="ru-RU" sz="1800" b="1" kern="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канализационного</a:t>
            </a:r>
            <a:r>
              <a:rPr lang="ru-RU" sz="1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дюкера</a:t>
            </a:r>
          </a:p>
        </p:txBody>
      </p:sp>
      <p:pic>
        <p:nvPicPr>
          <p:cNvPr id="2" name="image7.jpeg" descr="трассоискатель_Дубна">
            <a:extLst>
              <a:ext uri="{FF2B5EF4-FFF2-40B4-BE49-F238E27FC236}">
                <a16:creationId xmlns:a16="http://schemas.microsoft.com/office/drawing/2014/main" xmlns="" id="{9CAE1D28-DFC8-9362-9DD2-43B003B499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0477" y="4496816"/>
            <a:ext cx="3192389" cy="23732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30533B-9EB0-82C0-4D82-A1989D39F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74" y="4496817"/>
            <a:ext cx="3724997" cy="23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3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23B5DE3-7520-2EB9-8122-6DA155E2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236" y="92154"/>
            <a:ext cx="4450764" cy="67658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D11760-965A-6DFD-2FF4-6C2DEC24536C}"/>
              </a:ext>
            </a:extLst>
          </p:cNvPr>
          <p:cNvSpPr txBox="1"/>
          <p:nvPr/>
        </p:nvSpPr>
        <p:spPr>
          <a:xfrm>
            <a:off x="1358283" y="159798"/>
            <a:ext cx="6560599" cy="54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D5DC2A-045E-AC5F-548B-B2E7E6D5BCC2}"/>
              </a:ext>
            </a:extLst>
          </p:cNvPr>
          <p:cNvSpPr txBox="1"/>
          <p:nvPr/>
        </p:nvSpPr>
        <p:spPr>
          <a:xfrm>
            <a:off x="133165" y="246087"/>
            <a:ext cx="4317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64770" indent="271145">
              <a:spcAft>
                <a:spcPts val="0"/>
              </a:spcAft>
            </a:pPr>
            <a:r>
              <a:rPr lang="ru-RU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800" b="1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800" b="1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обследованию</a:t>
            </a:r>
            <a:r>
              <a:rPr lang="ru-RU" sz="1800" b="1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канализационного</a:t>
            </a:r>
            <a:r>
              <a:rPr lang="ru-RU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дюкера</a:t>
            </a:r>
            <a:r>
              <a:rPr lang="ru-RU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 Волга</a:t>
            </a:r>
            <a:r>
              <a:rPr lang="ru-RU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Дубна</a:t>
            </a:r>
            <a:r>
              <a:rPr lang="ru-RU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-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166.4км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судового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ЕГС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РФ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выполнялись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специалистами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подрядной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«РУСТ», 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Ярославль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(член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Ассоциации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"Верхне-Волжское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ПСО».</a:t>
            </a:r>
            <a:endParaRPr lang="ru-RU" sz="18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952909-D7CC-205F-4849-C29D6F7D7512}"/>
              </a:ext>
            </a:extLst>
          </p:cNvPr>
          <p:cNvSpPr txBox="1"/>
          <p:nvPr/>
        </p:nvSpPr>
        <p:spPr>
          <a:xfrm>
            <a:off x="1" y="2363701"/>
            <a:ext cx="4693235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8655" marR="664845" algn="ctr">
              <a:spcBef>
                <a:spcPts val="355"/>
              </a:spcBef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Выводы: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60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525780" algn="l"/>
              </a:tabLst>
            </a:pP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Дюкер находится в рабочем состоянии. </a:t>
            </a:r>
          </a:p>
          <a:p>
            <a:pPr marL="342900" marR="660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525780" algn="l"/>
              </a:tabLst>
            </a:pP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имеет повреждений, нарушений</a:t>
            </a:r>
            <a:r>
              <a:rPr lang="ru-RU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герметичности.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660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525780" algn="l"/>
              </a:tabLst>
            </a:pP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Внешних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механических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повреждений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просматриваемых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размытых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участках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обнаружено.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660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525780" algn="l"/>
              </a:tabLst>
            </a:pP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Каких-либо аварий,</a:t>
            </a:r>
            <a:r>
              <a:rPr lang="ru-RU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связанных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нарушением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целостности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трубопроводов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подводного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перехода, не было. </a:t>
            </a:r>
          </a:p>
          <a:p>
            <a:pPr marL="342900" lvl="0" indent="-342900">
              <a:spcBef>
                <a:spcPts val="16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522605" algn="l"/>
              </a:tabLst>
            </a:pP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Наблюдается</a:t>
            </a:r>
            <a:r>
              <a:rPr lang="ru-RU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значительный</a:t>
            </a:r>
            <a:r>
              <a:rPr lang="ru-RU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коррозионный</a:t>
            </a:r>
            <a:r>
              <a:rPr lang="ru-RU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износ</a:t>
            </a:r>
            <a:r>
              <a:rPr lang="ru-RU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стенок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трубопроводов.</a:t>
            </a:r>
          </a:p>
          <a:p>
            <a:pPr marL="342900" lvl="0" indent="-342900">
              <a:spcBef>
                <a:spcPts val="16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52260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Фиксируется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износ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стенок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нижней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трубопровода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63,6%.   Износ стенок в верхней и средней части на 20-30%</a:t>
            </a:r>
            <a:endParaRPr lang="ru-RU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0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D0A9C-2A1D-7B46-A3B8-59601D70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72" y="107674"/>
            <a:ext cx="7886700" cy="7800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асосно-фильтровальная станция 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ОГЭ ОИЯИ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3C0014-0BD1-AEC3-A575-48288D88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4" y="995664"/>
            <a:ext cx="5005178" cy="3150208"/>
          </a:xfrm>
        </p:spPr>
        <p:txBody>
          <a:bodyPr>
            <a:normAutofit/>
          </a:bodyPr>
          <a:lstStyle/>
          <a:p>
            <a:pPr marL="0" lvl="0" indent="0" hangingPunc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Производство питьевой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воды в правобережной части г. Дубны осуществляется на двух очередях  насосно-фильтровальной станции (НФС) ОИЯИ.   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Максимальная производительность  НФС</a:t>
            </a:r>
          </a:p>
          <a:p>
            <a:pPr marL="0" lvl="0" indent="0" hangingPunc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20 000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800" b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/сутки.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Среднесуточный расход воды составляет 		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10-11 тыс.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800" b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/сутки.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hangingPunct="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Максимальный расход воды в сутки 		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12-13 тыс.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800" b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/сутки  				(в Новогодние праздники).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418979-896E-0BD8-7BA4-2F49D49B1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329"/>
          <a:stretch/>
        </p:blipFill>
        <p:spPr>
          <a:xfrm>
            <a:off x="0" y="4279038"/>
            <a:ext cx="5083412" cy="19648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CCC5EB-D1FC-7522-5E83-7539A55187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210" y="4076566"/>
            <a:ext cx="3850556" cy="2167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A72A86-D293-8228-A579-FEDC5C8A4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210" y="1128830"/>
            <a:ext cx="3850556" cy="21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1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