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70" d="100"/>
          <a:sy n="70" d="100"/>
        </p:scale>
        <p:origin x="144" y="822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F3BA3D7-0DD8-49A4-A792-5490549F1582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17C6A39-2FBC-4420-AB0C-951E43703C1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F3BA3D7-0DD8-49A4-A792-5490549F1582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17C6A39-2FBC-4420-AB0C-951E43703C1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F3BA3D7-0DD8-49A4-A792-5490549F1582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17C6A39-2FBC-4420-AB0C-951E43703C1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F3BA3D7-0DD8-49A4-A792-5490549F1582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17C6A39-2FBC-4420-AB0C-951E43703C1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F3BA3D7-0DD8-49A4-A792-5490549F1582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17C6A39-2FBC-4420-AB0C-951E43703C1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F3BA3D7-0DD8-49A4-A792-5490549F1582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17C6A39-2FBC-4420-AB0C-951E43703C1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F3BA3D7-0DD8-49A4-A792-5490549F1582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17C6A39-2FBC-4420-AB0C-951E43703C1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F3BA3D7-0DD8-49A4-A792-5490549F1582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17C6A39-2FBC-4420-AB0C-951E43703C1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F3BA3D7-0DD8-49A4-A792-5490549F1582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17C6A39-2FBC-4420-AB0C-951E43703C1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F3BA3D7-0DD8-49A4-A792-5490549F1582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17C6A39-2FBC-4420-AB0C-951E43703C1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F3BA3D7-0DD8-49A4-A792-5490549F1582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17C6A39-2FBC-4420-AB0C-951E43703C1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3BA3D7-0DD8-49A4-A792-5490549F1582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7C6A39-2FBC-4420-AB0C-951E43703C12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/>
          <p:cNvGraphicFramePr>
            <a:graphicFrameLocks xmlns:a="http://schemas.openxmlformats.org/drawingml/2006/main" noGrp="1"/>
          </p:cNvGraphicFramePr>
          <p:nvPr/>
        </p:nvGraphicFramePr>
        <p:xfrm>
          <a:off x="119269" y="509642"/>
          <a:ext cx="11661359" cy="5851414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795131"/>
                <a:gridCol w="1534601"/>
                <a:gridCol w="1164866"/>
                <a:gridCol w="1164866"/>
                <a:gridCol w="1164866"/>
                <a:gridCol w="1164866"/>
                <a:gridCol w="1164866"/>
                <a:gridCol w="1164866"/>
                <a:gridCol w="1164866"/>
                <a:gridCol w="1164866"/>
              </a:tblGrid>
              <a:tr h="263256">
                <a:tc rowSpan="2">
                  <a:txBody>
                    <a:bodyPr/>
                    <a:p>
                      <a:pPr>
                        <a:defRPr/>
                      </a:pPr>
                      <a:r>
                        <a:rPr lang="ru-RU" sz="1200"/>
                        <a:t>Возраст детей</a:t>
                      </a:r>
                      <a:endParaRPr/>
                    </a:p>
                  </a:txBody>
                  <a:tcPr>
                    <a:lnB w="12700" algn="ctr">
                      <a:solidFill>
                        <a:schemeClr val="tx1"/>
                      </a:solidFill>
                    </a:lnB>
                  </a:tcPr>
                </a:tc>
                <a:tc rowSpan="2">
                  <a:txBody>
                    <a:bodyPr/>
                    <a:p>
                      <a:pPr>
                        <a:defRPr/>
                      </a:pPr>
                      <a:r>
                        <a:rPr lang="ru-RU" sz="1200"/>
                        <a:t>Количество детей, 2023 год (стат)</a:t>
                      </a:r>
                      <a:endParaRPr/>
                    </a:p>
                  </a:txBody>
                  <a:tcPr>
                    <a:lnB w="12700" algn="ctr">
                      <a:solidFill>
                        <a:schemeClr val="tx1"/>
                      </a:solidFill>
                    </a:lnB>
                  </a:tcPr>
                </a:tc>
                <a:tc gridSpan="8">
                  <a:txBody>
                    <a:bodyPr/>
                    <a:p>
                      <a:pPr algn="ctr">
                        <a:defRPr/>
                      </a:pPr>
                      <a:r>
                        <a:rPr lang="ru-RU" sz="1200"/>
                        <a:t>Расчетное количество детей в общеобразовательных школах</a:t>
                      </a:r>
                      <a:endParaRPr/>
                    </a:p>
                  </a:txBody>
                  <a:tcPr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135780">
                <a:tc vMerge="1"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</a:rPr>
                        <a:t>2023</a:t>
                      </a:r>
                      <a:endParaRPr/>
                    </a:p>
                  </a:txBody>
                  <a:tcPr>
                    <a:lnB w="12700" algn="ctr">
                      <a:solidFill>
                        <a:schemeClr val="tx1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</a:rPr>
                        <a:t>2024</a:t>
                      </a:r>
                      <a:endParaRPr/>
                    </a:p>
                  </a:txBody>
                  <a:tcPr>
                    <a:lnB w="12700" algn="ctr">
                      <a:solidFill>
                        <a:schemeClr val="tx1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</a:rPr>
                        <a:t>2025</a:t>
                      </a:r>
                      <a:endParaRPr/>
                    </a:p>
                  </a:txBody>
                  <a:tcPr>
                    <a:lnB w="12700" algn="ctr">
                      <a:solidFill>
                        <a:schemeClr val="tx1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</a:rPr>
                        <a:t>2026</a:t>
                      </a:r>
                      <a:endParaRPr/>
                    </a:p>
                  </a:txBody>
                  <a:tcPr>
                    <a:lnB w="12700" algn="ctr">
                      <a:solidFill>
                        <a:schemeClr val="tx1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</a:rPr>
                        <a:t>2027</a:t>
                      </a:r>
                      <a:endParaRPr/>
                    </a:p>
                  </a:txBody>
                  <a:tcPr>
                    <a:lnB w="12700" algn="ctr">
                      <a:solidFill>
                        <a:schemeClr val="tx1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</a:rPr>
                        <a:t>2028</a:t>
                      </a:r>
                      <a:endParaRPr/>
                    </a:p>
                  </a:txBody>
                  <a:tcPr>
                    <a:lnB w="12700" algn="ctr">
                      <a:solidFill>
                        <a:schemeClr val="tx1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</a:rPr>
                        <a:t>2029</a:t>
                      </a:r>
                      <a:endParaRPr/>
                    </a:p>
                  </a:txBody>
                  <a:tcPr>
                    <a:lnB w="12700" algn="ctr">
                      <a:solidFill>
                        <a:schemeClr val="tx1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</a:rPr>
                        <a:t>2030</a:t>
                      </a:r>
                      <a:endParaRPr/>
                    </a:p>
                  </a:txBody>
                  <a:tcPr>
                    <a:lnB w="12700" algn="ctr">
                      <a:solidFill>
                        <a:schemeClr val="tx1"/>
                      </a:solidFill>
                    </a:lnB>
                    <a:solidFill>
                      <a:srgbClr val="4472C4"/>
                    </a:solidFill>
                  </a:tcPr>
                </a:tc>
              </a:tr>
              <a:tr h="263256">
                <a:tc>
                  <a:txBody>
                    <a:bodyPr/>
                    <a:p>
                      <a:pPr marL="0" indent="0">
                        <a:buFont typeface="+mj-lt"/>
                        <a:buNone/>
                        <a:defRPr/>
                      </a:pPr>
                      <a:r>
                        <a:rPr lang="ru-RU" sz="1100"/>
                        <a:t>0</a:t>
                      </a:r>
                      <a:endParaRPr sz="160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737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737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263256">
                <a:tc>
                  <a:txBody>
                    <a:bodyPr/>
                    <a:p>
                      <a:pPr marL="0" indent="0">
                        <a:buFont typeface="+mj-lt"/>
                        <a:buNone/>
                        <a:defRPr/>
                      </a:pPr>
                      <a:r>
                        <a:rPr lang="ru-RU" sz="1100">
                          <a:solidFill>
                            <a:schemeClr val="tx1"/>
                          </a:solidFill>
                        </a:rPr>
                        <a:t>1</a:t>
                      </a:r>
                      <a:endParaRPr sz="160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790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790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790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263256">
                <a:tc>
                  <a:txBody>
                    <a:bodyPr/>
                    <a:p>
                      <a:pPr marL="0" indent="0">
                        <a:buFont typeface="+mj-lt"/>
                        <a:buNone/>
                        <a:defRPr/>
                      </a:pPr>
                      <a:r>
                        <a:rPr lang="ru-RU" sz="1100"/>
                        <a:t>2</a:t>
                      </a:r>
                      <a:endParaRPr sz="160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749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749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749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749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263256">
                <a:tc>
                  <a:txBody>
                    <a:bodyPr/>
                    <a:p>
                      <a:pPr marL="0" indent="0">
                        <a:buFont typeface="+mj-lt"/>
                        <a:buNone/>
                        <a:defRPr/>
                      </a:pPr>
                      <a:r>
                        <a:rPr lang="ru-RU" sz="1100"/>
                        <a:t>3</a:t>
                      </a:r>
                      <a:endParaRPr sz="160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742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742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742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742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742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263256">
                <a:tc>
                  <a:txBody>
                    <a:bodyPr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ru-RU" sz="1100"/>
                        <a:t>4</a:t>
                      </a:r>
                      <a:endParaRPr sz="160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927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927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927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927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927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927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252460">
                <a:tc>
                  <a:txBody>
                    <a:bodyPr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ru-RU" sz="1100"/>
                        <a:t>5</a:t>
                      </a:r>
                      <a:endParaRPr sz="160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1053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1053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1053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1053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1053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1053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1053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279891">
                <a:tc>
                  <a:txBody>
                    <a:bodyPr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ru-RU" sz="1100"/>
                        <a:t>6</a:t>
                      </a:r>
                      <a:endParaRPr sz="160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1086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1086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1086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1086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1086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1086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1086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1086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279891">
                <a:tc>
                  <a:txBody>
                    <a:bodyPr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ru-RU" sz="1100"/>
                        <a:t>7</a:t>
                      </a:r>
                      <a:endParaRPr sz="160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1058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100" b="1"/>
                        <a:t>1058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1058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1058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1058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1058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1058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1058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1058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279891">
                <a:tc>
                  <a:txBody>
                    <a:bodyPr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ru-RU" sz="1100"/>
                        <a:t>8</a:t>
                      </a:r>
                      <a:endParaRPr sz="160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890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890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890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890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890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890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890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890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890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279891">
                <a:tc>
                  <a:txBody>
                    <a:bodyPr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ru-RU" sz="1100"/>
                        <a:t>9</a:t>
                      </a:r>
                      <a:endParaRPr sz="160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763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763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763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763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763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763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763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763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572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279891">
                <a:tc>
                  <a:txBody>
                    <a:bodyPr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ru-RU" sz="1100"/>
                        <a:t>10</a:t>
                      </a:r>
                      <a:endParaRPr sz="160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848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848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848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848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848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848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848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636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636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279891">
                <a:tc>
                  <a:txBody>
                    <a:bodyPr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ru-RU" sz="1100"/>
                        <a:t>11</a:t>
                      </a:r>
                      <a:endParaRPr sz="160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674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674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674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674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674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674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506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506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279891">
                <a:tc>
                  <a:txBody>
                    <a:bodyPr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ru-RU" sz="1100"/>
                        <a:t>12</a:t>
                      </a:r>
                      <a:endParaRPr sz="160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658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658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658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658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658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494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494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279891">
                <a:tc>
                  <a:txBody>
                    <a:bodyPr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ru-RU" sz="1100"/>
                        <a:t>13</a:t>
                      </a:r>
                      <a:endParaRPr sz="160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617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617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617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617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463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463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279891">
                <a:tc>
                  <a:txBody>
                    <a:bodyPr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ru-RU" sz="1100"/>
                        <a:t>14</a:t>
                      </a:r>
                      <a:endParaRPr sz="160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506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506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506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380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380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279891">
                <a:tc>
                  <a:txBody>
                    <a:bodyPr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ru-RU" sz="1100"/>
                        <a:t>15</a:t>
                      </a:r>
                      <a:endParaRPr sz="160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559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559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419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419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279891">
                <a:tc>
                  <a:txBody>
                    <a:bodyPr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ru-RU" sz="1100"/>
                        <a:t>16</a:t>
                      </a:r>
                      <a:endParaRPr sz="160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470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353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353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279891">
                <a:tc>
                  <a:txBody>
                    <a:bodyPr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ru-RU" sz="1100"/>
                        <a:t>17</a:t>
                      </a:r>
                      <a:endParaRPr sz="160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442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100" b="1"/>
                        <a:t>332</a:t>
                      </a:r>
                      <a:endParaRPr sz="16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sz="1100"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279891">
                <a:tc gridSpan="2">
                  <a:txBody>
                    <a:bodyPr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ru-RU" sz="1200" b="1"/>
                        <a:t>Итого</a:t>
                      </a:r>
                      <a:endParaRPr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</a:rPr>
                        <a:t>7258*</a:t>
                      </a:r>
                      <a:endParaRPr sz="20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/>
                        <a:t>7872 (+614)</a:t>
                      </a:r>
                      <a:endParaRPr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/>
                        <a:t>8446 (+1188)</a:t>
                      </a:r>
                      <a:endParaRPr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/>
                        <a:t>8800 (+1542)</a:t>
                      </a:r>
                      <a:endParaRPr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/>
                        <a:t>8998  (+1740)</a:t>
                      </a:r>
                      <a:endParaRPr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/>
                        <a:t>9119  (+1861)</a:t>
                      </a:r>
                      <a:endParaRPr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/>
                        <a:t>9200  (+1942)</a:t>
                      </a:r>
                      <a:endParaRPr b="1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</a:rPr>
                        <a:t>9240 (+1982)</a:t>
                      </a:r>
                      <a:endParaRPr sz="20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 bwMode="auto">
          <a:xfrm>
            <a:off x="0" y="0"/>
            <a:ext cx="12224039" cy="579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/>
              <a:t>                                 Расчет количества обучающихся в общеобразовательных школах г.о. Дубна в 2023 -2030годах </a:t>
            </a:r>
            <a:endParaRPr lang="ru-RU" sz="1600" b="1"/>
          </a:p>
          <a:p>
            <a:pPr>
              <a:defRPr/>
            </a:pPr>
            <a:r>
              <a:rPr lang="ru-RU" sz="1600" b="1"/>
              <a:t>                                                     (без учета детей дополнительно привлекаемых специалистов)</a:t>
            </a:r>
            <a:endParaRPr sz="2000" b="1"/>
          </a:p>
        </p:txBody>
      </p:sp>
      <p:sp>
        <p:nvSpPr>
          <p:cNvPr id="7" name="TextBox 6"/>
          <p:cNvSpPr txBox="1"/>
          <p:nvPr/>
        </p:nvSpPr>
        <p:spPr bwMode="auto">
          <a:xfrm>
            <a:off x="119269" y="6322540"/>
            <a:ext cx="11665579" cy="518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ru-RU" sz="1400"/>
              <a:t>По данным ГОРУНО – 7164 (разница расчет - факт - 1,3%)</a:t>
            </a:r>
            <a:endParaRPr/>
          </a:p>
          <a:p>
            <a:pPr>
              <a:defRPr/>
            </a:pPr>
            <a:r>
              <a:rPr lang="ru-RU" sz="1400"/>
              <a:t>В соответствии с СП42.13330.2016 Градостроительство, таблица Д1 охват детей в 1 – 9 классах</a:t>
            </a:r>
            <a:r>
              <a:rPr lang="ru-RU" sz="1400"/>
              <a:t>, принят -  </a:t>
            </a:r>
            <a:r>
              <a:rPr lang="ru-RU" sz="1400"/>
              <a:t>100%, в 10-11 классах – 75%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R7-Office/7.3.3.59</Application>
  <DocSecurity>0</DocSecurity>
  <PresentationFormat>Широкоэкранный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Sergey Dobro</dc:creator>
  <cp:keywords/>
  <dc:description/>
  <dc:identifier/>
  <dc:language/>
  <cp:lastModifiedBy>Александр Рац</cp:lastModifiedBy>
  <cp:revision>2</cp:revision>
  <dcterms:created xsi:type="dcterms:W3CDTF">2023-09-24T08:24:09Z</dcterms:created>
  <dcterms:modified xsi:type="dcterms:W3CDTF">2023-09-24T09:06:13Z</dcterms:modified>
  <cp:category/>
  <cp:contentStatus/>
  <cp:version/>
</cp:coreProperties>
</file>