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6"/>
  </p:notesMasterIdLst>
  <p:sldIdLst>
    <p:sldId id="256" r:id="rId2"/>
    <p:sldId id="3335" r:id="rId3"/>
    <p:sldId id="3345" r:id="rId4"/>
    <p:sldId id="3338" r:id="rId5"/>
    <p:sldId id="3320" r:id="rId6"/>
    <p:sldId id="262" r:id="rId7"/>
    <p:sldId id="3336" r:id="rId8"/>
    <p:sldId id="3339" r:id="rId9"/>
    <p:sldId id="3343" r:id="rId10"/>
    <p:sldId id="3342" r:id="rId11"/>
    <p:sldId id="3340" r:id="rId12"/>
    <p:sldId id="3341" r:id="rId13"/>
    <p:sldId id="3346" r:id="rId14"/>
    <p:sldId id="3254" r:id="rId15"/>
  </p:sldIdLst>
  <p:sldSz cx="12192000" cy="6858000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олченкова Анастасия Игоревна" initials="ВАИ" lastIdx="1" clrIdx="0">
    <p:extLst>
      <p:ext uri="{19B8F6BF-5375-455C-9EA6-DF929625EA0E}">
        <p15:presenceInfo xmlns:p15="http://schemas.microsoft.com/office/powerpoint/2012/main" userId="S-1-5-21-815606881-1388520738-2925069853-4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A9A"/>
    <a:srgbClr val="344599"/>
    <a:srgbClr val="4577BE"/>
    <a:srgbClr val="2B1D7E"/>
    <a:srgbClr val="4780C5"/>
    <a:srgbClr val="558ED5"/>
    <a:srgbClr val="1B45A1"/>
    <a:srgbClr val="1D006A"/>
    <a:srgbClr val="367CD3"/>
    <a:srgbClr val="595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29" autoAdjust="0"/>
  </p:normalViewPr>
  <p:slideViewPr>
    <p:cSldViewPr>
      <p:cViewPr varScale="1">
        <p:scale>
          <a:sx n="108" d="100"/>
          <a:sy n="108" d="100"/>
        </p:scale>
        <p:origin x="72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075A820-1748-4B92-89F2-C39DDD052B30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7CC38C5-D6CD-448B-93E3-B1B2EA57FD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06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C38C5-D6CD-448B-93E3-B1B2EA57FD3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9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08689" y="2844065"/>
            <a:ext cx="997461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lang="ru-RU"/>
              <a:t>—</a:t>
            </a:r>
            <a:r>
              <a:rPr lang="ru-RU" spc="-15"/>
              <a:t> АО</a:t>
            </a:r>
            <a:r>
              <a:rPr lang="ru-RU" spc="-5"/>
              <a:t> </a:t>
            </a:r>
            <a:r>
              <a:rPr lang="ru-RU" spc="-10"/>
              <a:t>«ОЭЗ</a:t>
            </a:r>
            <a:r>
              <a:rPr lang="ru-RU" spc="-5"/>
              <a:t> </a:t>
            </a:r>
            <a:r>
              <a:rPr lang="ru-RU" spc="-15"/>
              <a:t>ТВТ</a:t>
            </a:r>
            <a:r>
              <a:rPr lang="ru-RU" spc="-5"/>
              <a:t> «Дубна»</a:t>
            </a:r>
            <a:r>
              <a:rPr lang="ru-RU" spc="-25"/>
              <a:t> </a:t>
            </a:r>
            <a:r>
              <a:rPr lang="ru-RU"/>
              <a:t>—</a:t>
            </a:r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pPr marL="38100">
                <a:lnSpc>
                  <a:spcPts val="1240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39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043810" y="2678725"/>
            <a:ext cx="8515986" cy="103810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2600325" algn="l">
              <a:lnSpc>
                <a:spcPts val="4000"/>
              </a:lnSpc>
              <a:spcBef>
                <a:spcPts val="95"/>
              </a:spcBef>
            </a:pPr>
            <a:r>
              <a:rPr lang="ru-RU" sz="4000" spc="-5" dirty="0"/>
              <a:t>Промышленный туризм:</a:t>
            </a:r>
            <a:endParaRPr sz="4000" spc="-5" dirty="0"/>
          </a:p>
        </p:txBody>
      </p:sp>
      <p:grpSp>
        <p:nvGrpSpPr>
          <p:cNvPr id="3" name="object 3"/>
          <p:cNvGrpSpPr/>
          <p:nvPr/>
        </p:nvGrpSpPr>
        <p:grpSpPr>
          <a:xfrm>
            <a:off x="543043" y="427481"/>
            <a:ext cx="11250749" cy="6112002"/>
            <a:chOff x="-599958" y="427481"/>
            <a:chExt cx="11250749" cy="6112002"/>
          </a:xfrm>
        </p:grpSpPr>
        <p:sp>
          <p:nvSpPr>
            <p:cNvPr id="4" name="object 4"/>
            <p:cNvSpPr/>
            <p:nvPr/>
          </p:nvSpPr>
          <p:spPr>
            <a:xfrm>
              <a:off x="1496545" y="2542809"/>
              <a:ext cx="1733550" cy="1733550"/>
            </a:xfrm>
            <a:custGeom>
              <a:avLst/>
              <a:gdLst/>
              <a:ahLst/>
              <a:cxnLst/>
              <a:rect l="l" t="t" r="r" b="b"/>
              <a:pathLst>
                <a:path w="1733550" h="1733550">
                  <a:moveTo>
                    <a:pt x="886355" y="0"/>
                  </a:moveTo>
                  <a:lnTo>
                    <a:pt x="827686" y="103"/>
                  </a:lnTo>
                  <a:lnTo>
                    <a:pt x="769207" y="685"/>
                  </a:lnTo>
                  <a:lnTo>
                    <a:pt x="711203" y="1744"/>
                  </a:lnTo>
                  <a:lnTo>
                    <a:pt x="653962" y="3279"/>
                  </a:lnTo>
                  <a:lnTo>
                    <a:pt x="597773" y="5291"/>
                  </a:lnTo>
                  <a:lnTo>
                    <a:pt x="542923" y="7779"/>
                  </a:lnTo>
                  <a:lnTo>
                    <a:pt x="489700" y="10742"/>
                  </a:lnTo>
                  <a:lnTo>
                    <a:pt x="438390" y="14179"/>
                  </a:lnTo>
                  <a:lnTo>
                    <a:pt x="389282" y="18091"/>
                  </a:lnTo>
                  <a:lnTo>
                    <a:pt x="342664" y="22475"/>
                  </a:lnTo>
                  <a:lnTo>
                    <a:pt x="298823" y="27333"/>
                  </a:lnTo>
                  <a:lnTo>
                    <a:pt x="258046" y="32663"/>
                  </a:lnTo>
                  <a:lnTo>
                    <a:pt x="171732" y="48015"/>
                  </a:lnTo>
                  <a:lnTo>
                    <a:pt x="131832" y="58578"/>
                  </a:lnTo>
                  <a:lnTo>
                    <a:pt x="82953" y="82788"/>
                  </a:lnTo>
                  <a:lnTo>
                    <a:pt x="62299" y="121189"/>
                  </a:lnTo>
                  <a:lnTo>
                    <a:pt x="44599" y="188833"/>
                  </a:lnTo>
                  <a:lnTo>
                    <a:pt x="32805" y="258721"/>
                  </a:lnTo>
                  <a:lnTo>
                    <a:pt x="27581" y="298595"/>
                  </a:lnTo>
                  <a:lnTo>
                    <a:pt x="22807" y="341398"/>
                  </a:lnTo>
                  <a:lnTo>
                    <a:pt x="18484" y="386862"/>
                  </a:lnTo>
                  <a:lnTo>
                    <a:pt x="14613" y="434717"/>
                  </a:lnTo>
                  <a:lnTo>
                    <a:pt x="11194" y="484696"/>
                  </a:lnTo>
                  <a:lnTo>
                    <a:pt x="8228" y="536529"/>
                  </a:lnTo>
                  <a:lnTo>
                    <a:pt x="5717" y="589948"/>
                  </a:lnTo>
                  <a:lnTo>
                    <a:pt x="3660" y="644685"/>
                  </a:lnTo>
                  <a:lnTo>
                    <a:pt x="2059" y="700472"/>
                  </a:lnTo>
                  <a:lnTo>
                    <a:pt x="915" y="757038"/>
                  </a:lnTo>
                  <a:lnTo>
                    <a:pt x="228" y="814117"/>
                  </a:lnTo>
                  <a:lnTo>
                    <a:pt x="0" y="871439"/>
                  </a:lnTo>
                  <a:lnTo>
                    <a:pt x="230" y="928737"/>
                  </a:lnTo>
                  <a:lnTo>
                    <a:pt x="920" y="985740"/>
                  </a:lnTo>
                  <a:lnTo>
                    <a:pt x="2071" y="1042182"/>
                  </a:lnTo>
                  <a:lnTo>
                    <a:pt x="3683" y="1097792"/>
                  </a:lnTo>
                  <a:lnTo>
                    <a:pt x="5758" y="1152304"/>
                  </a:lnTo>
                  <a:lnTo>
                    <a:pt x="8296" y="1205448"/>
                  </a:lnTo>
                  <a:lnTo>
                    <a:pt x="11298" y="1256955"/>
                  </a:lnTo>
                  <a:lnTo>
                    <a:pt x="14765" y="1306558"/>
                  </a:lnTo>
                  <a:lnTo>
                    <a:pt x="18697" y="1353987"/>
                  </a:lnTo>
                  <a:lnTo>
                    <a:pt x="23096" y="1398975"/>
                  </a:lnTo>
                  <a:lnTo>
                    <a:pt x="27962" y="1441252"/>
                  </a:lnTo>
                  <a:lnTo>
                    <a:pt x="33296" y="1480550"/>
                  </a:lnTo>
                  <a:lnTo>
                    <a:pt x="43555" y="1540706"/>
                  </a:lnTo>
                  <a:lnTo>
                    <a:pt x="55267" y="1589754"/>
                  </a:lnTo>
                  <a:lnTo>
                    <a:pt x="68407" y="1626300"/>
                  </a:lnTo>
                  <a:lnTo>
                    <a:pt x="100126" y="1660808"/>
                  </a:lnTo>
                  <a:lnTo>
                    <a:pt x="161141" y="1681902"/>
                  </a:lnTo>
                  <a:lnTo>
                    <a:pt x="203603" y="1691116"/>
                  </a:lnTo>
                  <a:lnTo>
                    <a:pt x="276465" y="1702687"/>
                  </a:lnTo>
                  <a:lnTo>
                    <a:pt x="317620" y="1707786"/>
                  </a:lnTo>
                  <a:lnTo>
                    <a:pt x="361568" y="1712427"/>
                  </a:lnTo>
                  <a:lnTo>
                    <a:pt x="408044" y="1716608"/>
                  </a:lnTo>
                  <a:lnTo>
                    <a:pt x="456781" y="1720330"/>
                  </a:lnTo>
                  <a:lnTo>
                    <a:pt x="507511" y="1723591"/>
                  </a:lnTo>
                  <a:lnTo>
                    <a:pt x="559969" y="1726392"/>
                  </a:lnTo>
                  <a:lnTo>
                    <a:pt x="613888" y="1728730"/>
                  </a:lnTo>
                  <a:lnTo>
                    <a:pt x="669001" y="1730606"/>
                  </a:lnTo>
                  <a:lnTo>
                    <a:pt x="725042" y="1732020"/>
                  </a:lnTo>
                  <a:lnTo>
                    <a:pt x="781744" y="1732969"/>
                  </a:lnTo>
                  <a:lnTo>
                    <a:pt x="838841" y="1733454"/>
                  </a:lnTo>
                  <a:lnTo>
                    <a:pt x="896065" y="1733474"/>
                  </a:lnTo>
                  <a:lnTo>
                    <a:pt x="953151" y="1733029"/>
                  </a:lnTo>
                  <a:lnTo>
                    <a:pt x="1009832" y="1732117"/>
                  </a:lnTo>
                  <a:lnTo>
                    <a:pt x="1065841" y="1730739"/>
                  </a:lnTo>
                  <a:lnTo>
                    <a:pt x="1120911" y="1728892"/>
                  </a:lnTo>
                  <a:lnTo>
                    <a:pt x="1174776" y="1726578"/>
                  </a:lnTo>
                  <a:lnTo>
                    <a:pt x="1227170" y="1723795"/>
                  </a:lnTo>
                  <a:lnTo>
                    <a:pt x="1277826" y="1720542"/>
                  </a:lnTo>
                  <a:lnTo>
                    <a:pt x="1326477" y="1716819"/>
                  </a:lnTo>
                  <a:lnTo>
                    <a:pt x="1372856" y="1712625"/>
                  </a:lnTo>
                  <a:lnTo>
                    <a:pt x="1416698" y="1707959"/>
                  </a:lnTo>
                  <a:lnTo>
                    <a:pt x="1457735" y="1702822"/>
                  </a:lnTo>
                  <a:lnTo>
                    <a:pt x="1495701" y="1697212"/>
                  </a:lnTo>
                  <a:lnTo>
                    <a:pt x="1550231" y="1687046"/>
                  </a:lnTo>
                  <a:lnTo>
                    <a:pt x="1594761" y="1675606"/>
                  </a:lnTo>
                  <a:lnTo>
                    <a:pt x="1649244" y="1648952"/>
                  </a:lnTo>
                  <a:lnTo>
                    <a:pt x="1670389" y="1610598"/>
                  </a:lnTo>
                  <a:lnTo>
                    <a:pt x="1688487" y="1544050"/>
                  </a:lnTo>
                  <a:lnTo>
                    <a:pt x="1700816" y="1473031"/>
                  </a:lnTo>
                  <a:lnTo>
                    <a:pt x="1706239" y="1432434"/>
                  </a:lnTo>
                  <a:lnTo>
                    <a:pt x="1711168" y="1388819"/>
                  </a:lnTo>
                  <a:lnTo>
                    <a:pt x="1715605" y="1342469"/>
                  </a:lnTo>
                  <a:lnTo>
                    <a:pt x="1719550" y="1293666"/>
                  </a:lnTo>
                  <a:lnTo>
                    <a:pt x="1723005" y="1242691"/>
                  </a:lnTo>
                  <a:lnTo>
                    <a:pt x="1725971" y="1189826"/>
                  </a:lnTo>
                  <a:lnTo>
                    <a:pt x="1728449" y="1135354"/>
                  </a:lnTo>
                  <a:lnTo>
                    <a:pt x="1730440" y="1079556"/>
                  </a:lnTo>
                  <a:lnTo>
                    <a:pt x="1731945" y="1022713"/>
                  </a:lnTo>
                  <a:lnTo>
                    <a:pt x="1732965" y="965108"/>
                  </a:lnTo>
                  <a:lnTo>
                    <a:pt x="1733501" y="907022"/>
                  </a:lnTo>
                  <a:lnTo>
                    <a:pt x="1733554" y="848737"/>
                  </a:lnTo>
                  <a:lnTo>
                    <a:pt x="1733125" y="790535"/>
                  </a:lnTo>
                  <a:lnTo>
                    <a:pt x="1732215" y="732698"/>
                  </a:lnTo>
                  <a:lnTo>
                    <a:pt x="1730826" y="675507"/>
                  </a:lnTo>
                  <a:lnTo>
                    <a:pt x="1728957" y="619245"/>
                  </a:lnTo>
                  <a:lnTo>
                    <a:pt x="1726612" y="564193"/>
                  </a:lnTo>
                  <a:lnTo>
                    <a:pt x="1723789" y="510632"/>
                  </a:lnTo>
                  <a:lnTo>
                    <a:pt x="1720491" y="458845"/>
                  </a:lnTo>
                  <a:lnTo>
                    <a:pt x="1716718" y="409114"/>
                  </a:lnTo>
                  <a:lnTo>
                    <a:pt x="1712472" y="361720"/>
                  </a:lnTo>
                  <a:lnTo>
                    <a:pt x="1707753" y="316945"/>
                  </a:lnTo>
                  <a:lnTo>
                    <a:pt x="1702563" y="275070"/>
                  </a:lnTo>
                  <a:lnTo>
                    <a:pt x="1696903" y="236379"/>
                  </a:lnTo>
                  <a:lnTo>
                    <a:pt x="1681623" y="159402"/>
                  </a:lnTo>
                  <a:lnTo>
                    <a:pt x="1660894" y="99478"/>
                  </a:lnTo>
                  <a:lnTo>
                    <a:pt x="1633016" y="71316"/>
                  </a:lnTo>
                  <a:lnTo>
                    <a:pt x="1575413" y="51246"/>
                  </a:lnTo>
                  <a:lnTo>
                    <a:pt x="1535325" y="42402"/>
                  </a:lnTo>
                  <a:lnTo>
                    <a:pt x="1461884" y="30565"/>
                  </a:lnTo>
                  <a:lnTo>
                    <a:pt x="1420126" y="25374"/>
                  </a:lnTo>
                  <a:lnTo>
                    <a:pt x="1375392" y="20667"/>
                  </a:lnTo>
                  <a:lnTo>
                    <a:pt x="1327971" y="16444"/>
                  </a:lnTo>
                  <a:lnTo>
                    <a:pt x="1278149" y="12704"/>
                  </a:lnTo>
                  <a:lnTo>
                    <a:pt x="1226215" y="9446"/>
                  </a:lnTo>
                  <a:lnTo>
                    <a:pt x="1172456" y="6670"/>
                  </a:lnTo>
                  <a:lnTo>
                    <a:pt x="1117160" y="4376"/>
                  </a:lnTo>
                  <a:lnTo>
                    <a:pt x="1060614" y="2562"/>
                  </a:lnTo>
                  <a:lnTo>
                    <a:pt x="1003106" y="1228"/>
                  </a:lnTo>
                  <a:lnTo>
                    <a:pt x="944924" y="374"/>
                  </a:lnTo>
                  <a:lnTo>
                    <a:pt x="886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0613" y="2780861"/>
              <a:ext cx="1040765" cy="986155"/>
            </a:xfrm>
            <a:custGeom>
              <a:avLst/>
              <a:gdLst/>
              <a:ahLst/>
              <a:cxnLst/>
              <a:rect l="l" t="t" r="r" b="b"/>
              <a:pathLst>
                <a:path w="1040764" h="986154">
                  <a:moveTo>
                    <a:pt x="218270" y="0"/>
                  </a:moveTo>
                  <a:lnTo>
                    <a:pt x="187327" y="50369"/>
                  </a:lnTo>
                  <a:lnTo>
                    <a:pt x="152568" y="114045"/>
                  </a:lnTo>
                  <a:lnTo>
                    <a:pt x="134517" y="150081"/>
                  </a:lnTo>
                  <a:lnTo>
                    <a:pt x="116424" y="188494"/>
                  </a:lnTo>
                  <a:lnTo>
                    <a:pt x="98592" y="228967"/>
                  </a:lnTo>
                  <a:lnTo>
                    <a:pt x="81325" y="271183"/>
                  </a:lnTo>
                  <a:lnTo>
                    <a:pt x="64927" y="314826"/>
                  </a:lnTo>
                  <a:lnTo>
                    <a:pt x="49702" y="359578"/>
                  </a:lnTo>
                  <a:lnTo>
                    <a:pt x="35954" y="405125"/>
                  </a:lnTo>
                  <a:lnTo>
                    <a:pt x="23986" y="451148"/>
                  </a:lnTo>
                  <a:lnTo>
                    <a:pt x="14103" y="497331"/>
                  </a:lnTo>
                  <a:lnTo>
                    <a:pt x="6609" y="543357"/>
                  </a:lnTo>
                  <a:lnTo>
                    <a:pt x="1806" y="588911"/>
                  </a:lnTo>
                  <a:lnTo>
                    <a:pt x="0" y="633674"/>
                  </a:lnTo>
                  <a:lnTo>
                    <a:pt x="1493" y="677331"/>
                  </a:lnTo>
                  <a:lnTo>
                    <a:pt x="6590" y="719565"/>
                  </a:lnTo>
                  <a:lnTo>
                    <a:pt x="15594" y="760060"/>
                  </a:lnTo>
                  <a:lnTo>
                    <a:pt x="28810" y="798497"/>
                  </a:lnTo>
                  <a:lnTo>
                    <a:pt x="46541" y="834562"/>
                  </a:lnTo>
                  <a:lnTo>
                    <a:pt x="69092" y="867937"/>
                  </a:lnTo>
                  <a:lnTo>
                    <a:pt x="96765" y="898306"/>
                  </a:lnTo>
                  <a:lnTo>
                    <a:pt x="129865" y="925352"/>
                  </a:lnTo>
                  <a:lnTo>
                    <a:pt x="168696" y="948758"/>
                  </a:lnTo>
                  <a:lnTo>
                    <a:pt x="208063" y="965858"/>
                  </a:lnTo>
                  <a:lnTo>
                    <a:pt x="248618" y="977574"/>
                  </a:lnTo>
                  <a:lnTo>
                    <a:pt x="290163" y="984208"/>
                  </a:lnTo>
                  <a:lnTo>
                    <a:pt x="332499" y="986063"/>
                  </a:lnTo>
                  <a:lnTo>
                    <a:pt x="375429" y="983443"/>
                  </a:lnTo>
                  <a:lnTo>
                    <a:pt x="418753" y="976651"/>
                  </a:lnTo>
                  <a:lnTo>
                    <a:pt x="462274" y="965989"/>
                  </a:lnTo>
                  <a:lnTo>
                    <a:pt x="505794" y="951761"/>
                  </a:lnTo>
                  <a:lnTo>
                    <a:pt x="549114" y="934269"/>
                  </a:lnTo>
                  <a:lnTo>
                    <a:pt x="592036" y="913817"/>
                  </a:lnTo>
                  <a:lnTo>
                    <a:pt x="634362" y="890709"/>
                  </a:lnTo>
                  <a:lnTo>
                    <a:pt x="675893" y="865245"/>
                  </a:lnTo>
                  <a:lnTo>
                    <a:pt x="716432" y="837731"/>
                  </a:lnTo>
                  <a:lnTo>
                    <a:pt x="755781" y="808469"/>
                  </a:lnTo>
                  <a:lnTo>
                    <a:pt x="793740" y="777761"/>
                  </a:lnTo>
                  <a:lnTo>
                    <a:pt x="830112" y="745911"/>
                  </a:lnTo>
                  <a:lnTo>
                    <a:pt x="864699" y="713223"/>
                  </a:lnTo>
                  <a:lnTo>
                    <a:pt x="897302" y="679998"/>
                  </a:lnTo>
                  <a:lnTo>
                    <a:pt x="927723" y="646541"/>
                  </a:lnTo>
                  <a:lnTo>
                    <a:pt x="955764" y="613153"/>
                  </a:lnTo>
                  <a:lnTo>
                    <a:pt x="981227" y="580139"/>
                  </a:lnTo>
                  <a:lnTo>
                    <a:pt x="1003914" y="547800"/>
                  </a:lnTo>
                  <a:lnTo>
                    <a:pt x="1040164" y="486365"/>
                  </a:lnTo>
                  <a:lnTo>
                    <a:pt x="983393" y="421325"/>
                  </a:lnTo>
                  <a:lnTo>
                    <a:pt x="820282" y="272395"/>
                  </a:lnTo>
                  <a:lnTo>
                    <a:pt x="561639" y="108859"/>
                  </a:lnTo>
                  <a:lnTo>
                    <a:pt x="218270" y="0"/>
                  </a:lnTo>
                  <a:close/>
                </a:path>
              </a:pathLst>
            </a:custGeom>
            <a:solidFill>
              <a:srgbClr val="1F00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72248" y="3256845"/>
              <a:ext cx="710565" cy="649605"/>
            </a:xfrm>
            <a:custGeom>
              <a:avLst/>
              <a:gdLst/>
              <a:ahLst/>
              <a:cxnLst/>
              <a:rect l="l" t="t" r="r" b="b"/>
              <a:pathLst>
                <a:path w="710564" h="649604">
                  <a:moveTo>
                    <a:pt x="129668" y="0"/>
                  </a:moveTo>
                  <a:lnTo>
                    <a:pt x="87457" y="355"/>
                  </a:lnTo>
                  <a:lnTo>
                    <a:pt x="16588" y="5283"/>
                  </a:lnTo>
                  <a:lnTo>
                    <a:pt x="7719" y="61729"/>
                  </a:lnTo>
                  <a:lnTo>
                    <a:pt x="0" y="209476"/>
                  </a:lnTo>
                  <a:lnTo>
                    <a:pt x="21763" y="416133"/>
                  </a:lnTo>
                  <a:lnTo>
                    <a:pt x="101342" y="649313"/>
                  </a:lnTo>
                  <a:lnTo>
                    <a:pt x="118864" y="648169"/>
                  </a:lnTo>
                  <a:lnTo>
                    <a:pt x="175564" y="639863"/>
                  </a:lnTo>
                  <a:lnTo>
                    <a:pt x="254069" y="622919"/>
                  </a:lnTo>
                  <a:lnTo>
                    <a:pt x="298848" y="610980"/>
                  </a:lnTo>
                  <a:lnTo>
                    <a:pt x="345896" y="596607"/>
                  </a:lnTo>
                  <a:lnTo>
                    <a:pt x="394155" y="579708"/>
                  </a:lnTo>
                  <a:lnTo>
                    <a:pt x="442563" y="560191"/>
                  </a:lnTo>
                  <a:lnTo>
                    <a:pt x="490059" y="537966"/>
                  </a:lnTo>
                  <a:lnTo>
                    <a:pt x="535584" y="512940"/>
                  </a:lnTo>
                  <a:lnTo>
                    <a:pt x="578078" y="485022"/>
                  </a:lnTo>
                  <a:lnTo>
                    <a:pt x="616479" y="454120"/>
                  </a:lnTo>
                  <a:lnTo>
                    <a:pt x="649727" y="420143"/>
                  </a:lnTo>
                  <a:lnTo>
                    <a:pt x="676762" y="382999"/>
                  </a:lnTo>
                  <a:lnTo>
                    <a:pt x="696524" y="342595"/>
                  </a:lnTo>
                  <a:lnTo>
                    <a:pt x="707952" y="298842"/>
                  </a:lnTo>
                  <a:lnTo>
                    <a:pt x="709986" y="251646"/>
                  </a:lnTo>
                  <a:lnTo>
                    <a:pt x="703302" y="215585"/>
                  </a:lnTo>
                  <a:lnTo>
                    <a:pt x="666303" y="153199"/>
                  </a:lnTo>
                  <a:lnTo>
                    <a:pt x="637640" y="126630"/>
                  </a:lnTo>
                  <a:lnTo>
                    <a:pt x="603303" y="102979"/>
                  </a:lnTo>
                  <a:lnTo>
                    <a:pt x="564119" y="82124"/>
                  </a:lnTo>
                  <a:lnTo>
                    <a:pt x="520913" y="63942"/>
                  </a:lnTo>
                  <a:lnTo>
                    <a:pt x="474513" y="48311"/>
                  </a:lnTo>
                  <a:lnTo>
                    <a:pt x="425744" y="35107"/>
                  </a:lnTo>
                  <a:lnTo>
                    <a:pt x="375433" y="24209"/>
                  </a:lnTo>
                  <a:lnTo>
                    <a:pt x="324406" y="15493"/>
                  </a:lnTo>
                  <a:lnTo>
                    <a:pt x="273490" y="8837"/>
                  </a:lnTo>
                  <a:lnTo>
                    <a:pt x="223511" y="4118"/>
                  </a:lnTo>
                  <a:lnTo>
                    <a:pt x="175294" y="1213"/>
                  </a:lnTo>
                  <a:lnTo>
                    <a:pt x="129668" y="0"/>
                  </a:lnTo>
                  <a:close/>
                </a:path>
              </a:pathLst>
            </a:custGeom>
            <a:solidFill>
              <a:srgbClr val="468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11985" y="3346373"/>
              <a:ext cx="885190" cy="200025"/>
            </a:xfrm>
            <a:custGeom>
              <a:avLst/>
              <a:gdLst/>
              <a:ahLst/>
              <a:cxnLst/>
              <a:rect l="l" t="t" r="r" b="b"/>
              <a:pathLst>
                <a:path w="885189" h="200025">
                  <a:moveTo>
                    <a:pt x="108800" y="107099"/>
                  </a:moveTo>
                  <a:lnTo>
                    <a:pt x="104762" y="86055"/>
                  </a:lnTo>
                  <a:lnTo>
                    <a:pt x="102997" y="83604"/>
                  </a:lnTo>
                  <a:lnTo>
                    <a:pt x="93510" y="70396"/>
                  </a:lnTo>
                  <a:lnTo>
                    <a:pt x="76339" y="60629"/>
                  </a:lnTo>
                  <a:lnTo>
                    <a:pt x="73977" y="60274"/>
                  </a:lnTo>
                  <a:lnTo>
                    <a:pt x="73977" y="107848"/>
                  </a:lnTo>
                  <a:lnTo>
                    <a:pt x="72466" y="117081"/>
                  </a:lnTo>
                  <a:lnTo>
                    <a:pt x="67564" y="124714"/>
                  </a:lnTo>
                  <a:lnTo>
                    <a:pt x="58712" y="129895"/>
                  </a:lnTo>
                  <a:lnTo>
                    <a:pt x="45351" y="131813"/>
                  </a:lnTo>
                  <a:lnTo>
                    <a:pt x="33820" y="131813"/>
                  </a:lnTo>
                  <a:lnTo>
                    <a:pt x="33820" y="83604"/>
                  </a:lnTo>
                  <a:lnTo>
                    <a:pt x="50190" y="83604"/>
                  </a:lnTo>
                  <a:lnTo>
                    <a:pt x="61531" y="85420"/>
                  </a:lnTo>
                  <a:lnTo>
                    <a:pt x="68872" y="90449"/>
                  </a:lnTo>
                  <a:lnTo>
                    <a:pt x="72809" y="98132"/>
                  </a:lnTo>
                  <a:lnTo>
                    <a:pt x="73977" y="107848"/>
                  </a:lnTo>
                  <a:lnTo>
                    <a:pt x="73977" y="60274"/>
                  </a:lnTo>
                  <a:lnTo>
                    <a:pt x="54533" y="57264"/>
                  </a:lnTo>
                  <a:lnTo>
                    <a:pt x="0" y="57264"/>
                  </a:lnTo>
                  <a:lnTo>
                    <a:pt x="0" y="197535"/>
                  </a:lnTo>
                  <a:lnTo>
                    <a:pt x="33947" y="197535"/>
                  </a:lnTo>
                  <a:lnTo>
                    <a:pt x="33947" y="157899"/>
                  </a:lnTo>
                  <a:lnTo>
                    <a:pt x="44246" y="157899"/>
                  </a:lnTo>
                  <a:lnTo>
                    <a:pt x="71996" y="153835"/>
                  </a:lnTo>
                  <a:lnTo>
                    <a:pt x="92227" y="142836"/>
                  </a:lnTo>
                  <a:lnTo>
                    <a:pt x="100660" y="131813"/>
                  </a:lnTo>
                  <a:lnTo>
                    <a:pt x="104597" y="126669"/>
                  </a:lnTo>
                  <a:lnTo>
                    <a:pt x="108800" y="107099"/>
                  </a:lnTo>
                  <a:close/>
                </a:path>
                <a:path w="885189" h="200025">
                  <a:moveTo>
                    <a:pt x="270751" y="127457"/>
                  </a:moveTo>
                  <a:lnTo>
                    <a:pt x="266509" y="98475"/>
                  </a:lnTo>
                  <a:lnTo>
                    <a:pt x="256819" y="81610"/>
                  </a:lnTo>
                  <a:lnTo>
                    <a:pt x="253339" y="75539"/>
                  </a:lnTo>
                  <a:lnTo>
                    <a:pt x="236270" y="64223"/>
                  </a:lnTo>
                  <a:lnTo>
                    <a:pt x="236270" y="127457"/>
                  </a:lnTo>
                  <a:lnTo>
                    <a:pt x="234111" y="145478"/>
                  </a:lnTo>
                  <a:lnTo>
                    <a:pt x="226961" y="160096"/>
                  </a:lnTo>
                  <a:lnTo>
                    <a:pt x="213995" y="169799"/>
                  </a:lnTo>
                  <a:lnTo>
                    <a:pt x="194310" y="173316"/>
                  </a:lnTo>
                  <a:lnTo>
                    <a:pt x="175983" y="169646"/>
                  </a:lnTo>
                  <a:lnTo>
                    <a:pt x="163614" y="159677"/>
                  </a:lnTo>
                  <a:lnTo>
                    <a:pt x="156616" y="144894"/>
                  </a:lnTo>
                  <a:lnTo>
                    <a:pt x="154406" y="126834"/>
                  </a:lnTo>
                  <a:lnTo>
                    <a:pt x="156667" y="108877"/>
                  </a:lnTo>
                  <a:lnTo>
                    <a:pt x="163893" y="94538"/>
                  </a:lnTo>
                  <a:lnTo>
                    <a:pt x="176720" y="85051"/>
                  </a:lnTo>
                  <a:lnTo>
                    <a:pt x="195795" y="81610"/>
                  </a:lnTo>
                  <a:lnTo>
                    <a:pt x="214096" y="85051"/>
                  </a:lnTo>
                  <a:lnTo>
                    <a:pt x="226682" y="94589"/>
                  </a:lnTo>
                  <a:lnTo>
                    <a:pt x="233959" y="109029"/>
                  </a:lnTo>
                  <a:lnTo>
                    <a:pt x="236245" y="126834"/>
                  </a:lnTo>
                  <a:lnTo>
                    <a:pt x="236270" y="127457"/>
                  </a:lnTo>
                  <a:lnTo>
                    <a:pt x="236270" y="64223"/>
                  </a:lnTo>
                  <a:lnTo>
                    <a:pt x="230606" y="60464"/>
                  </a:lnTo>
                  <a:lnTo>
                    <a:pt x="197637" y="55029"/>
                  </a:lnTo>
                  <a:lnTo>
                    <a:pt x="165328" y="60071"/>
                  </a:lnTo>
                  <a:lnTo>
                    <a:pt x="141008" y="74472"/>
                  </a:lnTo>
                  <a:lnTo>
                    <a:pt x="125666" y="97167"/>
                  </a:lnTo>
                  <a:lnTo>
                    <a:pt x="120370" y="126834"/>
                  </a:lnTo>
                  <a:lnTo>
                    <a:pt x="120383" y="127457"/>
                  </a:lnTo>
                  <a:lnTo>
                    <a:pt x="124879" y="157441"/>
                  </a:lnTo>
                  <a:lnTo>
                    <a:pt x="138569" y="180365"/>
                  </a:lnTo>
                  <a:lnTo>
                    <a:pt x="161518" y="194843"/>
                  </a:lnTo>
                  <a:lnTo>
                    <a:pt x="193814" y="199898"/>
                  </a:lnTo>
                  <a:lnTo>
                    <a:pt x="226961" y="194843"/>
                  </a:lnTo>
                  <a:lnTo>
                    <a:pt x="251053" y="180403"/>
                  </a:lnTo>
                  <a:lnTo>
                    <a:pt x="255625" y="173316"/>
                  </a:lnTo>
                  <a:lnTo>
                    <a:pt x="265760" y="157594"/>
                  </a:lnTo>
                  <a:lnTo>
                    <a:pt x="270751" y="127457"/>
                  </a:lnTo>
                  <a:close/>
                </a:path>
                <a:path w="885189" h="200025">
                  <a:moveTo>
                    <a:pt x="406920" y="192684"/>
                  </a:moveTo>
                  <a:lnTo>
                    <a:pt x="400862" y="171323"/>
                  </a:lnTo>
                  <a:lnTo>
                    <a:pt x="399732" y="167347"/>
                  </a:lnTo>
                  <a:lnTo>
                    <a:pt x="392036" y="169125"/>
                  </a:lnTo>
                  <a:lnTo>
                    <a:pt x="384568" y="170357"/>
                  </a:lnTo>
                  <a:lnTo>
                    <a:pt x="376529" y="171081"/>
                  </a:lnTo>
                  <a:lnTo>
                    <a:pt x="367144" y="171323"/>
                  </a:lnTo>
                  <a:lnTo>
                    <a:pt x="347827" y="168402"/>
                  </a:lnTo>
                  <a:lnTo>
                    <a:pt x="332968" y="159766"/>
                  </a:lnTo>
                  <a:lnTo>
                    <a:pt x="323443" y="145630"/>
                  </a:lnTo>
                  <a:lnTo>
                    <a:pt x="320078" y="126225"/>
                  </a:lnTo>
                  <a:lnTo>
                    <a:pt x="323240" y="107048"/>
                  </a:lnTo>
                  <a:lnTo>
                    <a:pt x="332105" y="93472"/>
                  </a:lnTo>
                  <a:lnTo>
                    <a:pt x="345732" y="85458"/>
                  </a:lnTo>
                  <a:lnTo>
                    <a:pt x="363181" y="82981"/>
                  </a:lnTo>
                  <a:lnTo>
                    <a:pt x="373278" y="83388"/>
                  </a:lnTo>
                  <a:lnTo>
                    <a:pt x="381254" y="84328"/>
                  </a:lnTo>
                  <a:lnTo>
                    <a:pt x="388797" y="85902"/>
                  </a:lnTo>
                  <a:lnTo>
                    <a:pt x="397624" y="88201"/>
                  </a:lnTo>
                  <a:lnTo>
                    <a:pt x="399529" y="82981"/>
                  </a:lnTo>
                  <a:lnTo>
                    <a:pt x="362813" y="55029"/>
                  </a:lnTo>
                  <a:lnTo>
                    <a:pt x="330593" y="60058"/>
                  </a:lnTo>
                  <a:lnTo>
                    <a:pt x="306349" y="74523"/>
                  </a:lnTo>
                  <a:lnTo>
                    <a:pt x="291058" y="97536"/>
                  </a:lnTo>
                  <a:lnTo>
                    <a:pt x="285750" y="128206"/>
                  </a:lnTo>
                  <a:lnTo>
                    <a:pt x="290690" y="158851"/>
                  </a:lnTo>
                  <a:lnTo>
                    <a:pt x="305422" y="181343"/>
                  </a:lnTo>
                  <a:lnTo>
                    <a:pt x="329755" y="195173"/>
                  </a:lnTo>
                  <a:lnTo>
                    <a:pt x="363550" y="199898"/>
                  </a:lnTo>
                  <a:lnTo>
                    <a:pt x="376072" y="199466"/>
                  </a:lnTo>
                  <a:lnTo>
                    <a:pt x="386969" y="198158"/>
                  </a:lnTo>
                  <a:lnTo>
                    <a:pt x="397002" y="195910"/>
                  </a:lnTo>
                  <a:lnTo>
                    <a:pt x="406920" y="192684"/>
                  </a:lnTo>
                  <a:close/>
                </a:path>
                <a:path w="885189" h="200025">
                  <a:moveTo>
                    <a:pt x="570115" y="127457"/>
                  </a:moveTo>
                  <a:lnTo>
                    <a:pt x="565873" y="98475"/>
                  </a:lnTo>
                  <a:lnTo>
                    <a:pt x="556196" y="81610"/>
                  </a:lnTo>
                  <a:lnTo>
                    <a:pt x="552704" y="75539"/>
                  </a:lnTo>
                  <a:lnTo>
                    <a:pt x="535762" y="64312"/>
                  </a:lnTo>
                  <a:lnTo>
                    <a:pt x="535762" y="127457"/>
                  </a:lnTo>
                  <a:lnTo>
                    <a:pt x="533603" y="145478"/>
                  </a:lnTo>
                  <a:lnTo>
                    <a:pt x="526453" y="160096"/>
                  </a:lnTo>
                  <a:lnTo>
                    <a:pt x="513473" y="169799"/>
                  </a:lnTo>
                  <a:lnTo>
                    <a:pt x="493776" y="173316"/>
                  </a:lnTo>
                  <a:lnTo>
                    <a:pt x="475475" y="169646"/>
                  </a:lnTo>
                  <a:lnTo>
                    <a:pt x="463105" y="159677"/>
                  </a:lnTo>
                  <a:lnTo>
                    <a:pt x="456107" y="144894"/>
                  </a:lnTo>
                  <a:lnTo>
                    <a:pt x="453898" y="126834"/>
                  </a:lnTo>
                  <a:lnTo>
                    <a:pt x="456158" y="108877"/>
                  </a:lnTo>
                  <a:lnTo>
                    <a:pt x="463384" y="94538"/>
                  </a:lnTo>
                  <a:lnTo>
                    <a:pt x="476211" y="85051"/>
                  </a:lnTo>
                  <a:lnTo>
                    <a:pt x="495261" y="81610"/>
                  </a:lnTo>
                  <a:lnTo>
                    <a:pt x="513575" y="85051"/>
                  </a:lnTo>
                  <a:lnTo>
                    <a:pt x="526173" y="94589"/>
                  </a:lnTo>
                  <a:lnTo>
                    <a:pt x="533450" y="109029"/>
                  </a:lnTo>
                  <a:lnTo>
                    <a:pt x="535736" y="126834"/>
                  </a:lnTo>
                  <a:lnTo>
                    <a:pt x="535762" y="127457"/>
                  </a:lnTo>
                  <a:lnTo>
                    <a:pt x="535762" y="64312"/>
                  </a:lnTo>
                  <a:lnTo>
                    <a:pt x="529971" y="60464"/>
                  </a:lnTo>
                  <a:lnTo>
                    <a:pt x="497001" y="55029"/>
                  </a:lnTo>
                  <a:lnTo>
                    <a:pt x="464693" y="60071"/>
                  </a:lnTo>
                  <a:lnTo>
                    <a:pt x="440372" y="74472"/>
                  </a:lnTo>
                  <a:lnTo>
                    <a:pt x="425030" y="97167"/>
                  </a:lnTo>
                  <a:lnTo>
                    <a:pt x="419747" y="126834"/>
                  </a:lnTo>
                  <a:lnTo>
                    <a:pt x="419747" y="127457"/>
                  </a:lnTo>
                  <a:lnTo>
                    <a:pt x="424256" y="157441"/>
                  </a:lnTo>
                  <a:lnTo>
                    <a:pt x="437984" y="180365"/>
                  </a:lnTo>
                  <a:lnTo>
                    <a:pt x="460946" y="194843"/>
                  </a:lnTo>
                  <a:lnTo>
                    <a:pt x="493179" y="199898"/>
                  </a:lnTo>
                  <a:lnTo>
                    <a:pt x="526326" y="194843"/>
                  </a:lnTo>
                  <a:lnTo>
                    <a:pt x="550418" y="180403"/>
                  </a:lnTo>
                  <a:lnTo>
                    <a:pt x="554990" y="173316"/>
                  </a:lnTo>
                  <a:lnTo>
                    <a:pt x="565137" y="157594"/>
                  </a:lnTo>
                  <a:lnTo>
                    <a:pt x="570115" y="127457"/>
                  </a:lnTo>
                  <a:close/>
                </a:path>
                <a:path w="885189" h="200025">
                  <a:moveTo>
                    <a:pt x="705180" y="128333"/>
                  </a:moveTo>
                  <a:lnTo>
                    <a:pt x="692061" y="83477"/>
                  </a:lnTo>
                  <a:lnTo>
                    <a:pt x="661682" y="60147"/>
                  </a:lnTo>
                  <a:lnTo>
                    <a:pt x="628103" y="55651"/>
                  </a:lnTo>
                  <a:lnTo>
                    <a:pt x="613918" y="56248"/>
                  </a:lnTo>
                  <a:lnTo>
                    <a:pt x="602335" y="57924"/>
                  </a:lnTo>
                  <a:lnTo>
                    <a:pt x="592696" y="60477"/>
                  </a:lnTo>
                  <a:lnTo>
                    <a:pt x="584377" y="63728"/>
                  </a:lnTo>
                  <a:lnTo>
                    <a:pt x="593280" y="88201"/>
                  </a:lnTo>
                  <a:lnTo>
                    <a:pt x="602068" y="86029"/>
                  </a:lnTo>
                  <a:lnTo>
                    <a:pt x="609612" y="84632"/>
                  </a:lnTo>
                  <a:lnTo>
                    <a:pt x="617575" y="83832"/>
                  </a:lnTo>
                  <a:lnTo>
                    <a:pt x="627608" y="83477"/>
                  </a:lnTo>
                  <a:lnTo>
                    <a:pt x="642797" y="85242"/>
                  </a:lnTo>
                  <a:lnTo>
                    <a:pt x="655269" y="90982"/>
                  </a:lnTo>
                  <a:lnTo>
                    <a:pt x="664451" y="100787"/>
                  </a:lnTo>
                  <a:lnTo>
                    <a:pt x="669734" y="114782"/>
                  </a:lnTo>
                  <a:lnTo>
                    <a:pt x="605180" y="114782"/>
                  </a:lnTo>
                  <a:lnTo>
                    <a:pt x="605180" y="139153"/>
                  </a:lnTo>
                  <a:lnTo>
                    <a:pt x="669366" y="139153"/>
                  </a:lnTo>
                  <a:lnTo>
                    <a:pt x="663562" y="153085"/>
                  </a:lnTo>
                  <a:lnTo>
                    <a:pt x="653707" y="163156"/>
                  </a:lnTo>
                  <a:lnTo>
                    <a:pt x="640257" y="169265"/>
                  </a:lnTo>
                  <a:lnTo>
                    <a:pt x="623658" y="171323"/>
                  </a:lnTo>
                  <a:lnTo>
                    <a:pt x="614273" y="171081"/>
                  </a:lnTo>
                  <a:lnTo>
                    <a:pt x="606234" y="170357"/>
                  </a:lnTo>
                  <a:lnTo>
                    <a:pt x="598766" y="169125"/>
                  </a:lnTo>
                  <a:lnTo>
                    <a:pt x="591070" y="167347"/>
                  </a:lnTo>
                  <a:lnTo>
                    <a:pt x="583882" y="192684"/>
                  </a:lnTo>
                  <a:lnTo>
                    <a:pt x="593801" y="195846"/>
                  </a:lnTo>
                  <a:lnTo>
                    <a:pt x="603834" y="197967"/>
                  </a:lnTo>
                  <a:lnTo>
                    <a:pt x="614730" y="199148"/>
                  </a:lnTo>
                  <a:lnTo>
                    <a:pt x="627227" y="199517"/>
                  </a:lnTo>
                  <a:lnTo>
                    <a:pt x="661162" y="194881"/>
                  </a:lnTo>
                  <a:lnTo>
                    <a:pt x="685546" y="181216"/>
                  </a:lnTo>
                  <a:lnTo>
                    <a:pt x="692061" y="171323"/>
                  </a:lnTo>
                  <a:lnTo>
                    <a:pt x="700252" y="158902"/>
                  </a:lnTo>
                  <a:lnTo>
                    <a:pt x="705180" y="128333"/>
                  </a:lnTo>
                  <a:close/>
                </a:path>
                <a:path w="885189" h="200025">
                  <a:moveTo>
                    <a:pt x="823404" y="158140"/>
                  </a:moveTo>
                  <a:lnTo>
                    <a:pt x="820902" y="144627"/>
                  </a:lnTo>
                  <a:lnTo>
                    <a:pt x="814654" y="134797"/>
                  </a:lnTo>
                  <a:lnTo>
                    <a:pt x="806564" y="128308"/>
                  </a:lnTo>
                  <a:lnTo>
                    <a:pt x="798474" y="124853"/>
                  </a:lnTo>
                  <a:lnTo>
                    <a:pt x="798474" y="124485"/>
                  </a:lnTo>
                  <a:lnTo>
                    <a:pt x="805332" y="119672"/>
                  </a:lnTo>
                  <a:lnTo>
                    <a:pt x="811466" y="112826"/>
                  </a:lnTo>
                  <a:lnTo>
                    <a:pt x="815886" y="103619"/>
                  </a:lnTo>
                  <a:lnTo>
                    <a:pt x="817575" y="91681"/>
                  </a:lnTo>
                  <a:lnTo>
                    <a:pt x="815619" y="83108"/>
                  </a:lnTo>
                  <a:lnTo>
                    <a:pt x="814425" y="77901"/>
                  </a:lnTo>
                  <a:lnTo>
                    <a:pt x="804964" y="66598"/>
                  </a:lnTo>
                  <a:lnTo>
                    <a:pt x="789127" y="58966"/>
                  </a:lnTo>
                  <a:lnTo>
                    <a:pt x="766889" y="56146"/>
                  </a:lnTo>
                  <a:lnTo>
                    <a:pt x="753249" y="57175"/>
                  </a:lnTo>
                  <a:lnTo>
                    <a:pt x="741133" y="59817"/>
                  </a:lnTo>
                  <a:lnTo>
                    <a:pt x="730808" y="63385"/>
                  </a:lnTo>
                  <a:lnTo>
                    <a:pt x="722541" y="67208"/>
                  </a:lnTo>
                  <a:lnTo>
                    <a:pt x="733425" y="90068"/>
                  </a:lnTo>
                  <a:lnTo>
                    <a:pt x="740448" y="87452"/>
                  </a:lnTo>
                  <a:lnTo>
                    <a:pt x="747776" y="85229"/>
                  </a:lnTo>
                  <a:lnTo>
                    <a:pt x="755421" y="83680"/>
                  </a:lnTo>
                  <a:lnTo>
                    <a:pt x="763409" y="83108"/>
                  </a:lnTo>
                  <a:lnTo>
                    <a:pt x="776922" y="83108"/>
                  </a:lnTo>
                  <a:lnTo>
                    <a:pt x="783501" y="88569"/>
                  </a:lnTo>
                  <a:lnTo>
                    <a:pt x="783501" y="98272"/>
                  </a:lnTo>
                  <a:lnTo>
                    <a:pt x="782116" y="104686"/>
                  </a:lnTo>
                  <a:lnTo>
                    <a:pt x="778103" y="109715"/>
                  </a:lnTo>
                  <a:lnTo>
                    <a:pt x="771677" y="112991"/>
                  </a:lnTo>
                  <a:lnTo>
                    <a:pt x="763041" y="114160"/>
                  </a:lnTo>
                  <a:lnTo>
                    <a:pt x="743724" y="114160"/>
                  </a:lnTo>
                  <a:lnTo>
                    <a:pt x="743724" y="138404"/>
                  </a:lnTo>
                  <a:lnTo>
                    <a:pt x="762787" y="138404"/>
                  </a:lnTo>
                  <a:lnTo>
                    <a:pt x="773061" y="139268"/>
                  </a:lnTo>
                  <a:lnTo>
                    <a:pt x="781278" y="142100"/>
                  </a:lnTo>
                  <a:lnTo>
                    <a:pt x="786726" y="147243"/>
                  </a:lnTo>
                  <a:lnTo>
                    <a:pt x="788708" y="155041"/>
                  </a:lnTo>
                  <a:lnTo>
                    <a:pt x="786879" y="162712"/>
                  </a:lnTo>
                  <a:lnTo>
                    <a:pt x="781799" y="167970"/>
                  </a:lnTo>
                  <a:lnTo>
                    <a:pt x="774065" y="170980"/>
                  </a:lnTo>
                  <a:lnTo>
                    <a:pt x="764286" y="171945"/>
                  </a:lnTo>
                  <a:lnTo>
                    <a:pt x="753529" y="170891"/>
                  </a:lnTo>
                  <a:lnTo>
                    <a:pt x="743331" y="168313"/>
                  </a:lnTo>
                  <a:lnTo>
                    <a:pt x="734402" y="165023"/>
                  </a:lnTo>
                  <a:lnTo>
                    <a:pt x="727481" y="161874"/>
                  </a:lnTo>
                  <a:lnTo>
                    <a:pt x="716584" y="186715"/>
                  </a:lnTo>
                  <a:lnTo>
                    <a:pt x="726770" y="191681"/>
                  </a:lnTo>
                  <a:lnTo>
                    <a:pt x="738784" y="195541"/>
                  </a:lnTo>
                  <a:lnTo>
                    <a:pt x="752436" y="198005"/>
                  </a:lnTo>
                  <a:lnTo>
                    <a:pt x="767499" y="198780"/>
                  </a:lnTo>
                  <a:lnTo>
                    <a:pt x="794385" y="195084"/>
                  </a:lnTo>
                  <a:lnTo>
                    <a:pt x="811580" y="185534"/>
                  </a:lnTo>
                  <a:lnTo>
                    <a:pt x="820712" y="172453"/>
                  </a:lnTo>
                  <a:lnTo>
                    <a:pt x="820813" y="171945"/>
                  </a:lnTo>
                  <a:lnTo>
                    <a:pt x="823404" y="158140"/>
                  </a:lnTo>
                  <a:close/>
                </a:path>
                <a:path w="885189" h="200025">
                  <a:moveTo>
                    <a:pt x="871715" y="37274"/>
                  </a:moveTo>
                  <a:lnTo>
                    <a:pt x="869480" y="36156"/>
                  </a:lnTo>
                  <a:lnTo>
                    <a:pt x="868362" y="35788"/>
                  </a:lnTo>
                  <a:lnTo>
                    <a:pt x="867130" y="34544"/>
                  </a:lnTo>
                  <a:lnTo>
                    <a:pt x="865759" y="33426"/>
                  </a:lnTo>
                  <a:lnTo>
                    <a:pt x="864095" y="30568"/>
                  </a:lnTo>
                  <a:lnTo>
                    <a:pt x="863155" y="29197"/>
                  </a:lnTo>
                  <a:lnTo>
                    <a:pt x="866635" y="27457"/>
                  </a:lnTo>
                  <a:lnTo>
                    <a:pt x="867308" y="26212"/>
                  </a:lnTo>
                  <a:lnTo>
                    <a:pt x="868248" y="24472"/>
                  </a:lnTo>
                  <a:lnTo>
                    <a:pt x="868248" y="16014"/>
                  </a:lnTo>
                  <a:lnTo>
                    <a:pt x="868248" y="14401"/>
                  </a:lnTo>
                  <a:lnTo>
                    <a:pt x="863409" y="11176"/>
                  </a:lnTo>
                  <a:lnTo>
                    <a:pt x="861174" y="11176"/>
                  </a:lnTo>
                  <a:lnTo>
                    <a:pt x="861174" y="24104"/>
                  </a:lnTo>
                  <a:lnTo>
                    <a:pt x="860056" y="26212"/>
                  </a:lnTo>
                  <a:lnTo>
                    <a:pt x="852271" y="26212"/>
                  </a:lnTo>
                  <a:lnTo>
                    <a:pt x="852271" y="16014"/>
                  </a:lnTo>
                  <a:lnTo>
                    <a:pt x="860310" y="16014"/>
                  </a:lnTo>
                  <a:lnTo>
                    <a:pt x="861085" y="17691"/>
                  </a:lnTo>
                  <a:lnTo>
                    <a:pt x="861174" y="24104"/>
                  </a:lnTo>
                  <a:lnTo>
                    <a:pt x="861174" y="11176"/>
                  </a:lnTo>
                  <a:lnTo>
                    <a:pt x="856729" y="11176"/>
                  </a:lnTo>
                  <a:lnTo>
                    <a:pt x="844956" y="11290"/>
                  </a:lnTo>
                  <a:lnTo>
                    <a:pt x="844956" y="41376"/>
                  </a:lnTo>
                  <a:lnTo>
                    <a:pt x="852398" y="41376"/>
                  </a:lnTo>
                  <a:lnTo>
                    <a:pt x="852398" y="30568"/>
                  </a:lnTo>
                  <a:lnTo>
                    <a:pt x="856119" y="30568"/>
                  </a:lnTo>
                  <a:lnTo>
                    <a:pt x="870724" y="42125"/>
                  </a:lnTo>
                  <a:lnTo>
                    <a:pt x="871715" y="37274"/>
                  </a:lnTo>
                  <a:close/>
                </a:path>
                <a:path w="885189" h="200025">
                  <a:moveTo>
                    <a:pt x="885075" y="27584"/>
                  </a:moveTo>
                  <a:lnTo>
                    <a:pt x="885037" y="27076"/>
                  </a:lnTo>
                  <a:lnTo>
                    <a:pt x="882561" y="14681"/>
                  </a:lnTo>
                  <a:lnTo>
                    <a:pt x="878903" y="9994"/>
                  </a:lnTo>
                  <a:lnTo>
                    <a:pt x="878903" y="27584"/>
                  </a:lnTo>
                  <a:lnTo>
                    <a:pt x="877227" y="36791"/>
                  </a:lnTo>
                  <a:lnTo>
                    <a:pt x="872617" y="43484"/>
                  </a:lnTo>
                  <a:lnTo>
                    <a:pt x="865733" y="47561"/>
                  </a:lnTo>
                  <a:lnTo>
                    <a:pt x="857224" y="48945"/>
                  </a:lnTo>
                  <a:lnTo>
                    <a:pt x="850328" y="48158"/>
                  </a:lnTo>
                  <a:lnTo>
                    <a:pt x="842632" y="45046"/>
                  </a:lnTo>
                  <a:lnTo>
                    <a:pt x="836371" y="38404"/>
                  </a:lnTo>
                  <a:lnTo>
                    <a:pt x="833793" y="27076"/>
                  </a:lnTo>
                  <a:lnTo>
                    <a:pt x="835647" y="17272"/>
                  </a:lnTo>
                  <a:lnTo>
                    <a:pt x="840651" y="10604"/>
                  </a:lnTo>
                  <a:lnTo>
                    <a:pt x="847915" y="6807"/>
                  </a:lnTo>
                  <a:lnTo>
                    <a:pt x="856615" y="5600"/>
                  </a:lnTo>
                  <a:lnTo>
                    <a:pt x="864743" y="6883"/>
                  </a:lnTo>
                  <a:lnTo>
                    <a:pt x="871893" y="10858"/>
                  </a:lnTo>
                  <a:lnTo>
                    <a:pt x="876973" y="17691"/>
                  </a:lnTo>
                  <a:lnTo>
                    <a:pt x="878903" y="27584"/>
                  </a:lnTo>
                  <a:lnTo>
                    <a:pt x="878903" y="9994"/>
                  </a:lnTo>
                  <a:lnTo>
                    <a:pt x="875944" y="6184"/>
                  </a:lnTo>
                  <a:lnTo>
                    <a:pt x="874801" y="5600"/>
                  </a:lnTo>
                  <a:lnTo>
                    <a:pt x="866749" y="1460"/>
                  </a:lnTo>
                  <a:lnTo>
                    <a:pt x="829843" y="15773"/>
                  </a:lnTo>
                  <a:lnTo>
                    <a:pt x="827620" y="27584"/>
                  </a:lnTo>
                  <a:lnTo>
                    <a:pt x="830338" y="40132"/>
                  </a:lnTo>
                  <a:lnTo>
                    <a:pt x="837311" y="48412"/>
                  </a:lnTo>
                  <a:lnTo>
                    <a:pt x="846683" y="52920"/>
                  </a:lnTo>
                  <a:lnTo>
                    <a:pt x="856615" y="54279"/>
                  </a:lnTo>
                  <a:lnTo>
                    <a:pt x="867752" y="52539"/>
                  </a:lnTo>
                  <a:lnTo>
                    <a:pt x="874077" y="48945"/>
                  </a:lnTo>
                  <a:lnTo>
                    <a:pt x="876795" y="47383"/>
                  </a:lnTo>
                  <a:lnTo>
                    <a:pt x="882878" y="38976"/>
                  </a:lnTo>
                  <a:lnTo>
                    <a:pt x="885075" y="27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2350" y="3878083"/>
              <a:ext cx="411515" cy="1706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5914" y="3878083"/>
              <a:ext cx="285998" cy="1403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0831" y="5806439"/>
              <a:ext cx="2327148" cy="7330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89503" y="5806439"/>
              <a:ext cx="1161288" cy="7223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1278" y="436625"/>
              <a:ext cx="1001267" cy="12237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599958" y="427481"/>
              <a:ext cx="1116330" cy="12237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9386" y="429005"/>
              <a:ext cx="928878" cy="122224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704336" y="3818519"/>
            <a:ext cx="592664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50" dirty="0">
                <a:solidFill>
                  <a:srgbClr val="FFFFFF"/>
                </a:solidFill>
                <a:latin typeface="Roboto"/>
                <a:cs typeface="Roboto"/>
              </a:rPr>
              <a:t>возможности для развития на площадке ОЭЗ «Дубна»</a:t>
            </a:r>
            <a:endParaRPr dirty="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055554" y="278239"/>
            <a:ext cx="9507857" cy="111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</a:rPr>
              <a:t>Маршрут экскурсии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9FC225D8-E10A-4A53-8C81-30E28378EA7B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49FFD0-E622-4462-BF34-26D35A463433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6043475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E0B3BA-D772-4BB7-85D2-B21F2E6CB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4CD547-B124-42A9-B3C4-B6606B16302E}"/>
              </a:ext>
            </a:extLst>
          </p:cNvPr>
          <p:cNvSpPr/>
          <p:nvPr/>
        </p:nvSpPr>
        <p:spPr>
          <a:xfrm>
            <a:off x="588133" y="1852694"/>
            <a:ext cx="62999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33399"/>
                </a:solidFill>
                <a:ea typeface="+mj-ea"/>
                <a:cs typeface="+mj-cs"/>
              </a:rPr>
              <a:t>Место проведения: </a:t>
            </a:r>
            <a:r>
              <a:rPr lang="ru-RU" sz="1600" dirty="0">
                <a:solidFill>
                  <a:srgbClr val="333399"/>
                </a:solidFill>
                <a:ea typeface="+mj-ea"/>
                <a:cs typeface="+mj-cs"/>
              </a:rPr>
              <a:t>ОЭЗ «Дубна», ул. Программистов 4, стр. 5, Конгресс-Центр, территория Российского центра программирования (РЦП), территория Новой промышленной зоны (НПЗ).</a:t>
            </a:r>
          </a:p>
          <a:p>
            <a:r>
              <a:rPr lang="ru-RU" sz="1600" dirty="0">
                <a:solidFill>
                  <a:srgbClr val="333399"/>
                </a:solidFill>
                <a:ea typeface="+mj-ea"/>
                <a:cs typeface="+mj-cs"/>
              </a:rPr>
              <a:t>Тип экскурсии: круглый стол + автобус .</a:t>
            </a:r>
          </a:p>
          <a:p>
            <a:r>
              <a:rPr lang="ru-RU" sz="1600" dirty="0">
                <a:solidFill>
                  <a:srgbClr val="333399"/>
                </a:solidFill>
                <a:ea typeface="+mj-ea"/>
                <a:cs typeface="+mj-cs"/>
              </a:rPr>
              <a:t>Продолжительность: 2,5 часа.</a:t>
            </a:r>
          </a:p>
          <a:p>
            <a:r>
              <a:rPr lang="ru-RU" sz="1600" dirty="0">
                <a:solidFill>
                  <a:srgbClr val="333399"/>
                </a:solidFill>
                <a:ea typeface="+mj-ea"/>
                <a:cs typeface="+mj-cs"/>
              </a:rPr>
              <a:t>Размер группы: 15 – 30 человек.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080CF6C-80AA-44D6-A080-F51ADE53DF17}"/>
              </a:ext>
            </a:extLst>
          </p:cNvPr>
          <p:cNvGraphicFramePr>
            <a:graphicFrameLocks noGrp="1"/>
          </p:cNvGraphicFramePr>
          <p:nvPr/>
        </p:nvGraphicFramePr>
        <p:xfrm>
          <a:off x="588133" y="3782195"/>
          <a:ext cx="10913348" cy="2305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171">
                  <a:extLst>
                    <a:ext uri="{9D8B030D-6E8A-4147-A177-3AD203B41FA5}">
                      <a16:colId xmlns:a16="http://schemas.microsoft.com/office/drawing/2014/main" val="268132406"/>
                    </a:ext>
                  </a:extLst>
                </a:gridCol>
                <a:gridCol w="9152547">
                  <a:extLst>
                    <a:ext uri="{9D8B030D-6E8A-4147-A177-3AD203B41FA5}">
                      <a16:colId xmlns:a16="http://schemas.microsoft.com/office/drawing/2014/main" val="236827652"/>
                    </a:ext>
                  </a:extLst>
                </a:gridCol>
                <a:gridCol w="997630">
                  <a:extLst>
                    <a:ext uri="{9D8B030D-6E8A-4147-A177-3AD203B41FA5}">
                      <a16:colId xmlns:a16="http://schemas.microsoft.com/office/drawing/2014/main" val="3103058015"/>
                    </a:ext>
                  </a:extLst>
                </a:gridCol>
              </a:tblGrid>
              <a:tr h="173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Время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Краткое описание, объекты осмотра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Место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extLst>
                  <a:ext uri="{0D108BD9-81ED-4DB2-BD59-A6C34878D82A}">
                    <a16:rowId xmlns:a16="http://schemas.microsoft.com/office/drawing/2014/main" val="313003362"/>
                  </a:ext>
                </a:extLst>
              </a:tr>
              <a:tr h="1735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 мин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Встреча туристических групп у Конгресс-центра.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Конгресс-центр, у входа.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extLst>
                  <a:ext uri="{0D108BD9-81ED-4DB2-BD59-A6C34878D82A}">
                    <a16:rowId xmlns:a16="http://schemas.microsoft.com/office/drawing/2014/main" val="1716345199"/>
                  </a:ext>
                </a:extLst>
              </a:tr>
              <a:tr h="351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 мин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Интерактивный экран ОЭЗ «Дубна» Территория возможностей: 1. Российский центр программистов (РЦП), 2. ОЭЗ «Дубна», 3. Новая промышленная зона (НПЗ).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Конгресс-центр, 1 этаж.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extLst>
                  <a:ext uri="{0D108BD9-81ED-4DB2-BD59-A6C34878D82A}">
                    <a16:rowId xmlns:a16="http://schemas.microsoft.com/office/drawing/2014/main" val="2878570491"/>
                  </a:ext>
                </a:extLst>
              </a:tr>
              <a:tr h="2625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 мин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Общая презентация по ОЭЗ «Дубна» или видеоролик об ОЭЗ «Дубна».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Конгресс-центр, зал «Инноваций», 4 этаж.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extLst>
                  <a:ext uri="{0D108BD9-81ED-4DB2-BD59-A6C34878D82A}">
                    <a16:rowId xmlns:a16="http://schemas.microsoft.com/office/drawing/2014/main" val="3609985145"/>
                  </a:ext>
                </a:extLst>
              </a:tr>
              <a:tr h="193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 мин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Экспозиция высокотехнологичной продукции, выпускаемой резидентами ОЭЗ «Дубна»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Конгресс-центр, 4 этаж.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26" marR="26726" marT="0" marB="0"/>
                </a:tc>
                <a:extLst>
                  <a:ext uri="{0D108BD9-81ED-4DB2-BD59-A6C34878D82A}">
                    <a16:rowId xmlns:a16="http://schemas.microsoft.com/office/drawing/2014/main" val="650691593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1A6B47-7ACF-4F3A-B200-66E9562CA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13250" r="10445"/>
          <a:stretch/>
        </p:blipFill>
        <p:spPr>
          <a:xfrm>
            <a:off x="6888088" y="507618"/>
            <a:ext cx="4819819" cy="292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192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055554" y="278239"/>
            <a:ext cx="9507857" cy="111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</a:rPr>
              <a:t>Маршрут экскурсии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9FC225D8-E10A-4A53-8C81-30E28378EA7B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49FFD0-E622-4462-BF34-26D35A463433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E0B3BA-D772-4BB7-85D2-B21F2E6CB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4F996E4-2636-4D22-8AC2-24F04FE94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604189"/>
              </p:ext>
            </p:extLst>
          </p:nvPr>
        </p:nvGraphicFramePr>
        <p:xfrm>
          <a:off x="588133" y="1802110"/>
          <a:ext cx="6804011" cy="4578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1323">
                  <a:extLst>
                    <a:ext uri="{9D8B030D-6E8A-4147-A177-3AD203B41FA5}">
                      <a16:colId xmlns:a16="http://schemas.microsoft.com/office/drawing/2014/main" val="1991305186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318753974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505281938"/>
                    </a:ext>
                  </a:extLst>
                </a:gridCol>
              </a:tblGrid>
              <a:tr h="479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Время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18" marR="341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Краткое описание, объекты осмотра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18" marR="341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18" marR="34118" marT="0" marB="0"/>
                </a:tc>
                <a:extLst>
                  <a:ext uri="{0D108BD9-81ED-4DB2-BD59-A6C34878D82A}">
                    <a16:rowId xmlns:a16="http://schemas.microsoft.com/office/drawing/2014/main" val="3887644242"/>
                  </a:ext>
                </a:extLst>
              </a:tr>
              <a:tr h="3667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 минут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18" marR="341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Автобусная экскурсия по Российскому центру программирования (РЦП): 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u="sng" dirty="0">
                          <a:effectLst/>
                        </a:rPr>
                        <a:t>Объекты резидентов ОЭЗ «Дубна»: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ООО «ПСК ФАРМА», АО «ПРОМТЕХ-Дубна», ООО «</a:t>
                      </a:r>
                      <a:r>
                        <a:rPr lang="ru-RU" sz="1400" dirty="0" err="1">
                          <a:effectLst/>
                        </a:rPr>
                        <a:t>Полекс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Бьюти</a:t>
                      </a:r>
                      <a:r>
                        <a:rPr lang="ru-RU" sz="1400" dirty="0">
                          <a:effectLst/>
                        </a:rPr>
                        <a:t>», АО «АКВАНОВА РУС», АО «НПК «Дедал», ООО «БИОФАРМЛАБ», ООО «</a:t>
                      </a:r>
                      <a:r>
                        <a:rPr lang="ru-RU" sz="1400" dirty="0" err="1">
                          <a:effectLst/>
                        </a:rPr>
                        <a:t>Эйлитон</a:t>
                      </a:r>
                      <a:r>
                        <a:rPr lang="ru-RU" sz="1400" dirty="0">
                          <a:effectLst/>
                        </a:rPr>
                        <a:t>»,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ООО «БМК», ООО «ЛИТ-ТРАСТ», ООО «</a:t>
                      </a:r>
                      <a:r>
                        <a:rPr lang="ru-RU" sz="1400" dirty="0" err="1">
                          <a:effectLst/>
                        </a:rPr>
                        <a:t>Грасис</a:t>
                      </a:r>
                      <a:r>
                        <a:rPr lang="ru-RU" sz="1400" dirty="0">
                          <a:effectLst/>
                        </a:rPr>
                        <a:t>-Тех», ООО «</a:t>
                      </a:r>
                      <a:r>
                        <a:rPr lang="ru-RU" sz="1400" dirty="0" err="1">
                          <a:effectLst/>
                        </a:rPr>
                        <a:t>Мортех</a:t>
                      </a:r>
                      <a:r>
                        <a:rPr lang="ru-RU" sz="1400" dirty="0">
                          <a:effectLst/>
                        </a:rPr>
                        <a:t>», ООО «</a:t>
                      </a:r>
                      <a:r>
                        <a:rPr lang="ru-RU" sz="1400" dirty="0" err="1">
                          <a:effectLst/>
                        </a:rPr>
                        <a:t>Аргументум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Фарма</a:t>
                      </a:r>
                      <a:r>
                        <a:rPr lang="ru-RU" sz="1400" dirty="0">
                          <a:effectLst/>
                        </a:rPr>
                        <a:t>», ООО «МЕГАТЕХ», ООО «АПТ», ООО «Э.Г.ЛАБ.»,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ООО «НПК «Медицинская техника», ООО «НПО «Дюрер Инжиниринг», ООО «</a:t>
                      </a:r>
                      <a:r>
                        <a:rPr lang="ru-RU" sz="1400" dirty="0" err="1">
                          <a:effectLst/>
                        </a:rPr>
                        <a:t>Файернет</a:t>
                      </a:r>
                      <a:r>
                        <a:rPr lang="ru-RU" sz="1400" dirty="0">
                          <a:effectLst/>
                        </a:rPr>
                        <a:t>», ООО НПК «МЕДПРОМЛАБ».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u="sng" dirty="0">
                          <a:effectLst/>
                        </a:rPr>
                        <a:t>Объекты инфраструктуры: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Инновационно-технологический центр, гостиница Резидент-отель, КПП, таможенный комплекс с АКПП, котельная, сквер 75-летия Победы в ВОВ, ИТЦ «Менделеев», главная канализационная насосная станция, трансформаторные подстанции, раскрашенные живописными разноцветными рисунками в рамках конкурса граффити.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18" marR="341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Территория РЦП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118" marR="34118" marT="0" marB="0"/>
                </a:tc>
                <a:extLst>
                  <a:ext uri="{0D108BD9-81ED-4DB2-BD59-A6C34878D82A}">
                    <a16:rowId xmlns:a16="http://schemas.microsoft.com/office/drawing/2014/main" val="884936124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581680-D9E1-432F-BFD8-47162D233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-34" r="10807" b="400"/>
          <a:stretch/>
        </p:blipFill>
        <p:spPr>
          <a:xfrm>
            <a:off x="7464152" y="2307341"/>
            <a:ext cx="4618974" cy="356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925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055554" y="278239"/>
            <a:ext cx="9507857" cy="111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</a:rPr>
              <a:t>Маршрут экскурсии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9FC225D8-E10A-4A53-8C81-30E28378EA7B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49FFD0-E622-4462-BF34-26D35A463433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E0B3BA-D772-4BB7-85D2-B21F2E6CB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2ED4C93-273C-44F9-9590-B929EE3FE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755853"/>
              </p:ext>
            </p:extLst>
          </p:nvPr>
        </p:nvGraphicFramePr>
        <p:xfrm>
          <a:off x="628589" y="1775468"/>
          <a:ext cx="6363902" cy="4525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410">
                  <a:extLst>
                    <a:ext uri="{9D8B030D-6E8A-4147-A177-3AD203B41FA5}">
                      <a16:colId xmlns:a16="http://schemas.microsoft.com/office/drawing/2014/main" val="124222136"/>
                    </a:ext>
                  </a:extLst>
                </a:gridCol>
                <a:gridCol w="4530969">
                  <a:extLst>
                    <a:ext uri="{9D8B030D-6E8A-4147-A177-3AD203B41FA5}">
                      <a16:colId xmlns:a16="http://schemas.microsoft.com/office/drawing/2014/main" val="594055778"/>
                    </a:ext>
                  </a:extLst>
                </a:gridCol>
                <a:gridCol w="1184523">
                  <a:extLst>
                    <a:ext uri="{9D8B030D-6E8A-4147-A177-3AD203B41FA5}">
                      <a16:colId xmlns:a16="http://schemas.microsoft.com/office/drawing/2014/main" val="4193098720"/>
                    </a:ext>
                  </a:extLst>
                </a:gridCol>
              </a:tblGrid>
              <a:tr h="443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Время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0" marR="68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Краткое описание, объекты осмотра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0" marR="68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Место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0" marR="68320" marT="0" marB="0"/>
                </a:tc>
                <a:extLst>
                  <a:ext uri="{0D108BD9-81ED-4DB2-BD59-A6C34878D82A}">
                    <a16:rowId xmlns:a16="http://schemas.microsoft.com/office/drawing/2014/main" val="663898941"/>
                  </a:ext>
                </a:extLst>
              </a:tr>
              <a:tr h="4082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 минут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0" marR="683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Автобусная экскурсия по Новой промышленной зоне (НПЗ). </a:t>
                      </a:r>
                      <a:endParaRPr lang="ru-RU" sz="11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u="sng" dirty="0">
                          <a:effectLst/>
                        </a:rPr>
                        <a:t>Объекты резидентов ОЭЗ «Дубна»: </a:t>
                      </a:r>
                      <a:endParaRPr lang="ru-RU" sz="1100" b="1" u="sng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ООО «ЭНКОР», ООО «Фабрика РТТ», ООО «МЛТ»,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ООО «ФРЕРУС», ООО «АКЦЕНТР ГРУПП», ООО «ОЦЭТ», ООО «РЭК», ООО «Связь инжиниринг КБ»,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ООО «ПАСКАЛЬ МЕДИКАЛ», ЗАО «МПОТК «ТЕХНОКОМПЛЕКТ», ООО «</a:t>
                      </a:r>
                      <a:r>
                        <a:rPr lang="ru-RU" sz="1400" dirty="0" err="1">
                          <a:effectLst/>
                        </a:rPr>
                        <a:t>Препрег</a:t>
                      </a:r>
                      <a:r>
                        <a:rPr lang="ru-RU" sz="1400" dirty="0">
                          <a:effectLst/>
                        </a:rPr>
                        <a:t>-Дубна»,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ООО «Гранат </a:t>
                      </a:r>
                      <a:r>
                        <a:rPr lang="ru-RU" sz="1400" dirty="0" err="1">
                          <a:effectLst/>
                        </a:rPr>
                        <a:t>Био</a:t>
                      </a:r>
                      <a:r>
                        <a:rPr lang="ru-RU" sz="1400" dirty="0">
                          <a:effectLst/>
                        </a:rPr>
                        <a:t> Тех», ООО «ЭЙС ТЕХНОЛОГИИ»,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ООО «</a:t>
                      </a:r>
                      <a:r>
                        <a:rPr lang="ru-RU" sz="1400" dirty="0" err="1">
                          <a:effectLst/>
                        </a:rPr>
                        <a:t>Полинет</a:t>
                      </a:r>
                      <a:r>
                        <a:rPr lang="ru-RU" sz="1400" dirty="0">
                          <a:effectLst/>
                        </a:rPr>
                        <a:t>», ООО «ЕВРОПЕЙСКАЯ ЭЛЕКТРОТЕХНИКА ДУБНА», ООО «Ядро </a:t>
                      </a:r>
                      <a:r>
                        <a:rPr lang="ru-RU" sz="1400" dirty="0" err="1">
                          <a:effectLst/>
                        </a:rPr>
                        <a:t>Фаб</a:t>
                      </a:r>
                      <a:r>
                        <a:rPr lang="ru-RU" sz="1400" dirty="0">
                          <a:effectLst/>
                        </a:rPr>
                        <a:t> Дубна», ООО «</a:t>
                      </a:r>
                      <a:r>
                        <a:rPr lang="ru-RU" sz="1400" dirty="0" err="1">
                          <a:effectLst/>
                        </a:rPr>
                        <a:t>Легкорем</a:t>
                      </a:r>
                      <a:r>
                        <a:rPr lang="ru-RU" sz="1400" dirty="0">
                          <a:effectLst/>
                        </a:rPr>
                        <a:t>», ООО «НЦСД», ООО «</a:t>
                      </a:r>
                      <a:r>
                        <a:rPr lang="ru-RU" sz="1400" dirty="0" err="1">
                          <a:effectLst/>
                        </a:rPr>
                        <a:t>Бетарен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Фарма</a:t>
                      </a:r>
                      <a:r>
                        <a:rPr lang="ru-RU" sz="1400" dirty="0">
                          <a:effectLst/>
                        </a:rPr>
                        <a:t>», ООО «ТПК «</a:t>
                      </a:r>
                      <a:r>
                        <a:rPr lang="ru-RU" sz="1400" dirty="0" err="1">
                          <a:effectLst/>
                        </a:rPr>
                        <a:t>РадиусМед</a:t>
                      </a:r>
                      <a:r>
                        <a:rPr lang="ru-RU" sz="1400" dirty="0">
                          <a:effectLst/>
                        </a:rPr>
                        <a:t>», ООО «ЦИАТ».</a:t>
                      </a:r>
                      <a:endParaRPr lang="ru-RU" sz="11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u="sng" dirty="0">
                          <a:effectLst/>
                        </a:rPr>
                        <a:t>Объекты инфраструктуры: </a:t>
                      </a:r>
                      <a:endParaRPr lang="ru-RU" sz="1100" b="1" u="sng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ИТЦ «Ломоносов», таможенный комплекс АКПП, АДЦ «Галилео», ПС 110/10 </a:t>
                      </a:r>
                      <a:r>
                        <a:rPr lang="ru-RU" sz="1400" dirty="0" err="1">
                          <a:effectLst/>
                        </a:rPr>
                        <a:t>кВ</a:t>
                      </a:r>
                      <a:r>
                        <a:rPr lang="ru-RU" sz="1400" dirty="0">
                          <a:effectLst/>
                        </a:rPr>
                        <a:t> «</a:t>
                      </a:r>
                      <a:r>
                        <a:rPr lang="ru-RU" sz="1400" dirty="0" err="1">
                          <a:effectLst/>
                        </a:rPr>
                        <a:t>Долино</a:t>
                      </a:r>
                      <a:r>
                        <a:rPr lang="ru-RU" sz="1400" dirty="0">
                          <a:effectLst/>
                        </a:rPr>
                        <a:t>», ливневые очистные сооружения, вертолетная площадка.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0" marR="683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Территория НПЗ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20" marR="68320" marT="0" marB="0"/>
                </a:tc>
                <a:extLst>
                  <a:ext uri="{0D108BD9-81ED-4DB2-BD59-A6C34878D82A}">
                    <a16:rowId xmlns:a16="http://schemas.microsoft.com/office/drawing/2014/main" val="3568258969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62C0CE-E648-405C-AD96-0BC321F1A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r="3982"/>
          <a:stretch/>
        </p:blipFill>
        <p:spPr>
          <a:xfrm>
            <a:off x="7129815" y="2150094"/>
            <a:ext cx="4870841" cy="3776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0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055554" y="278239"/>
            <a:ext cx="9507857" cy="111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</a:rPr>
              <a:t>Развитие бренда ОЭЗ «Дубна»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9FC225D8-E10A-4A53-8C81-30E28378EA7B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49FFD0-E622-4462-BF34-26D35A463433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E0B3BA-D772-4BB7-85D2-B21F2E6CB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6C538-77BE-4C88-B106-86EC5F61C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683112"/>
            <a:ext cx="8484534" cy="47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5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133527" y="332655"/>
            <a:ext cx="7355234" cy="1008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</a:rPr>
              <a:t>Контакты</a:t>
            </a:r>
          </a:p>
        </p:txBody>
      </p:sp>
      <p:sp>
        <p:nvSpPr>
          <p:cNvPr id="26" name="Рисунок 5">
            <a:extLst>
              <a:ext uri="{FF2B5EF4-FFF2-40B4-BE49-F238E27FC236}">
                <a16:creationId xmlns:a16="http://schemas.microsoft.com/office/drawing/2014/main" id="{800746F5-0D1E-4DE9-9DB7-B6E2F71EF523}"/>
              </a:ext>
            </a:extLst>
          </p:cNvPr>
          <p:cNvSpPr/>
          <p:nvPr/>
        </p:nvSpPr>
        <p:spPr>
          <a:xfrm>
            <a:off x="929430" y="1893816"/>
            <a:ext cx="161278" cy="141119"/>
          </a:xfrm>
          <a:custGeom>
            <a:avLst/>
            <a:gdLst>
              <a:gd name="connsiteX0" fmla="*/ 144316 w 164932"/>
              <a:gd name="connsiteY0" fmla="*/ 107893 h 144316"/>
              <a:gd name="connsiteX1" fmla="*/ 97585 w 164932"/>
              <a:gd name="connsiteY1" fmla="*/ 88193 h 144316"/>
              <a:gd name="connsiteX2" fmla="*/ 111787 w 164932"/>
              <a:gd name="connsiteY2" fmla="*/ 61621 h 144316"/>
              <a:gd name="connsiteX3" fmla="*/ 113849 w 164932"/>
              <a:gd name="connsiteY3" fmla="*/ 41920 h 144316"/>
              <a:gd name="connsiteX4" fmla="*/ 113391 w 164932"/>
              <a:gd name="connsiteY4" fmla="*/ 21762 h 144316"/>
              <a:gd name="connsiteX5" fmla="*/ 82237 w 164932"/>
              <a:gd name="connsiteY5" fmla="*/ 0 h 144316"/>
              <a:gd name="connsiteX6" fmla="*/ 50854 w 164932"/>
              <a:gd name="connsiteY6" fmla="*/ 21991 h 144316"/>
              <a:gd name="connsiteX7" fmla="*/ 50625 w 164932"/>
              <a:gd name="connsiteY7" fmla="*/ 42149 h 144316"/>
              <a:gd name="connsiteX8" fmla="*/ 52687 w 164932"/>
              <a:gd name="connsiteY8" fmla="*/ 61850 h 144316"/>
              <a:gd name="connsiteX9" fmla="*/ 66889 w 164932"/>
              <a:gd name="connsiteY9" fmla="*/ 88422 h 144316"/>
              <a:gd name="connsiteX10" fmla="*/ 20617 w 164932"/>
              <a:gd name="connsiteY10" fmla="*/ 108122 h 144316"/>
              <a:gd name="connsiteX11" fmla="*/ 0 w 164932"/>
              <a:gd name="connsiteY11" fmla="*/ 127365 h 144316"/>
              <a:gd name="connsiteX12" fmla="*/ 0 w 164932"/>
              <a:gd name="connsiteY12" fmla="*/ 144316 h 144316"/>
              <a:gd name="connsiteX13" fmla="*/ 164932 w 164932"/>
              <a:gd name="connsiteY13" fmla="*/ 144316 h 144316"/>
              <a:gd name="connsiteX14" fmla="*/ 164932 w 164932"/>
              <a:gd name="connsiteY14" fmla="*/ 127365 h 144316"/>
              <a:gd name="connsiteX15" fmla="*/ 144316 w 164932"/>
              <a:gd name="connsiteY15" fmla="*/ 107893 h 14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932" h="144316">
                <a:moveTo>
                  <a:pt x="144316" y="107893"/>
                </a:moveTo>
                <a:cubicBezTo>
                  <a:pt x="134465" y="103541"/>
                  <a:pt x="119576" y="92087"/>
                  <a:pt x="97585" y="88193"/>
                </a:cubicBezTo>
                <a:cubicBezTo>
                  <a:pt x="103083" y="82237"/>
                  <a:pt x="107435" y="72845"/>
                  <a:pt x="111787" y="61621"/>
                </a:cubicBezTo>
                <a:cubicBezTo>
                  <a:pt x="114307" y="55207"/>
                  <a:pt x="113849" y="49709"/>
                  <a:pt x="113849" y="41920"/>
                </a:cubicBezTo>
                <a:cubicBezTo>
                  <a:pt x="113849" y="36194"/>
                  <a:pt x="114994" y="26802"/>
                  <a:pt x="113391" y="21762"/>
                </a:cubicBezTo>
                <a:cubicBezTo>
                  <a:pt x="108809" y="4811"/>
                  <a:pt x="96668" y="0"/>
                  <a:pt x="82237" y="0"/>
                </a:cubicBezTo>
                <a:cubicBezTo>
                  <a:pt x="68034" y="0"/>
                  <a:pt x="55665" y="4811"/>
                  <a:pt x="50854" y="21991"/>
                </a:cubicBezTo>
                <a:cubicBezTo>
                  <a:pt x="49480" y="27031"/>
                  <a:pt x="50625" y="36194"/>
                  <a:pt x="50625" y="42149"/>
                </a:cubicBezTo>
                <a:cubicBezTo>
                  <a:pt x="50625" y="49938"/>
                  <a:pt x="50167" y="55436"/>
                  <a:pt x="52687" y="61850"/>
                </a:cubicBezTo>
                <a:cubicBezTo>
                  <a:pt x="57039" y="73074"/>
                  <a:pt x="61162" y="82466"/>
                  <a:pt x="66889" y="88422"/>
                </a:cubicBezTo>
                <a:cubicBezTo>
                  <a:pt x="45127" y="92316"/>
                  <a:pt x="30467" y="103770"/>
                  <a:pt x="20617" y="108122"/>
                </a:cubicBezTo>
                <a:cubicBezTo>
                  <a:pt x="229" y="117285"/>
                  <a:pt x="0" y="127365"/>
                  <a:pt x="0" y="127365"/>
                </a:cubicBezTo>
                <a:lnTo>
                  <a:pt x="0" y="144316"/>
                </a:lnTo>
                <a:lnTo>
                  <a:pt x="164932" y="144316"/>
                </a:lnTo>
                <a:lnTo>
                  <a:pt x="164932" y="127365"/>
                </a:lnTo>
                <a:cubicBezTo>
                  <a:pt x="164932" y="127136"/>
                  <a:pt x="164932" y="117056"/>
                  <a:pt x="144316" y="107893"/>
                </a:cubicBezTo>
                <a:close/>
              </a:path>
            </a:pathLst>
          </a:custGeom>
          <a:solidFill>
            <a:srgbClr val="558ED5"/>
          </a:solidFill>
          <a:ln w="224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Рисунок 6">
            <a:extLst>
              <a:ext uri="{FF2B5EF4-FFF2-40B4-BE49-F238E27FC236}">
                <a16:creationId xmlns:a16="http://schemas.microsoft.com/office/drawing/2014/main" id="{E52B00EA-08C9-450E-9090-DF4361E0984E}"/>
              </a:ext>
            </a:extLst>
          </p:cNvPr>
          <p:cNvSpPr/>
          <p:nvPr/>
        </p:nvSpPr>
        <p:spPr>
          <a:xfrm>
            <a:off x="944974" y="2384347"/>
            <a:ext cx="146363" cy="146363"/>
          </a:xfrm>
          <a:custGeom>
            <a:avLst/>
            <a:gdLst>
              <a:gd name="connsiteX0" fmla="*/ 144881 w 146363"/>
              <a:gd name="connsiteY0" fmla="*/ 117545 h 146363"/>
              <a:gd name="connsiteX1" fmla="*/ 112710 w 146363"/>
              <a:gd name="connsiteY1" fmla="*/ 98608 h 146363"/>
              <a:gd name="connsiteX2" fmla="*/ 107212 w 146363"/>
              <a:gd name="connsiteY2" fmla="*/ 99423 h 146363"/>
              <a:gd name="connsiteX3" fmla="*/ 97642 w 146363"/>
              <a:gd name="connsiteY3" fmla="*/ 108993 h 146363"/>
              <a:gd name="connsiteX4" fmla="*/ 91737 w 146363"/>
              <a:gd name="connsiteY4" fmla="*/ 111436 h 146363"/>
              <a:gd name="connsiteX5" fmla="*/ 57122 w 146363"/>
              <a:gd name="connsiteY5" fmla="*/ 89038 h 146363"/>
              <a:gd name="connsiteX6" fmla="*/ 34724 w 146363"/>
              <a:gd name="connsiteY6" fmla="*/ 54423 h 146363"/>
              <a:gd name="connsiteX7" fmla="*/ 37168 w 146363"/>
              <a:gd name="connsiteY7" fmla="*/ 48518 h 146363"/>
              <a:gd name="connsiteX8" fmla="*/ 45312 w 146363"/>
              <a:gd name="connsiteY8" fmla="*/ 40373 h 146363"/>
              <a:gd name="connsiteX9" fmla="*/ 46330 w 146363"/>
              <a:gd name="connsiteY9" fmla="*/ 34876 h 146363"/>
              <a:gd name="connsiteX10" fmla="*/ 28819 w 146363"/>
              <a:gd name="connsiteY10" fmla="*/ 1482 h 146363"/>
              <a:gd name="connsiteX11" fmla="*/ 24950 w 146363"/>
              <a:gd name="connsiteY11" fmla="*/ 871 h 146363"/>
              <a:gd name="connsiteX12" fmla="*/ 2960 w 146363"/>
              <a:gd name="connsiteY12" fmla="*/ 22862 h 146363"/>
              <a:gd name="connsiteX13" fmla="*/ 109 w 146363"/>
              <a:gd name="connsiteY13" fmla="*/ 28563 h 146363"/>
              <a:gd name="connsiteX14" fmla="*/ 40833 w 146363"/>
              <a:gd name="connsiteY14" fmla="*/ 105531 h 146363"/>
              <a:gd name="connsiteX15" fmla="*/ 117800 w 146363"/>
              <a:gd name="connsiteY15" fmla="*/ 146255 h 146363"/>
              <a:gd name="connsiteX16" fmla="*/ 123502 w 146363"/>
              <a:gd name="connsiteY16" fmla="*/ 143404 h 146363"/>
              <a:gd name="connsiteX17" fmla="*/ 145492 w 146363"/>
              <a:gd name="connsiteY17" fmla="*/ 121413 h 146363"/>
              <a:gd name="connsiteX18" fmla="*/ 144881 w 146363"/>
              <a:gd name="connsiteY18" fmla="*/ 117545 h 14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363" h="146363">
                <a:moveTo>
                  <a:pt x="144881" y="117545"/>
                </a:moveTo>
                <a:lnTo>
                  <a:pt x="112710" y="98608"/>
                </a:lnTo>
                <a:cubicBezTo>
                  <a:pt x="111081" y="97794"/>
                  <a:pt x="108637" y="98201"/>
                  <a:pt x="107212" y="99423"/>
                </a:cubicBezTo>
                <a:lnTo>
                  <a:pt x="97642" y="108993"/>
                </a:lnTo>
                <a:cubicBezTo>
                  <a:pt x="96217" y="110418"/>
                  <a:pt x="93773" y="111436"/>
                  <a:pt x="91737" y="111436"/>
                </a:cubicBezTo>
                <a:cubicBezTo>
                  <a:pt x="91737" y="111436"/>
                  <a:pt x="79724" y="111640"/>
                  <a:pt x="57122" y="89038"/>
                </a:cubicBezTo>
                <a:cubicBezTo>
                  <a:pt x="34521" y="66640"/>
                  <a:pt x="34724" y="54423"/>
                  <a:pt x="34724" y="54423"/>
                </a:cubicBezTo>
                <a:cubicBezTo>
                  <a:pt x="34724" y="52590"/>
                  <a:pt x="35742" y="49943"/>
                  <a:pt x="37168" y="48518"/>
                </a:cubicBezTo>
                <a:lnTo>
                  <a:pt x="45312" y="40373"/>
                </a:lnTo>
                <a:cubicBezTo>
                  <a:pt x="46738" y="38948"/>
                  <a:pt x="47145" y="36505"/>
                  <a:pt x="46330" y="34876"/>
                </a:cubicBezTo>
                <a:lnTo>
                  <a:pt x="28819" y="1482"/>
                </a:lnTo>
                <a:cubicBezTo>
                  <a:pt x="28005" y="-147"/>
                  <a:pt x="26376" y="-554"/>
                  <a:pt x="24950" y="871"/>
                </a:cubicBezTo>
                <a:lnTo>
                  <a:pt x="2960" y="22862"/>
                </a:lnTo>
                <a:cubicBezTo>
                  <a:pt x="1534" y="24084"/>
                  <a:pt x="313" y="26731"/>
                  <a:pt x="109" y="28563"/>
                </a:cubicBezTo>
                <a:cubicBezTo>
                  <a:pt x="109" y="28563"/>
                  <a:pt x="-4167" y="60735"/>
                  <a:pt x="40833" y="105531"/>
                </a:cubicBezTo>
                <a:cubicBezTo>
                  <a:pt x="85832" y="150531"/>
                  <a:pt x="117800" y="146255"/>
                  <a:pt x="117800" y="146255"/>
                </a:cubicBezTo>
                <a:cubicBezTo>
                  <a:pt x="119633" y="146051"/>
                  <a:pt x="122280" y="144626"/>
                  <a:pt x="123502" y="143404"/>
                </a:cubicBezTo>
                <a:lnTo>
                  <a:pt x="145492" y="121413"/>
                </a:lnTo>
                <a:cubicBezTo>
                  <a:pt x="146918" y="120192"/>
                  <a:pt x="146510" y="118359"/>
                  <a:pt x="144881" y="117545"/>
                </a:cubicBezTo>
                <a:close/>
              </a:path>
            </a:pathLst>
          </a:custGeom>
          <a:solidFill>
            <a:srgbClr val="558ED5"/>
          </a:solidFill>
          <a:ln w="19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28" name="Рисунок 21">
            <a:extLst>
              <a:ext uri="{FF2B5EF4-FFF2-40B4-BE49-F238E27FC236}">
                <a16:creationId xmlns:a16="http://schemas.microsoft.com/office/drawing/2014/main" id="{3E1A3BA4-12C8-4A69-9EA3-4B0AD97E1DCC}"/>
              </a:ext>
            </a:extLst>
          </p:cNvPr>
          <p:cNvGrpSpPr/>
          <p:nvPr/>
        </p:nvGrpSpPr>
        <p:grpSpPr>
          <a:xfrm>
            <a:off x="930205" y="2661917"/>
            <a:ext cx="176196" cy="119011"/>
            <a:chOff x="416496" y="2517167"/>
            <a:chExt cx="176196" cy="119011"/>
          </a:xfrm>
          <a:solidFill>
            <a:srgbClr val="558ED5"/>
          </a:solidFill>
        </p:grpSpPr>
        <p:sp>
          <p:nvSpPr>
            <p:cNvPr id="29" name="Рисунок 21">
              <a:extLst>
                <a:ext uri="{FF2B5EF4-FFF2-40B4-BE49-F238E27FC236}">
                  <a16:creationId xmlns:a16="http://schemas.microsoft.com/office/drawing/2014/main" id="{68540D5E-93DE-46B5-AC2E-06D173057A86}"/>
                </a:ext>
              </a:extLst>
            </p:cNvPr>
            <p:cNvSpPr/>
            <p:nvPr/>
          </p:nvSpPr>
          <p:spPr>
            <a:xfrm>
              <a:off x="534774" y="2524498"/>
              <a:ext cx="57917" cy="104349"/>
            </a:xfrm>
            <a:custGeom>
              <a:avLst/>
              <a:gdLst>
                <a:gd name="connsiteX0" fmla="*/ 57429 w 57917"/>
                <a:gd name="connsiteY0" fmla="*/ 104349 h 104349"/>
                <a:gd name="connsiteX1" fmla="*/ 57918 w 57917"/>
                <a:gd name="connsiteY1" fmla="*/ 100928 h 104349"/>
                <a:gd name="connsiteX2" fmla="*/ 57918 w 57917"/>
                <a:gd name="connsiteY2" fmla="*/ 3177 h 104349"/>
                <a:gd name="connsiteX3" fmla="*/ 57429 w 57917"/>
                <a:gd name="connsiteY3" fmla="*/ 0 h 104349"/>
                <a:gd name="connsiteX4" fmla="*/ 0 w 57917"/>
                <a:gd name="connsiteY4" fmla="*/ 49364 h 104349"/>
                <a:gd name="connsiteX5" fmla="*/ 57429 w 57917"/>
                <a:gd name="connsiteY5" fmla="*/ 104349 h 10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917" h="104349">
                  <a:moveTo>
                    <a:pt x="57429" y="104349"/>
                  </a:moveTo>
                  <a:cubicBezTo>
                    <a:pt x="57673" y="103372"/>
                    <a:pt x="57918" y="102150"/>
                    <a:pt x="57918" y="100928"/>
                  </a:cubicBezTo>
                  <a:lnTo>
                    <a:pt x="57918" y="3177"/>
                  </a:lnTo>
                  <a:cubicBezTo>
                    <a:pt x="57918" y="1955"/>
                    <a:pt x="57673" y="978"/>
                    <a:pt x="57429" y="0"/>
                  </a:cubicBezTo>
                  <a:lnTo>
                    <a:pt x="0" y="49364"/>
                  </a:lnTo>
                  <a:lnTo>
                    <a:pt x="57429" y="10434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Рисунок 21">
              <a:extLst>
                <a:ext uri="{FF2B5EF4-FFF2-40B4-BE49-F238E27FC236}">
                  <a16:creationId xmlns:a16="http://schemas.microsoft.com/office/drawing/2014/main" id="{FEC8A534-03A9-4B51-8802-F94F914C4E4D}"/>
                </a:ext>
              </a:extLst>
            </p:cNvPr>
            <p:cNvSpPr/>
            <p:nvPr/>
          </p:nvSpPr>
          <p:spPr>
            <a:xfrm>
              <a:off x="424071" y="2517167"/>
              <a:ext cx="161044" cy="68425"/>
            </a:xfrm>
            <a:custGeom>
              <a:avLst/>
              <a:gdLst>
                <a:gd name="connsiteX0" fmla="*/ 80645 w 161044"/>
                <a:gd name="connsiteY0" fmla="*/ 68426 h 68425"/>
                <a:gd name="connsiteX1" fmla="*/ 95796 w 161044"/>
                <a:gd name="connsiteY1" fmla="*/ 56207 h 68425"/>
                <a:gd name="connsiteX2" fmla="*/ 103372 w 161044"/>
                <a:gd name="connsiteY2" fmla="*/ 49853 h 68425"/>
                <a:gd name="connsiteX3" fmla="*/ 161045 w 161044"/>
                <a:gd name="connsiteY3" fmla="*/ 489 h 68425"/>
                <a:gd name="connsiteX4" fmla="*/ 158112 w 161044"/>
                <a:gd name="connsiteY4" fmla="*/ 0 h 68425"/>
                <a:gd name="connsiteX5" fmla="*/ 2933 w 161044"/>
                <a:gd name="connsiteY5" fmla="*/ 0 h 68425"/>
                <a:gd name="connsiteX6" fmla="*/ 0 w 161044"/>
                <a:gd name="connsiteY6" fmla="*/ 489 h 68425"/>
                <a:gd name="connsiteX7" fmla="*/ 57673 w 161044"/>
                <a:gd name="connsiteY7" fmla="*/ 49853 h 68425"/>
                <a:gd name="connsiteX8" fmla="*/ 65249 w 161044"/>
                <a:gd name="connsiteY8" fmla="*/ 56207 h 68425"/>
                <a:gd name="connsiteX9" fmla="*/ 80645 w 161044"/>
                <a:gd name="connsiteY9" fmla="*/ 68426 h 6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044" h="68425">
                  <a:moveTo>
                    <a:pt x="80645" y="68426"/>
                  </a:moveTo>
                  <a:lnTo>
                    <a:pt x="95796" y="56207"/>
                  </a:lnTo>
                  <a:lnTo>
                    <a:pt x="103372" y="49853"/>
                  </a:lnTo>
                  <a:lnTo>
                    <a:pt x="161045" y="489"/>
                  </a:lnTo>
                  <a:cubicBezTo>
                    <a:pt x="160067" y="244"/>
                    <a:pt x="159090" y="0"/>
                    <a:pt x="158112" y="0"/>
                  </a:cubicBezTo>
                  <a:lnTo>
                    <a:pt x="2933" y="0"/>
                  </a:lnTo>
                  <a:cubicBezTo>
                    <a:pt x="1955" y="0"/>
                    <a:pt x="978" y="244"/>
                    <a:pt x="0" y="489"/>
                  </a:cubicBezTo>
                  <a:lnTo>
                    <a:pt x="57673" y="49853"/>
                  </a:lnTo>
                  <a:lnTo>
                    <a:pt x="65249" y="56207"/>
                  </a:lnTo>
                  <a:lnTo>
                    <a:pt x="80645" y="6842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Рисунок 21">
              <a:extLst>
                <a:ext uri="{FF2B5EF4-FFF2-40B4-BE49-F238E27FC236}">
                  <a16:creationId xmlns:a16="http://schemas.microsoft.com/office/drawing/2014/main" id="{2E354DFC-8D55-4C92-9B17-52AE43B30B31}"/>
                </a:ext>
              </a:extLst>
            </p:cNvPr>
            <p:cNvSpPr/>
            <p:nvPr/>
          </p:nvSpPr>
          <p:spPr>
            <a:xfrm>
              <a:off x="424316" y="2579972"/>
              <a:ext cx="160800" cy="56206"/>
            </a:xfrm>
            <a:custGeom>
              <a:avLst/>
              <a:gdLst>
                <a:gd name="connsiteX0" fmla="*/ 157868 w 160800"/>
                <a:gd name="connsiteY0" fmla="*/ 56207 h 56206"/>
                <a:gd name="connsiteX1" fmla="*/ 160801 w 160800"/>
                <a:gd name="connsiteY1" fmla="*/ 55718 h 56206"/>
                <a:gd name="connsiteX2" fmla="*/ 102639 w 160800"/>
                <a:gd name="connsiteY2" fmla="*/ 0 h 56206"/>
                <a:gd name="connsiteX3" fmla="*/ 80156 w 160800"/>
                <a:gd name="connsiteY3" fmla="*/ 18328 h 56206"/>
                <a:gd name="connsiteX4" fmla="*/ 57673 w 160800"/>
                <a:gd name="connsiteY4" fmla="*/ 0 h 56206"/>
                <a:gd name="connsiteX5" fmla="*/ 0 w 160800"/>
                <a:gd name="connsiteY5" fmla="*/ 55718 h 56206"/>
                <a:gd name="connsiteX6" fmla="*/ 2933 w 160800"/>
                <a:gd name="connsiteY6" fmla="*/ 56207 h 56206"/>
                <a:gd name="connsiteX7" fmla="*/ 157868 w 160800"/>
                <a:gd name="connsiteY7" fmla="*/ 56207 h 5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800" h="56206">
                  <a:moveTo>
                    <a:pt x="157868" y="56207"/>
                  </a:moveTo>
                  <a:cubicBezTo>
                    <a:pt x="158846" y="56207"/>
                    <a:pt x="159823" y="55962"/>
                    <a:pt x="160801" y="55718"/>
                  </a:cubicBezTo>
                  <a:lnTo>
                    <a:pt x="102639" y="0"/>
                  </a:lnTo>
                  <a:lnTo>
                    <a:pt x="80156" y="18328"/>
                  </a:lnTo>
                  <a:lnTo>
                    <a:pt x="57673" y="0"/>
                  </a:lnTo>
                  <a:lnTo>
                    <a:pt x="0" y="55718"/>
                  </a:lnTo>
                  <a:cubicBezTo>
                    <a:pt x="978" y="55962"/>
                    <a:pt x="1955" y="56207"/>
                    <a:pt x="2933" y="56207"/>
                  </a:cubicBezTo>
                  <a:lnTo>
                    <a:pt x="157868" y="5620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Рисунок 21">
              <a:extLst>
                <a:ext uri="{FF2B5EF4-FFF2-40B4-BE49-F238E27FC236}">
                  <a16:creationId xmlns:a16="http://schemas.microsoft.com/office/drawing/2014/main" id="{D11A8FB8-253B-493C-80B3-A6FE33CFC85B}"/>
                </a:ext>
              </a:extLst>
            </p:cNvPr>
            <p:cNvSpPr/>
            <p:nvPr/>
          </p:nvSpPr>
          <p:spPr>
            <a:xfrm>
              <a:off x="416496" y="2524498"/>
              <a:ext cx="57917" cy="104349"/>
            </a:xfrm>
            <a:custGeom>
              <a:avLst/>
              <a:gdLst>
                <a:gd name="connsiteX0" fmla="*/ 489 w 57917"/>
                <a:gd name="connsiteY0" fmla="*/ 0 h 104349"/>
                <a:gd name="connsiteX1" fmla="*/ 0 w 57917"/>
                <a:gd name="connsiteY1" fmla="*/ 3177 h 104349"/>
                <a:gd name="connsiteX2" fmla="*/ 0 w 57917"/>
                <a:gd name="connsiteY2" fmla="*/ 100928 h 104349"/>
                <a:gd name="connsiteX3" fmla="*/ 489 w 57917"/>
                <a:gd name="connsiteY3" fmla="*/ 104349 h 104349"/>
                <a:gd name="connsiteX4" fmla="*/ 57918 w 57917"/>
                <a:gd name="connsiteY4" fmla="*/ 49120 h 104349"/>
                <a:gd name="connsiteX5" fmla="*/ 489 w 57917"/>
                <a:gd name="connsiteY5" fmla="*/ 0 h 10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917" h="104349">
                  <a:moveTo>
                    <a:pt x="489" y="0"/>
                  </a:moveTo>
                  <a:cubicBezTo>
                    <a:pt x="244" y="978"/>
                    <a:pt x="0" y="2199"/>
                    <a:pt x="0" y="3177"/>
                  </a:cubicBezTo>
                  <a:lnTo>
                    <a:pt x="0" y="100928"/>
                  </a:lnTo>
                  <a:cubicBezTo>
                    <a:pt x="0" y="102150"/>
                    <a:pt x="244" y="103127"/>
                    <a:pt x="489" y="104349"/>
                  </a:cubicBezTo>
                  <a:lnTo>
                    <a:pt x="57918" y="49120"/>
                  </a:lnTo>
                  <a:lnTo>
                    <a:pt x="489" y="0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2324898-721E-43A7-8CB7-7CECD7E6C8E2}"/>
              </a:ext>
            </a:extLst>
          </p:cNvPr>
          <p:cNvSpPr/>
          <p:nvPr/>
        </p:nvSpPr>
        <p:spPr>
          <a:xfrm>
            <a:off x="1214198" y="1814565"/>
            <a:ext cx="9259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58ED5"/>
                </a:solidFill>
              </a:rPr>
              <a:t>Халимендик Виктория Борисовна</a:t>
            </a:r>
          </a:p>
          <a:p>
            <a:r>
              <a:rPr lang="ru-RU" sz="1600" dirty="0">
                <a:solidFill>
                  <a:srgbClr val="333399"/>
                </a:solidFill>
              </a:rPr>
              <a:t>Заместитель генерального директора по инновациям и стратегическому развитию</a:t>
            </a:r>
          </a:p>
          <a:p>
            <a:r>
              <a:rPr lang="ru-RU" sz="1600" dirty="0">
                <a:solidFill>
                  <a:srgbClr val="333399"/>
                </a:solidFill>
              </a:rPr>
              <a:t>+7-916-290-66-90</a:t>
            </a:r>
          </a:p>
          <a:p>
            <a:r>
              <a:rPr lang="en-US" sz="1600" dirty="0">
                <a:solidFill>
                  <a:srgbClr val="333399"/>
                </a:solidFill>
              </a:rPr>
              <a:t>halimendikvb@oezdubna.ru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0B70E2A0-FB5E-4D24-9895-CAD5C67925BB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8858939C-AC8E-46C6-9237-D9E84157BDF3}"/>
              </a:ext>
            </a:extLst>
          </p:cNvPr>
          <p:cNvCxnSpPr>
            <a:cxnSpLocks/>
          </p:cNvCxnSpPr>
          <p:nvPr/>
        </p:nvCxnSpPr>
        <p:spPr>
          <a:xfrm>
            <a:off x="659553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79B0C28-0DF7-441B-98D5-DB60C92A1304}"/>
              </a:ext>
            </a:extLst>
          </p:cNvPr>
          <p:cNvCxnSpPr>
            <a:cxnSpLocks/>
          </p:cNvCxnSpPr>
          <p:nvPr/>
        </p:nvCxnSpPr>
        <p:spPr>
          <a:xfrm>
            <a:off x="588133" y="2996952"/>
            <a:ext cx="1087289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973C594-E156-41A8-BEE4-90AAD2CD7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4D33FF-DE5B-4576-96F9-E6C4637CFD0C}"/>
              </a:ext>
            </a:extLst>
          </p:cNvPr>
          <p:cNvSpPr/>
          <p:nvPr/>
        </p:nvSpPr>
        <p:spPr>
          <a:xfrm>
            <a:off x="1214198" y="3139434"/>
            <a:ext cx="76181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58ED5"/>
                </a:solidFill>
              </a:rPr>
              <a:t>Баранова Надежда Константиновна</a:t>
            </a:r>
          </a:p>
          <a:p>
            <a:r>
              <a:rPr lang="ru-RU" sz="1600" dirty="0">
                <a:solidFill>
                  <a:srgbClr val="333399"/>
                </a:solidFill>
              </a:rPr>
              <a:t>Ведущий специалист отдела стратегических инициатив и развития территории</a:t>
            </a:r>
          </a:p>
          <a:p>
            <a:r>
              <a:rPr lang="ru-RU" sz="1600" dirty="0">
                <a:solidFill>
                  <a:srgbClr val="333399"/>
                </a:solidFill>
              </a:rPr>
              <a:t>+7-962-964-91-69</a:t>
            </a:r>
          </a:p>
          <a:p>
            <a:r>
              <a:rPr lang="en-US" sz="1600" dirty="0">
                <a:solidFill>
                  <a:srgbClr val="333399"/>
                </a:solidFill>
              </a:rPr>
              <a:t>baranovank@oezdubna.ru</a:t>
            </a:r>
          </a:p>
        </p:txBody>
      </p:sp>
      <p:sp>
        <p:nvSpPr>
          <p:cNvPr id="33" name="Рисунок 5">
            <a:extLst>
              <a:ext uri="{FF2B5EF4-FFF2-40B4-BE49-F238E27FC236}">
                <a16:creationId xmlns:a16="http://schemas.microsoft.com/office/drawing/2014/main" id="{9DD224A5-762D-4208-BFE0-54DCBCB70C25}"/>
              </a:ext>
            </a:extLst>
          </p:cNvPr>
          <p:cNvSpPr/>
          <p:nvPr/>
        </p:nvSpPr>
        <p:spPr>
          <a:xfrm>
            <a:off x="921853" y="3209398"/>
            <a:ext cx="161278" cy="141119"/>
          </a:xfrm>
          <a:custGeom>
            <a:avLst/>
            <a:gdLst>
              <a:gd name="connsiteX0" fmla="*/ 144316 w 164932"/>
              <a:gd name="connsiteY0" fmla="*/ 107893 h 144316"/>
              <a:gd name="connsiteX1" fmla="*/ 97585 w 164932"/>
              <a:gd name="connsiteY1" fmla="*/ 88193 h 144316"/>
              <a:gd name="connsiteX2" fmla="*/ 111787 w 164932"/>
              <a:gd name="connsiteY2" fmla="*/ 61621 h 144316"/>
              <a:gd name="connsiteX3" fmla="*/ 113849 w 164932"/>
              <a:gd name="connsiteY3" fmla="*/ 41920 h 144316"/>
              <a:gd name="connsiteX4" fmla="*/ 113391 w 164932"/>
              <a:gd name="connsiteY4" fmla="*/ 21762 h 144316"/>
              <a:gd name="connsiteX5" fmla="*/ 82237 w 164932"/>
              <a:gd name="connsiteY5" fmla="*/ 0 h 144316"/>
              <a:gd name="connsiteX6" fmla="*/ 50854 w 164932"/>
              <a:gd name="connsiteY6" fmla="*/ 21991 h 144316"/>
              <a:gd name="connsiteX7" fmla="*/ 50625 w 164932"/>
              <a:gd name="connsiteY7" fmla="*/ 42149 h 144316"/>
              <a:gd name="connsiteX8" fmla="*/ 52687 w 164932"/>
              <a:gd name="connsiteY8" fmla="*/ 61850 h 144316"/>
              <a:gd name="connsiteX9" fmla="*/ 66889 w 164932"/>
              <a:gd name="connsiteY9" fmla="*/ 88422 h 144316"/>
              <a:gd name="connsiteX10" fmla="*/ 20617 w 164932"/>
              <a:gd name="connsiteY10" fmla="*/ 108122 h 144316"/>
              <a:gd name="connsiteX11" fmla="*/ 0 w 164932"/>
              <a:gd name="connsiteY11" fmla="*/ 127365 h 144316"/>
              <a:gd name="connsiteX12" fmla="*/ 0 w 164932"/>
              <a:gd name="connsiteY12" fmla="*/ 144316 h 144316"/>
              <a:gd name="connsiteX13" fmla="*/ 164932 w 164932"/>
              <a:gd name="connsiteY13" fmla="*/ 144316 h 144316"/>
              <a:gd name="connsiteX14" fmla="*/ 164932 w 164932"/>
              <a:gd name="connsiteY14" fmla="*/ 127365 h 144316"/>
              <a:gd name="connsiteX15" fmla="*/ 144316 w 164932"/>
              <a:gd name="connsiteY15" fmla="*/ 107893 h 14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4932" h="144316">
                <a:moveTo>
                  <a:pt x="144316" y="107893"/>
                </a:moveTo>
                <a:cubicBezTo>
                  <a:pt x="134465" y="103541"/>
                  <a:pt x="119576" y="92087"/>
                  <a:pt x="97585" y="88193"/>
                </a:cubicBezTo>
                <a:cubicBezTo>
                  <a:pt x="103083" y="82237"/>
                  <a:pt x="107435" y="72845"/>
                  <a:pt x="111787" y="61621"/>
                </a:cubicBezTo>
                <a:cubicBezTo>
                  <a:pt x="114307" y="55207"/>
                  <a:pt x="113849" y="49709"/>
                  <a:pt x="113849" y="41920"/>
                </a:cubicBezTo>
                <a:cubicBezTo>
                  <a:pt x="113849" y="36194"/>
                  <a:pt x="114994" y="26802"/>
                  <a:pt x="113391" y="21762"/>
                </a:cubicBezTo>
                <a:cubicBezTo>
                  <a:pt x="108809" y="4811"/>
                  <a:pt x="96668" y="0"/>
                  <a:pt x="82237" y="0"/>
                </a:cubicBezTo>
                <a:cubicBezTo>
                  <a:pt x="68034" y="0"/>
                  <a:pt x="55665" y="4811"/>
                  <a:pt x="50854" y="21991"/>
                </a:cubicBezTo>
                <a:cubicBezTo>
                  <a:pt x="49480" y="27031"/>
                  <a:pt x="50625" y="36194"/>
                  <a:pt x="50625" y="42149"/>
                </a:cubicBezTo>
                <a:cubicBezTo>
                  <a:pt x="50625" y="49938"/>
                  <a:pt x="50167" y="55436"/>
                  <a:pt x="52687" y="61850"/>
                </a:cubicBezTo>
                <a:cubicBezTo>
                  <a:pt x="57039" y="73074"/>
                  <a:pt x="61162" y="82466"/>
                  <a:pt x="66889" y="88422"/>
                </a:cubicBezTo>
                <a:cubicBezTo>
                  <a:pt x="45127" y="92316"/>
                  <a:pt x="30467" y="103770"/>
                  <a:pt x="20617" y="108122"/>
                </a:cubicBezTo>
                <a:cubicBezTo>
                  <a:pt x="229" y="117285"/>
                  <a:pt x="0" y="127365"/>
                  <a:pt x="0" y="127365"/>
                </a:cubicBezTo>
                <a:lnTo>
                  <a:pt x="0" y="144316"/>
                </a:lnTo>
                <a:lnTo>
                  <a:pt x="164932" y="144316"/>
                </a:lnTo>
                <a:lnTo>
                  <a:pt x="164932" y="127365"/>
                </a:lnTo>
                <a:cubicBezTo>
                  <a:pt x="164932" y="127136"/>
                  <a:pt x="164932" y="117056"/>
                  <a:pt x="144316" y="107893"/>
                </a:cubicBezTo>
                <a:close/>
              </a:path>
            </a:pathLst>
          </a:custGeom>
          <a:solidFill>
            <a:srgbClr val="558ED5"/>
          </a:solidFill>
          <a:ln w="224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4" name="Рисунок 6">
            <a:extLst>
              <a:ext uri="{FF2B5EF4-FFF2-40B4-BE49-F238E27FC236}">
                <a16:creationId xmlns:a16="http://schemas.microsoft.com/office/drawing/2014/main" id="{ED2D01F5-9C2E-4E94-9865-82128B6A5ED7}"/>
              </a:ext>
            </a:extLst>
          </p:cNvPr>
          <p:cNvSpPr/>
          <p:nvPr/>
        </p:nvSpPr>
        <p:spPr>
          <a:xfrm>
            <a:off x="937397" y="3699929"/>
            <a:ext cx="146363" cy="146363"/>
          </a:xfrm>
          <a:custGeom>
            <a:avLst/>
            <a:gdLst>
              <a:gd name="connsiteX0" fmla="*/ 144881 w 146363"/>
              <a:gd name="connsiteY0" fmla="*/ 117545 h 146363"/>
              <a:gd name="connsiteX1" fmla="*/ 112710 w 146363"/>
              <a:gd name="connsiteY1" fmla="*/ 98608 h 146363"/>
              <a:gd name="connsiteX2" fmla="*/ 107212 w 146363"/>
              <a:gd name="connsiteY2" fmla="*/ 99423 h 146363"/>
              <a:gd name="connsiteX3" fmla="*/ 97642 w 146363"/>
              <a:gd name="connsiteY3" fmla="*/ 108993 h 146363"/>
              <a:gd name="connsiteX4" fmla="*/ 91737 w 146363"/>
              <a:gd name="connsiteY4" fmla="*/ 111436 h 146363"/>
              <a:gd name="connsiteX5" fmla="*/ 57122 w 146363"/>
              <a:gd name="connsiteY5" fmla="*/ 89038 h 146363"/>
              <a:gd name="connsiteX6" fmla="*/ 34724 w 146363"/>
              <a:gd name="connsiteY6" fmla="*/ 54423 h 146363"/>
              <a:gd name="connsiteX7" fmla="*/ 37168 w 146363"/>
              <a:gd name="connsiteY7" fmla="*/ 48518 h 146363"/>
              <a:gd name="connsiteX8" fmla="*/ 45312 w 146363"/>
              <a:gd name="connsiteY8" fmla="*/ 40373 h 146363"/>
              <a:gd name="connsiteX9" fmla="*/ 46330 w 146363"/>
              <a:gd name="connsiteY9" fmla="*/ 34876 h 146363"/>
              <a:gd name="connsiteX10" fmla="*/ 28819 w 146363"/>
              <a:gd name="connsiteY10" fmla="*/ 1482 h 146363"/>
              <a:gd name="connsiteX11" fmla="*/ 24950 w 146363"/>
              <a:gd name="connsiteY11" fmla="*/ 871 h 146363"/>
              <a:gd name="connsiteX12" fmla="*/ 2960 w 146363"/>
              <a:gd name="connsiteY12" fmla="*/ 22862 h 146363"/>
              <a:gd name="connsiteX13" fmla="*/ 109 w 146363"/>
              <a:gd name="connsiteY13" fmla="*/ 28563 h 146363"/>
              <a:gd name="connsiteX14" fmla="*/ 40833 w 146363"/>
              <a:gd name="connsiteY14" fmla="*/ 105531 h 146363"/>
              <a:gd name="connsiteX15" fmla="*/ 117800 w 146363"/>
              <a:gd name="connsiteY15" fmla="*/ 146255 h 146363"/>
              <a:gd name="connsiteX16" fmla="*/ 123502 w 146363"/>
              <a:gd name="connsiteY16" fmla="*/ 143404 h 146363"/>
              <a:gd name="connsiteX17" fmla="*/ 145492 w 146363"/>
              <a:gd name="connsiteY17" fmla="*/ 121413 h 146363"/>
              <a:gd name="connsiteX18" fmla="*/ 144881 w 146363"/>
              <a:gd name="connsiteY18" fmla="*/ 117545 h 14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363" h="146363">
                <a:moveTo>
                  <a:pt x="144881" y="117545"/>
                </a:moveTo>
                <a:lnTo>
                  <a:pt x="112710" y="98608"/>
                </a:lnTo>
                <a:cubicBezTo>
                  <a:pt x="111081" y="97794"/>
                  <a:pt x="108637" y="98201"/>
                  <a:pt x="107212" y="99423"/>
                </a:cubicBezTo>
                <a:lnTo>
                  <a:pt x="97642" y="108993"/>
                </a:lnTo>
                <a:cubicBezTo>
                  <a:pt x="96217" y="110418"/>
                  <a:pt x="93773" y="111436"/>
                  <a:pt x="91737" y="111436"/>
                </a:cubicBezTo>
                <a:cubicBezTo>
                  <a:pt x="91737" y="111436"/>
                  <a:pt x="79724" y="111640"/>
                  <a:pt x="57122" y="89038"/>
                </a:cubicBezTo>
                <a:cubicBezTo>
                  <a:pt x="34521" y="66640"/>
                  <a:pt x="34724" y="54423"/>
                  <a:pt x="34724" y="54423"/>
                </a:cubicBezTo>
                <a:cubicBezTo>
                  <a:pt x="34724" y="52590"/>
                  <a:pt x="35742" y="49943"/>
                  <a:pt x="37168" y="48518"/>
                </a:cubicBezTo>
                <a:lnTo>
                  <a:pt x="45312" y="40373"/>
                </a:lnTo>
                <a:cubicBezTo>
                  <a:pt x="46738" y="38948"/>
                  <a:pt x="47145" y="36505"/>
                  <a:pt x="46330" y="34876"/>
                </a:cubicBezTo>
                <a:lnTo>
                  <a:pt x="28819" y="1482"/>
                </a:lnTo>
                <a:cubicBezTo>
                  <a:pt x="28005" y="-147"/>
                  <a:pt x="26376" y="-554"/>
                  <a:pt x="24950" y="871"/>
                </a:cubicBezTo>
                <a:lnTo>
                  <a:pt x="2960" y="22862"/>
                </a:lnTo>
                <a:cubicBezTo>
                  <a:pt x="1534" y="24084"/>
                  <a:pt x="313" y="26731"/>
                  <a:pt x="109" y="28563"/>
                </a:cubicBezTo>
                <a:cubicBezTo>
                  <a:pt x="109" y="28563"/>
                  <a:pt x="-4167" y="60735"/>
                  <a:pt x="40833" y="105531"/>
                </a:cubicBezTo>
                <a:cubicBezTo>
                  <a:pt x="85832" y="150531"/>
                  <a:pt x="117800" y="146255"/>
                  <a:pt x="117800" y="146255"/>
                </a:cubicBezTo>
                <a:cubicBezTo>
                  <a:pt x="119633" y="146051"/>
                  <a:pt x="122280" y="144626"/>
                  <a:pt x="123502" y="143404"/>
                </a:cubicBezTo>
                <a:lnTo>
                  <a:pt x="145492" y="121413"/>
                </a:lnTo>
                <a:cubicBezTo>
                  <a:pt x="146918" y="120192"/>
                  <a:pt x="146510" y="118359"/>
                  <a:pt x="144881" y="117545"/>
                </a:cubicBezTo>
                <a:close/>
              </a:path>
            </a:pathLst>
          </a:custGeom>
          <a:solidFill>
            <a:srgbClr val="558ED5"/>
          </a:solidFill>
          <a:ln w="19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35" name="Рисунок 21">
            <a:extLst>
              <a:ext uri="{FF2B5EF4-FFF2-40B4-BE49-F238E27FC236}">
                <a16:creationId xmlns:a16="http://schemas.microsoft.com/office/drawing/2014/main" id="{DF9F0A4D-A5F8-42A4-83C9-F2F63115F825}"/>
              </a:ext>
            </a:extLst>
          </p:cNvPr>
          <p:cNvGrpSpPr/>
          <p:nvPr/>
        </p:nvGrpSpPr>
        <p:grpSpPr>
          <a:xfrm>
            <a:off x="922628" y="3977499"/>
            <a:ext cx="176196" cy="119011"/>
            <a:chOff x="416496" y="2517167"/>
            <a:chExt cx="176196" cy="119011"/>
          </a:xfrm>
          <a:solidFill>
            <a:srgbClr val="558ED5"/>
          </a:solidFill>
        </p:grpSpPr>
        <p:sp>
          <p:nvSpPr>
            <p:cNvPr id="36" name="Рисунок 21">
              <a:extLst>
                <a:ext uri="{FF2B5EF4-FFF2-40B4-BE49-F238E27FC236}">
                  <a16:creationId xmlns:a16="http://schemas.microsoft.com/office/drawing/2014/main" id="{CFE95F55-DCE8-48F6-AA6F-1222C9280ABB}"/>
                </a:ext>
              </a:extLst>
            </p:cNvPr>
            <p:cNvSpPr/>
            <p:nvPr/>
          </p:nvSpPr>
          <p:spPr>
            <a:xfrm>
              <a:off x="534774" y="2524498"/>
              <a:ext cx="57917" cy="104349"/>
            </a:xfrm>
            <a:custGeom>
              <a:avLst/>
              <a:gdLst>
                <a:gd name="connsiteX0" fmla="*/ 57429 w 57917"/>
                <a:gd name="connsiteY0" fmla="*/ 104349 h 104349"/>
                <a:gd name="connsiteX1" fmla="*/ 57918 w 57917"/>
                <a:gd name="connsiteY1" fmla="*/ 100928 h 104349"/>
                <a:gd name="connsiteX2" fmla="*/ 57918 w 57917"/>
                <a:gd name="connsiteY2" fmla="*/ 3177 h 104349"/>
                <a:gd name="connsiteX3" fmla="*/ 57429 w 57917"/>
                <a:gd name="connsiteY3" fmla="*/ 0 h 104349"/>
                <a:gd name="connsiteX4" fmla="*/ 0 w 57917"/>
                <a:gd name="connsiteY4" fmla="*/ 49364 h 104349"/>
                <a:gd name="connsiteX5" fmla="*/ 57429 w 57917"/>
                <a:gd name="connsiteY5" fmla="*/ 104349 h 10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917" h="104349">
                  <a:moveTo>
                    <a:pt x="57429" y="104349"/>
                  </a:moveTo>
                  <a:cubicBezTo>
                    <a:pt x="57673" y="103372"/>
                    <a:pt x="57918" y="102150"/>
                    <a:pt x="57918" y="100928"/>
                  </a:cubicBezTo>
                  <a:lnTo>
                    <a:pt x="57918" y="3177"/>
                  </a:lnTo>
                  <a:cubicBezTo>
                    <a:pt x="57918" y="1955"/>
                    <a:pt x="57673" y="978"/>
                    <a:pt x="57429" y="0"/>
                  </a:cubicBezTo>
                  <a:lnTo>
                    <a:pt x="0" y="49364"/>
                  </a:lnTo>
                  <a:lnTo>
                    <a:pt x="57429" y="104349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Рисунок 21">
              <a:extLst>
                <a:ext uri="{FF2B5EF4-FFF2-40B4-BE49-F238E27FC236}">
                  <a16:creationId xmlns:a16="http://schemas.microsoft.com/office/drawing/2014/main" id="{1A51931F-CD98-4D7B-8C90-03898500847C}"/>
                </a:ext>
              </a:extLst>
            </p:cNvPr>
            <p:cNvSpPr/>
            <p:nvPr/>
          </p:nvSpPr>
          <p:spPr>
            <a:xfrm>
              <a:off x="424071" y="2517167"/>
              <a:ext cx="161044" cy="68425"/>
            </a:xfrm>
            <a:custGeom>
              <a:avLst/>
              <a:gdLst>
                <a:gd name="connsiteX0" fmla="*/ 80645 w 161044"/>
                <a:gd name="connsiteY0" fmla="*/ 68426 h 68425"/>
                <a:gd name="connsiteX1" fmla="*/ 95796 w 161044"/>
                <a:gd name="connsiteY1" fmla="*/ 56207 h 68425"/>
                <a:gd name="connsiteX2" fmla="*/ 103372 w 161044"/>
                <a:gd name="connsiteY2" fmla="*/ 49853 h 68425"/>
                <a:gd name="connsiteX3" fmla="*/ 161045 w 161044"/>
                <a:gd name="connsiteY3" fmla="*/ 489 h 68425"/>
                <a:gd name="connsiteX4" fmla="*/ 158112 w 161044"/>
                <a:gd name="connsiteY4" fmla="*/ 0 h 68425"/>
                <a:gd name="connsiteX5" fmla="*/ 2933 w 161044"/>
                <a:gd name="connsiteY5" fmla="*/ 0 h 68425"/>
                <a:gd name="connsiteX6" fmla="*/ 0 w 161044"/>
                <a:gd name="connsiteY6" fmla="*/ 489 h 68425"/>
                <a:gd name="connsiteX7" fmla="*/ 57673 w 161044"/>
                <a:gd name="connsiteY7" fmla="*/ 49853 h 68425"/>
                <a:gd name="connsiteX8" fmla="*/ 65249 w 161044"/>
                <a:gd name="connsiteY8" fmla="*/ 56207 h 68425"/>
                <a:gd name="connsiteX9" fmla="*/ 80645 w 161044"/>
                <a:gd name="connsiteY9" fmla="*/ 68426 h 6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044" h="68425">
                  <a:moveTo>
                    <a:pt x="80645" y="68426"/>
                  </a:moveTo>
                  <a:lnTo>
                    <a:pt x="95796" y="56207"/>
                  </a:lnTo>
                  <a:lnTo>
                    <a:pt x="103372" y="49853"/>
                  </a:lnTo>
                  <a:lnTo>
                    <a:pt x="161045" y="489"/>
                  </a:lnTo>
                  <a:cubicBezTo>
                    <a:pt x="160067" y="244"/>
                    <a:pt x="159090" y="0"/>
                    <a:pt x="158112" y="0"/>
                  </a:cubicBezTo>
                  <a:lnTo>
                    <a:pt x="2933" y="0"/>
                  </a:lnTo>
                  <a:cubicBezTo>
                    <a:pt x="1955" y="0"/>
                    <a:pt x="978" y="244"/>
                    <a:pt x="0" y="489"/>
                  </a:cubicBezTo>
                  <a:lnTo>
                    <a:pt x="57673" y="49853"/>
                  </a:lnTo>
                  <a:lnTo>
                    <a:pt x="65249" y="56207"/>
                  </a:lnTo>
                  <a:lnTo>
                    <a:pt x="80645" y="68426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Рисунок 21">
              <a:extLst>
                <a:ext uri="{FF2B5EF4-FFF2-40B4-BE49-F238E27FC236}">
                  <a16:creationId xmlns:a16="http://schemas.microsoft.com/office/drawing/2014/main" id="{906438C8-8C07-43CB-943E-C9F014D71AA2}"/>
                </a:ext>
              </a:extLst>
            </p:cNvPr>
            <p:cNvSpPr/>
            <p:nvPr/>
          </p:nvSpPr>
          <p:spPr>
            <a:xfrm>
              <a:off x="424316" y="2579972"/>
              <a:ext cx="160800" cy="56206"/>
            </a:xfrm>
            <a:custGeom>
              <a:avLst/>
              <a:gdLst>
                <a:gd name="connsiteX0" fmla="*/ 157868 w 160800"/>
                <a:gd name="connsiteY0" fmla="*/ 56207 h 56206"/>
                <a:gd name="connsiteX1" fmla="*/ 160801 w 160800"/>
                <a:gd name="connsiteY1" fmla="*/ 55718 h 56206"/>
                <a:gd name="connsiteX2" fmla="*/ 102639 w 160800"/>
                <a:gd name="connsiteY2" fmla="*/ 0 h 56206"/>
                <a:gd name="connsiteX3" fmla="*/ 80156 w 160800"/>
                <a:gd name="connsiteY3" fmla="*/ 18328 h 56206"/>
                <a:gd name="connsiteX4" fmla="*/ 57673 w 160800"/>
                <a:gd name="connsiteY4" fmla="*/ 0 h 56206"/>
                <a:gd name="connsiteX5" fmla="*/ 0 w 160800"/>
                <a:gd name="connsiteY5" fmla="*/ 55718 h 56206"/>
                <a:gd name="connsiteX6" fmla="*/ 2933 w 160800"/>
                <a:gd name="connsiteY6" fmla="*/ 56207 h 56206"/>
                <a:gd name="connsiteX7" fmla="*/ 157868 w 160800"/>
                <a:gd name="connsiteY7" fmla="*/ 56207 h 5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800" h="56206">
                  <a:moveTo>
                    <a:pt x="157868" y="56207"/>
                  </a:moveTo>
                  <a:cubicBezTo>
                    <a:pt x="158846" y="56207"/>
                    <a:pt x="159823" y="55962"/>
                    <a:pt x="160801" y="55718"/>
                  </a:cubicBezTo>
                  <a:lnTo>
                    <a:pt x="102639" y="0"/>
                  </a:lnTo>
                  <a:lnTo>
                    <a:pt x="80156" y="18328"/>
                  </a:lnTo>
                  <a:lnTo>
                    <a:pt x="57673" y="0"/>
                  </a:lnTo>
                  <a:lnTo>
                    <a:pt x="0" y="55718"/>
                  </a:lnTo>
                  <a:cubicBezTo>
                    <a:pt x="978" y="55962"/>
                    <a:pt x="1955" y="56207"/>
                    <a:pt x="2933" y="56207"/>
                  </a:cubicBezTo>
                  <a:lnTo>
                    <a:pt x="157868" y="56207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Рисунок 21">
              <a:extLst>
                <a:ext uri="{FF2B5EF4-FFF2-40B4-BE49-F238E27FC236}">
                  <a16:creationId xmlns:a16="http://schemas.microsoft.com/office/drawing/2014/main" id="{E6C1F9A9-C5AF-4B30-BE1D-1B1BD9AAC5BD}"/>
                </a:ext>
              </a:extLst>
            </p:cNvPr>
            <p:cNvSpPr/>
            <p:nvPr/>
          </p:nvSpPr>
          <p:spPr>
            <a:xfrm>
              <a:off x="416496" y="2524498"/>
              <a:ext cx="57917" cy="104349"/>
            </a:xfrm>
            <a:custGeom>
              <a:avLst/>
              <a:gdLst>
                <a:gd name="connsiteX0" fmla="*/ 489 w 57917"/>
                <a:gd name="connsiteY0" fmla="*/ 0 h 104349"/>
                <a:gd name="connsiteX1" fmla="*/ 0 w 57917"/>
                <a:gd name="connsiteY1" fmla="*/ 3177 h 104349"/>
                <a:gd name="connsiteX2" fmla="*/ 0 w 57917"/>
                <a:gd name="connsiteY2" fmla="*/ 100928 h 104349"/>
                <a:gd name="connsiteX3" fmla="*/ 489 w 57917"/>
                <a:gd name="connsiteY3" fmla="*/ 104349 h 104349"/>
                <a:gd name="connsiteX4" fmla="*/ 57918 w 57917"/>
                <a:gd name="connsiteY4" fmla="*/ 49120 h 104349"/>
                <a:gd name="connsiteX5" fmla="*/ 489 w 57917"/>
                <a:gd name="connsiteY5" fmla="*/ 0 h 10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917" h="104349">
                  <a:moveTo>
                    <a:pt x="489" y="0"/>
                  </a:moveTo>
                  <a:cubicBezTo>
                    <a:pt x="244" y="978"/>
                    <a:pt x="0" y="2199"/>
                    <a:pt x="0" y="3177"/>
                  </a:cubicBezTo>
                  <a:lnTo>
                    <a:pt x="0" y="100928"/>
                  </a:lnTo>
                  <a:cubicBezTo>
                    <a:pt x="0" y="102150"/>
                    <a:pt x="244" y="103127"/>
                    <a:pt x="489" y="104349"/>
                  </a:cubicBezTo>
                  <a:lnTo>
                    <a:pt x="57918" y="49120"/>
                  </a:lnTo>
                  <a:lnTo>
                    <a:pt x="489" y="0"/>
                  </a:lnTo>
                  <a:close/>
                </a:path>
              </a:pathLst>
            </a:custGeom>
            <a:grpFill/>
            <a:ln w="2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40093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 txBox="1"/>
          <p:nvPr/>
        </p:nvSpPr>
        <p:spPr>
          <a:xfrm>
            <a:off x="624148" y="3513276"/>
            <a:ext cx="8186420" cy="585417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>
              <a:spcBef>
                <a:spcPts val="285"/>
              </a:spcBef>
              <a:tabLst>
                <a:tab pos="330200" algn="l"/>
              </a:tabLst>
            </a:pPr>
            <a:endParaRPr sz="1700" dirty="0">
              <a:latin typeface="Calibri"/>
              <a:cs typeface="Calibri"/>
            </a:endParaRPr>
          </a:p>
          <a:p>
            <a:pPr marL="12065">
              <a:spcBef>
                <a:spcPts val="185"/>
              </a:spcBef>
              <a:tabLst>
                <a:tab pos="330200" algn="l"/>
              </a:tabLst>
            </a:pPr>
            <a:endParaRPr sz="1700" dirty="0">
              <a:latin typeface="Calibri"/>
              <a:cs typeface="Calibri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CD2BE90-8C44-455B-A563-D13A4BB44AB1}"/>
              </a:ext>
            </a:extLst>
          </p:cNvPr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BD92F21B-ED2D-49FE-B797-745E5CA97EEC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94298419-2807-475C-93FF-704BDD6AA691}"/>
              </a:ext>
            </a:extLst>
          </p:cNvPr>
          <p:cNvSpPr txBox="1">
            <a:spLocks/>
          </p:cNvSpPr>
          <p:nvPr/>
        </p:nvSpPr>
        <p:spPr>
          <a:xfrm>
            <a:off x="2063552" y="362511"/>
            <a:ext cx="6408711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ts val="2440"/>
              </a:lnSpc>
              <a:spcBef>
                <a:spcPts val="100"/>
              </a:spcBef>
            </a:pPr>
            <a:r>
              <a:rPr lang="ru-RU" sz="3100" b="1" dirty="0">
                <a:solidFill>
                  <a:srgbClr val="1F0069"/>
                </a:solidFill>
              </a:rPr>
              <a:t>ОЭЗ ТВТ «Дубна»</a:t>
            </a:r>
          </a:p>
        </p:txBody>
      </p:sp>
      <p:sp>
        <p:nvSpPr>
          <p:cNvPr id="50" name="object 31">
            <a:extLst>
              <a:ext uri="{FF2B5EF4-FFF2-40B4-BE49-F238E27FC236}">
                <a16:creationId xmlns:a16="http://schemas.microsoft.com/office/drawing/2014/main" id="{727D403D-14FF-45A5-9414-01D7B718A518}"/>
              </a:ext>
            </a:extLst>
          </p:cNvPr>
          <p:cNvSpPr txBox="1"/>
          <p:nvPr/>
        </p:nvSpPr>
        <p:spPr>
          <a:xfrm>
            <a:off x="609203" y="1700808"/>
            <a:ext cx="434985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4400" b="1" spc="-10" dirty="0">
                <a:solidFill>
                  <a:srgbClr val="344599"/>
                </a:solidFill>
                <a:latin typeface="Calibri"/>
                <a:cs typeface="Calibri"/>
              </a:rPr>
              <a:t>165</a:t>
            </a:r>
            <a:r>
              <a:rPr lang="ru-RU" b="1" spc="-10" dirty="0">
                <a:solidFill>
                  <a:srgbClr val="344599"/>
                </a:solidFill>
                <a:latin typeface="Calibri"/>
                <a:cs typeface="Calibri"/>
              </a:rPr>
              <a:t> </a:t>
            </a:r>
            <a:r>
              <a:rPr lang="ru-RU" sz="2400" b="1" spc="-10" dirty="0">
                <a:solidFill>
                  <a:srgbClr val="344599"/>
                </a:solidFill>
                <a:latin typeface="Calibri"/>
                <a:cs typeface="Calibri"/>
              </a:rPr>
              <a:t>— резидентов</a:t>
            </a:r>
            <a:endParaRPr sz="2400" dirty="0">
              <a:solidFill>
                <a:srgbClr val="344599"/>
              </a:solidFill>
              <a:latin typeface="Calibri"/>
              <a:cs typeface="Calibri"/>
            </a:endParaRP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id="{BA0B5EBE-9EDC-4025-AAEB-30B1E49AC9FA}"/>
              </a:ext>
            </a:extLst>
          </p:cNvPr>
          <p:cNvSpPr txBox="1"/>
          <p:nvPr/>
        </p:nvSpPr>
        <p:spPr>
          <a:xfrm>
            <a:off x="612296" y="2878447"/>
            <a:ext cx="434985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4400" b="1" spc="-10" dirty="0">
                <a:solidFill>
                  <a:srgbClr val="344599"/>
                </a:solidFill>
                <a:latin typeface="Calibri"/>
                <a:cs typeface="Calibri"/>
              </a:rPr>
              <a:t>6 650 </a:t>
            </a:r>
            <a:r>
              <a:rPr lang="ru-RU" sz="2400" b="1" spc="-10" dirty="0">
                <a:solidFill>
                  <a:srgbClr val="344599"/>
                </a:solidFill>
                <a:latin typeface="Calibri"/>
                <a:cs typeface="Calibri"/>
              </a:rPr>
              <a:t>— рабочих мест</a:t>
            </a:r>
            <a:endParaRPr sz="2400" dirty="0">
              <a:solidFill>
                <a:srgbClr val="344599"/>
              </a:solidFill>
              <a:latin typeface="Calibri"/>
              <a:cs typeface="Calibri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99A22C9-03C8-4D3E-BED0-30B1F821C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0" y="112396"/>
            <a:ext cx="3316604" cy="3316604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1A7A704-397D-4958-A49D-0F73E793DF7B}"/>
              </a:ext>
            </a:extLst>
          </p:cNvPr>
          <p:cNvGrpSpPr/>
          <p:nvPr/>
        </p:nvGrpSpPr>
        <p:grpSpPr>
          <a:xfrm>
            <a:off x="7432850" y="3527859"/>
            <a:ext cx="3689393" cy="2758106"/>
            <a:chOff x="767408" y="1908163"/>
            <a:chExt cx="5129553" cy="4377801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091850E-63B1-40BA-AC3C-A500EAB9DE58}"/>
                </a:ext>
              </a:extLst>
            </p:cNvPr>
            <p:cNvGrpSpPr/>
            <p:nvPr/>
          </p:nvGrpSpPr>
          <p:grpSpPr>
            <a:xfrm>
              <a:off x="767408" y="1908163"/>
              <a:ext cx="5129553" cy="4377801"/>
              <a:chOff x="415924" y="1908162"/>
              <a:chExt cx="4180092" cy="4377801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9014EF59-2E5A-4B6E-A42C-4CD71F4EF4AD}"/>
                  </a:ext>
                </a:extLst>
              </p:cNvPr>
              <p:cNvSpPr/>
              <p:nvPr/>
            </p:nvSpPr>
            <p:spPr>
              <a:xfrm>
                <a:off x="415924" y="1916833"/>
                <a:ext cx="4048892" cy="4369130"/>
              </a:xfrm>
              <a:prstGeom prst="roundRect">
                <a:avLst>
                  <a:gd name="adj" fmla="val 2054"/>
                </a:avLst>
              </a:prstGeom>
              <a:noFill/>
              <a:ln>
                <a:solidFill>
                  <a:srgbClr val="3445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3E974964-52ED-42E5-9E6F-07E640CCF65F}"/>
                  </a:ext>
                </a:extLst>
              </p:cNvPr>
              <p:cNvSpPr/>
              <p:nvPr/>
            </p:nvSpPr>
            <p:spPr>
              <a:xfrm>
                <a:off x="536446" y="3086621"/>
                <a:ext cx="3807848" cy="938071"/>
              </a:xfrm>
              <a:prstGeom prst="rect">
                <a:avLst/>
              </a:prstGeom>
              <a:solidFill>
                <a:srgbClr val="344599"/>
              </a:solidFill>
              <a:ln>
                <a:solidFill>
                  <a:srgbClr val="3445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A6E9BF14-92CB-4AED-A60A-955F3F25D5CE}"/>
                  </a:ext>
                </a:extLst>
              </p:cNvPr>
              <p:cNvSpPr/>
              <p:nvPr/>
            </p:nvSpPr>
            <p:spPr>
              <a:xfrm>
                <a:off x="415924" y="1908162"/>
                <a:ext cx="4048892" cy="1008093"/>
              </a:xfrm>
              <a:prstGeom prst="roundRect">
                <a:avLst>
                  <a:gd name="adj" fmla="val 11331"/>
                </a:avLst>
              </a:prstGeom>
              <a:solidFill>
                <a:srgbClr val="344599"/>
              </a:solidFill>
              <a:ln>
                <a:solidFill>
                  <a:srgbClr val="3445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0" name="Заголовок 1">
                <a:extLst>
                  <a:ext uri="{FF2B5EF4-FFF2-40B4-BE49-F238E27FC236}">
                    <a16:creationId xmlns:a16="http://schemas.microsoft.com/office/drawing/2014/main" id="{C5633D61-0B50-4CD1-9C74-B42A563B6E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19309" y="2188796"/>
                <a:ext cx="2880320" cy="470905"/>
              </a:xfrm>
              <a:prstGeom prst="rect">
                <a:avLst/>
              </a:prstGeom>
              <a:ln>
                <a:solidFill>
                  <a:srgbClr val="344599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ru-RU" sz="1800" dirty="0">
                    <a:solidFill>
                      <a:schemeClr val="bg1"/>
                    </a:solidFill>
                    <a:latin typeface="+mn-lt"/>
                  </a:rPr>
                  <a:t>Площадь: </a:t>
                </a:r>
                <a:r>
                  <a:rPr lang="ru-RU" sz="1800" b="1" dirty="0">
                    <a:solidFill>
                      <a:schemeClr val="bg1"/>
                    </a:solidFill>
                    <a:latin typeface="+mn-lt"/>
                  </a:rPr>
                  <a:t>279</a:t>
                </a:r>
                <a:r>
                  <a:rPr lang="ru-RU" sz="1800" dirty="0">
                    <a:solidFill>
                      <a:schemeClr val="bg1"/>
                    </a:solidFill>
                    <a:latin typeface="+mn-lt"/>
                  </a:rPr>
                  <a:t> Га</a:t>
                </a:r>
              </a:p>
            </p:txBody>
          </p:sp>
          <p:sp>
            <p:nvSpPr>
              <p:cNvPr id="32" name="Заголовок 1">
                <a:extLst>
                  <a:ext uri="{FF2B5EF4-FFF2-40B4-BE49-F238E27FC236}">
                    <a16:creationId xmlns:a16="http://schemas.microsoft.com/office/drawing/2014/main" id="{612502C3-3909-4691-8D08-82E54D3A7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4115" y="3318135"/>
                <a:ext cx="2808313" cy="470905"/>
              </a:xfrm>
              <a:prstGeom prst="rect">
                <a:avLst/>
              </a:prstGeom>
              <a:ln>
                <a:solidFill>
                  <a:srgbClr val="344599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ru-RU" sz="1800" b="1" dirty="0">
                    <a:solidFill>
                      <a:schemeClr val="bg1"/>
                    </a:solidFill>
                    <a:latin typeface="+mn-lt"/>
                  </a:rPr>
                  <a:t>Полезная: 160</a:t>
                </a:r>
                <a:r>
                  <a:rPr lang="ru-RU" sz="1800" dirty="0">
                    <a:solidFill>
                      <a:schemeClr val="bg1"/>
                    </a:solidFill>
                    <a:latin typeface="+mn-lt"/>
                  </a:rPr>
                  <a:t> Га</a:t>
                </a: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7DFEA8FC-6E42-43CA-A417-34B560ABD99B}"/>
                  </a:ext>
                </a:extLst>
              </p:cNvPr>
              <p:cNvSpPr/>
              <p:nvPr/>
            </p:nvSpPr>
            <p:spPr>
              <a:xfrm>
                <a:off x="536446" y="4156927"/>
                <a:ext cx="3807848" cy="938071"/>
              </a:xfrm>
              <a:prstGeom prst="rect">
                <a:avLst/>
              </a:prstGeom>
              <a:solidFill>
                <a:srgbClr val="344599"/>
              </a:solidFill>
              <a:ln>
                <a:solidFill>
                  <a:srgbClr val="3445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32960C2D-99E9-430B-963A-C8A30A722EAB}"/>
                  </a:ext>
                </a:extLst>
              </p:cNvPr>
              <p:cNvSpPr/>
              <p:nvPr/>
            </p:nvSpPr>
            <p:spPr>
              <a:xfrm>
                <a:off x="536446" y="5227233"/>
                <a:ext cx="3807848" cy="938071"/>
              </a:xfrm>
              <a:prstGeom prst="rect">
                <a:avLst/>
              </a:prstGeom>
              <a:solidFill>
                <a:srgbClr val="344599"/>
              </a:solidFill>
              <a:ln>
                <a:solidFill>
                  <a:srgbClr val="3445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Заголовок 1">
                <a:extLst>
                  <a:ext uri="{FF2B5EF4-FFF2-40B4-BE49-F238E27FC236}">
                    <a16:creationId xmlns:a16="http://schemas.microsoft.com/office/drawing/2014/main" id="{E581E05C-9E79-4010-99A5-7CCD6FD5D5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7156" y="4365104"/>
                <a:ext cx="3458764" cy="470905"/>
              </a:xfrm>
              <a:prstGeom prst="rect">
                <a:avLst/>
              </a:prstGeom>
              <a:ln>
                <a:solidFill>
                  <a:srgbClr val="344599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ru-RU" sz="1800" b="1" dirty="0">
                    <a:solidFill>
                      <a:schemeClr val="bg1"/>
                    </a:solidFill>
                    <a:latin typeface="+mn-lt"/>
                  </a:rPr>
                  <a:t>Занято: 122</a:t>
                </a:r>
                <a:r>
                  <a:rPr lang="ru-RU" sz="1800" dirty="0">
                    <a:solidFill>
                      <a:schemeClr val="bg1"/>
                    </a:solidFill>
                    <a:latin typeface="+mn-lt"/>
                  </a:rPr>
                  <a:t> Га (76%)</a:t>
                </a:r>
              </a:p>
            </p:txBody>
          </p:sp>
          <p:sp>
            <p:nvSpPr>
              <p:cNvPr id="44" name="Заголовок 1">
                <a:extLst>
                  <a:ext uri="{FF2B5EF4-FFF2-40B4-BE49-F238E27FC236}">
                    <a16:creationId xmlns:a16="http://schemas.microsoft.com/office/drawing/2014/main" id="{BDBAFC64-FC8E-45A7-AF96-2EAEB7C8B5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7156" y="5343028"/>
                <a:ext cx="3458764" cy="470905"/>
              </a:xfrm>
              <a:prstGeom prst="rect">
                <a:avLst/>
              </a:prstGeom>
              <a:ln>
                <a:solidFill>
                  <a:srgbClr val="344599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ru-RU" sz="1800" b="1" dirty="0">
                    <a:solidFill>
                      <a:schemeClr val="bg1"/>
                    </a:solidFill>
                    <a:latin typeface="+mn-lt"/>
                  </a:rPr>
                  <a:t>Свободно: 38</a:t>
                </a:r>
                <a:r>
                  <a:rPr lang="ru-RU" sz="1800" dirty="0">
                    <a:solidFill>
                      <a:schemeClr val="bg1"/>
                    </a:solidFill>
                    <a:latin typeface="+mn-lt"/>
                  </a:rPr>
                  <a:t> Га (24%)</a:t>
                </a:r>
              </a:p>
            </p:txBody>
          </p:sp>
          <p:sp>
            <p:nvSpPr>
              <p:cNvPr id="45" name="Заголовок 1">
                <a:extLst>
                  <a:ext uri="{FF2B5EF4-FFF2-40B4-BE49-F238E27FC236}">
                    <a16:creationId xmlns:a16="http://schemas.microsoft.com/office/drawing/2014/main" id="{48FD78EA-6CBB-42A3-AE31-19EC2FA7B7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168" y="5703494"/>
                <a:ext cx="3807848" cy="47090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ru-RU" sz="1000" dirty="0">
                    <a:solidFill>
                      <a:schemeClr val="bg1"/>
                    </a:solidFill>
                    <a:latin typeface="+mn-lt"/>
                  </a:rPr>
                  <a:t>в т.ч. свободно с готовой инфраструктурой: 7 Га (4%)</a:t>
                </a:r>
              </a:p>
            </p:txBody>
          </p:sp>
        </p:grpSp>
        <p:pic>
          <p:nvPicPr>
            <p:cNvPr id="26" name="Picture 3" descr="C:\Users\sotrudnik\Desktop\Vector Smart Object.png">
              <a:extLst>
                <a:ext uri="{FF2B5EF4-FFF2-40B4-BE49-F238E27FC236}">
                  <a16:creationId xmlns:a16="http://schemas.microsoft.com/office/drawing/2014/main" id="{0B9BDA60-371F-4DDE-8010-D27C7D08E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946" y="2188797"/>
              <a:ext cx="467590" cy="470905"/>
            </a:xfrm>
            <a:prstGeom prst="rect">
              <a:avLst/>
            </a:prstGeom>
            <a:noFill/>
            <a:ln>
              <a:solidFill>
                <a:srgbClr val="3445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object 23">
            <a:extLst>
              <a:ext uri="{FF2B5EF4-FFF2-40B4-BE49-F238E27FC236}">
                <a16:creationId xmlns:a16="http://schemas.microsoft.com/office/drawing/2014/main" id="{3696D8CA-CD8A-453A-A053-4A24A72BE15F}"/>
              </a:ext>
            </a:extLst>
          </p:cNvPr>
          <p:cNvSpPr txBox="1"/>
          <p:nvPr/>
        </p:nvSpPr>
        <p:spPr>
          <a:xfrm>
            <a:off x="624148" y="2276872"/>
            <a:ext cx="8186420" cy="3443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>
              <a:spcBef>
                <a:spcPts val="285"/>
              </a:spcBef>
              <a:tabLst>
                <a:tab pos="330200" algn="l"/>
              </a:tabLst>
            </a:pPr>
            <a:r>
              <a:rPr lang="ru-RU" sz="2000" spc="20" dirty="0">
                <a:solidFill>
                  <a:srgbClr val="1F0069"/>
                </a:solidFill>
                <a:latin typeface="Calibri"/>
                <a:cs typeface="Calibri"/>
              </a:rPr>
              <a:t>каждый</a:t>
            </a:r>
            <a:r>
              <a:rPr sz="2000" spc="20" dirty="0">
                <a:solidFill>
                  <a:srgbClr val="1F0069"/>
                </a:solidFill>
                <a:latin typeface="Calibri"/>
                <a:cs typeface="Calibri"/>
              </a:rPr>
              <a:t> </a:t>
            </a:r>
            <a:r>
              <a:rPr lang="ru-RU" sz="2000" b="1" spc="20" dirty="0">
                <a:solidFill>
                  <a:srgbClr val="1F0069"/>
                </a:solidFill>
                <a:latin typeface="Calibri"/>
                <a:cs typeface="Calibri"/>
              </a:rPr>
              <a:t>6</a:t>
            </a:r>
            <a:r>
              <a:rPr sz="2000" b="1" spc="20" dirty="0">
                <a:solidFill>
                  <a:srgbClr val="1F0069"/>
                </a:solidFill>
                <a:latin typeface="Calibri"/>
                <a:cs typeface="Calibri"/>
              </a:rPr>
              <a:t>-й</a:t>
            </a:r>
            <a:r>
              <a:rPr sz="2000" b="1" spc="55" dirty="0">
                <a:solidFill>
                  <a:srgbClr val="1F0069"/>
                </a:solidFill>
                <a:latin typeface="Calibri"/>
                <a:cs typeface="Calibri"/>
              </a:rPr>
              <a:t> </a:t>
            </a:r>
            <a:r>
              <a:rPr sz="2000" b="1" spc="20" dirty="0">
                <a:solidFill>
                  <a:srgbClr val="1F0069"/>
                </a:solidFill>
                <a:latin typeface="Calibri"/>
                <a:cs typeface="Calibri"/>
              </a:rPr>
              <a:t>резидент</a:t>
            </a:r>
            <a:r>
              <a:rPr sz="2000" b="1" spc="70" dirty="0">
                <a:solidFill>
                  <a:srgbClr val="1F0069"/>
                </a:solidFill>
                <a:latin typeface="Calibri"/>
                <a:cs typeface="Calibri"/>
              </a:rPr>
              <a:t> </a:t>
            </a:r>
            <a:r>
              <a:rPr sz="2000" spc="20" dirty="0">
                <a:solidFill>
                  <a:srgbClr val="1F0069"/>
                </a:solidFill>
                <a:latin typeface="Calibri"/>
                <a:cs typeface="Calibri"/>
              </a:rPr>
              <a:t>всех</a:t>
            </a:r>
            <a:r>
              <a:rPr sz="2000" spc="140" dirty="0">
                <a:solidFill>
                  <a:srgbClr val="1F0069"/>
                </a:solidFill>
                <a:latin typeface="Calibri"/>
                <a:cs typeface="Calibri"/>
              </a:rPr>
              <a:t> </a:t>
            </a:r>
            <a:r>
              <a:rPr sz="2000" spc="10" dirty="0">
                <a:solidFill>
                  <a:srgbClr val="1F0069"/>
                </a:solidFill>
                <a:latin typeface="Calibri"/>
                <a:cs typeface="Calibri"/>
              </a:rPr>
              <a:t>ОЭЗ</a:t>
            </a:r>
            <a:r>
              <a:rPr sz="2000" spc="40" dirty="0">
                <a:solidFill>
                  <a:srgbClr val="1F0069"/>
                </a:solidFill>
                <a:latin typeface="Calibri"/>
                <a:cs typeface="Calibri"/>
              </a:rPr>
              <a:t> </a:t>
            </a:r>
            <a:r>
              <a:rPr lang="ru-RU" sz="2000" spc="20" dirty="0">
                <a:solidFill>
                  <a:srgbClr val="1F0069"/>
                </a:solidFill>
                <a:latin typeface="Calibri"/>
                <a:cs typeface="Calibri"/>
              </a:rPr>
              <a:t>России </a:t>
            </a:r>
            <a:r>
              <a:rPr lang="ru-RU" sz="2000" spc="10" dirty="0">
                <a:solidFill>
                  <a:srgbClr val="1F0069"/>
                </a:solidFill>
                <a:latin typeface="Calibri"/>
                <a:cs typeface="Calibri"/>
              </a:rPr>
              <a:t>находится</a:t>
            </a:r>
            <a:r>
              <a:rPr sz="2000" spc="60" dirty="0">
                <a:solidFill>
                  <a:srgbClr val="1F0069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F0069"/>
                </a:solidFill>
                <a:latin typeface="Calibri"/>
                <a:cs typeface="Calibri"/>
              </a:rPr>
              <a:t>в</a:t>
            </a:r>
            <a:r>
              <a:rPr sz="2000" b="1" spc="55" dirty="0">
                <a:solidFill>
                  <a:srgbClr val="1F0069"/>
                </a:solidFill>
                <a:latin typeface="Calibri"/>
                <a:cs typeface="Calibri"/>
              </a:rPr>
              <a:t> </a:t>
            </a:r>
            <a:r>
              <a:rPr sz="2000" b="1" spc="5" dirty="0">
                <a:solidFill>
                  <a:srgbClr val="1F0069"/>
                </a:solidFill>
                <a:latin typeface="Calibri"/>
                <a:cs typeface="Calibri"/>
              </a:rPr>
              <a:t>ОЭЗ</a:t>
            </a:r>
            <a:r>
              <a:rPr sz="2000" b="1" spc="40" dirty="0">
                <a:solidFill>
                  <a:srgbClr val="1F0069"/>
                </a:solidFill>
                <a:latin typeface="Calibri"/>
                <a:cs typeface="Calibri"/>
              </a:rPr>
              <a:t> </a:t>
            </a:r>
            <a:r>
              <a:rPr sz="2000" b="1" spc="15" dirty="0">
                <a:solidFill>
                  <a:srgbClr val="1F0069"/>
                </a:solidFill>
                <a:latin typeface="Calibri"/>
                <a:cs typeface="Calibri"/>
              </a:rPr>
              <a:t>«</a:t>
            </a:r>
            <a:r>
              <a:rPr sz="2000" b="1" spc="15" dirty="0" err="1">
                <a:solidFill>
                  <a:srgbClr val="1F0069"/>
                </a:solidFill>
                <a:latin typeface="Calibri"/>
                <a:cs typeface="Calibri"/>
              </a:rPr>
              <a:t>Дубна</a:t>
            </a:r>
            <a:r>
              <a:rPr lang="ru-RU" sz="2000" b="1" spc="15" dirty="0">
                <a:solidFill>
                  <a:srgbClr val="1F0069"/>
                </a:solidFill>
                <a:latin typeface="Calibri"/>
                <a:cs typeface="Calibri"/>
              </a:rPr>
              <a:t>»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id="{DC9E4E46-A336-4F19-B8D8-EDC5E662B459}"/>
              </a:ext>
            </a:extLst>
          </p:cNvPr>
          <p:cNvSpPr txBox="1"/>
          <p:nvPr/>
        </p:nvSpPr>
        <p:spPr>
          <a:xfrm>
            <a:off x="573328" y="4136112"/>
            <a:ext cx="6578904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ru-RU" sz="2800" b="1" spc="-10" dirty="0">
                <a:solidFill>
                  <a:srgbClr val="344599"/>
                </a:solidFill>
                <a:latin typeface="Calibri"/>
                <a:cs typeface="Calibri"/>
              </a:rPr>
              <a:t>ОЭЗ «Дубна» </a:t>
            </a:r>
            <a:r>
              <a:rPr lang="ru-RU" sz="2000" b="1" spc="-10" dirty="0">
                <a:solidFill>
                  <a:srgbClr val="344599"/>
                </a:solidFill>
                <a:latin typeface="Calibri"/>
                <a:cs typeface="Calibri"/>
              </a:rPr>
              <a:t>— центр развития бизнеса, а также крупнейший и наиболее динамично развивающийся работодатель севера </a:t>
            </a:r>
            <a:r>
              <a:rPr lang="ru-RU" sz="2000" b="1" spc="-10" dirty="0">
                <a:solidFill>
                  <a:srgbClr val="344599"/>
                </a:solidFill>
                <a:cs typeface="Calibri"/>
              </a:rPr>
              <a:t>Подмосковья и восточной части Тверской области</a:t>
            </a:r>
            <a:endParaRPr sz="2000" dirty="0">
              <a:solidFill>
                <a:srgbClr val="344599"/>
              </a:solidFill>
              <a:latin typeface="Calibri"/>
              <a:cs typeface="Calibri"/>
            </a:endParaRPr>
          </a:p>
        </p:txBody>
      </p:sp>
      <p:sp>
        <p:nvSpPr>
          <p:cNvPr id="41" name="object 23">
            <a:extLst>
              <a:ext uri="{FF2B5EF4-FFF2-40B4-BE49-F238E27FC236}">
                <a16:creationId xmlns:a16="http://schemas.microsoft.com/office/drawing/2014/main" id="{3FFB56F3-26F6-40F7-8B0B-97AA468BED2B}"/>
              </a:ext>
            </a:extLst>
          </p:cNvPr>
          <p:cNvSpPr txBox="1"/>
          <p:nvPr/>
        </p:nvSpPr>
        <p:spPr>
          <a:xfrm>
            <a:off x="627240" y="3424363"/>
            <a:ext cx="6662906" cy="3443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>
              <a:spcBef>
                <a:spcPts val="185"/>
              </a:spcBef>
              <a:tabLst>
                <a:tab pos="330200" algn="l"/>
              </a:tabLst>
            </a:pPr>
            <a:r>
              <a:rPr lang="ru-RU" sz="2000" spc="-10" dirty="0">
                <a:solidFill>
                  <a:srgbClr val="1F0069"/>
                </a:solidFill>
                <a:cs typeface="Calibri"/>
              </a:rPr>
              <a:t>каждое</a:t>
            </a:r>
            <a:r>
              <a:rPr lang="ru-RU" sz="2000" spc="-15" dirty="0">
                <a:solidFill>
                  <a:srgbClr val="1F0069"/>
                </a:solidFill>
                <a:cs typeface="Calibri"/>
              </a:rPr>
              <a:t> </a:t>
            </a:r>
            <a:r>
              <a:rPr lang="ru-RU" sz="2000" b="1" spc="-10" dirty="0">
                <a:solidFill>
                  <a:srgbClr val="1F0069"/>
                </a:solidFill>
                <a:cs typeface="Calibri"/>
              </a:rPr>
              <a:t>10-е</a:t>
            </a:r>
            <a:r>
              <a:rPr lang="ru-RU" sz="2000" b="1" dirty="0">
                <a:solidFill>
                  <a:srgbClr val="1F0069"/>
                </a:solidFill>
                <a:cs typeface="Calibri"/>
              </a:rPr>
              <a:t> рабочее </a:t>
            </a:r>
            <a:r>
              <a:rPr lang="ru-RU" sz="2000" b="1" spc="-10" dirty="0">
                <a:solidFill>
                  <a:srgbClr val="1F0069"/>
                </a:solidFill>
                <a:cs typeface="Calibri"/>
              </a:rPr>
              <a:t>место</a:t>
            </a:r>
            <a:r>
              <a:rPr lang="ru-RU" sz="2000" b="1" spc="-100" dirty="0">
                <a:solidFill>
                  <a:srgbClr val="1F0069"/>
                </a:solidFill>
                <a:cs typeface="Calibri"/>
              </a:rPr>
              <a:t> </a:t>
            </a:r>
            <a:r>
              <a:rPr lang="ru-RU" sz="2000" spc="-5" dirty="0">
                <a:solidFill>
                  <a:srgbClr val="1F0069"/>
                </a:solidFill>
                <a:cs typeface="Calibri"/>
              </a:rPr>
              <a:t>всех</a:t>
            </a:r>
            <a:r>
              <a:rPr lang="ru-RU" sz="2000" spc="5" dirty="0">
                <a:solidFill>
                  <a:srgbClr val="1F0069"/>
                </a:solidFill>
                <a:cs typeface="Calibri"/>
              </a:rPr>
              <a:t> </a:t>
            </a:r>
            <a:r>
              <a:rPr lang="ru-RU" sz="2000" spc="-15" dirty="0">
                <a:solidFill>
                  <a:srgbClr val="1F0069"/>
                </a:solidFill>
                <a:cs typeface="Calibri"/>
              </a:rPr>
              <a:t>ОЭЗ</a:t>
            </a:r>
            <a:r>
              <a:rPr lang="ru-RU" sz="2000" dirty="0">
                <a:solidFill>
                  <a:srgbClr val="1F0069"/>
                </a:solidFill>
                <a:cs typeface="Calibri"/>
              </a:rPr>
              <a:t> </a:t>
            </a:r>
            <a:r>
              <a:rPr lang="ru-RU" sz="2000" spc="-10" dirty="0">
                <a:solidFill>
                  <a:srgbClr val="1F0069"/>
                </a:solidFill>
                <a:cs typeface="Calibri"/>
              </a:rPr>
              <a:t>России</a:t>
            </a:r>
            <a:r>
              <a:rPr lang="ru-RU" sz="2000" spc="-20" dirty="0">
                <a:solidFill>
                  <a:srgbClr val="1F0069"/>
                </a:solidFill>
                <a:cs typeface="Calibri"/>
              </a:rPr>
              <a:t> </a:t>
            </a:r>
            <a:r>
              <a:rPr lang="ru-RU" sz="2000" b="1" dirty="0">
                <a:solidFill>
                  <a:srgbClr val="1F0069"/>
                </a:solidFill>
                <a:cs typeface="Calibri"/>
              </a:rPr>
              <a:t>в</a:t>
            </a:r>
            <a:r>
              <a:rPr lang="ru-RU" sz="2000" b="1" spc="40" dirty="0">
                <a:solidFill>
                  <a:srgbClr val="1F0069"/>
                </a:solidFill>
                <a:cs typeface="Calibri"/>
              </a:rPr>
              <a:t> </a:t>
            </a:r>
            <a:r>
              <a:rPr lang="ru-RU" sz="2000" b="1" spc="5" dirty="0">
                <a:solidFill>
                  <a:srgbClr val="1F0069"/>
                </a:solidFill>
                <a:cs typeface="Calibri"/>
              </a:rPr>
              <a:t>ОЭЗ</a:t>
            </a:r>
            <a:r>
              <a:rPr lang="ru-RU" sz="2000" b="1" spc="50" dirty="0">
                <a:solidFill>
                  <a:srgbClr val="1F0069"/>
                </a:solidFill>
                <a:cs typeface="Calibri"/>
              </a:rPr>
              <a:t> </a:t>
            </a:r>
            <a:r>
              <a:rPr lang="ru-RU" sz="2000" b="1" spc="15" dirty="0">
                <a:solidFill>
                  <a:srgbClr val="1F0069"/>
                </a:solidFill>
                <a:cs typeface="Calibri"/>
              </a:rPr>
              <a:t>«Дубна»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4C25B4F-FAB9-4FCB-B768-D2E3518EB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794465" y="2227862"/>
            <a:ext cx="136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9804413" y="793175"/>
            <a:ext cx="136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Заголовок 1">
            <a:extLst>
              <a:ext uri="{FF2B5EF4-FFF2-40B4-BE49-F238E27FC236}">
                <a16:creationId xmlns:a16="http://schemas.microsoft.com/office/drawing/2014/main" id="{8B3F1AF1-5EAA-4A6F-BF5B-D5D06BBB28C5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012100" y="5333984"/>
            <a:ext cx="136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032106" y="5330609"/>
            <a:ext cx="136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20C19081-D1BC-4C6B-AAC3-9FB9C3795157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Заголовок 1">
            <a:extLst>
              <a:ext uri="{FF2B5EF4-FFF2-40B4-BE49-F238E27FC236}">
                <a16:creationId xmlns:a16="http://schemas.microsoft.com/office/drawing/2014/main" id="{0CDA432D-0377-4B14-AE3D-11A2721CD09E}"/>
              </a:ext>
            </a:extLst>
          </p:cNvPr>
          <p:cNvSpPr txBox="1">
            <a:spLocks/>
          </p:cNvSpPr>
          <p:nvPr/>
        </p:nvSpPr>
        <p:spPr>
          <a:xfrm>
            <a:off x="2133526" y="332655"/>
            <a:ext cx="9795122" cy="1008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  <a:latin typeface="+mn-lt"/>
              </a:rPr>
              <a:t>Вызов: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43822AF-4E94-441D-A20D-8F364A424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DF413213-6592-40B1-9686-1842B1AF0128}"/>
              </a:ext>
            </a:extLst>
          </p:cNvPr>
          <p:cNvSpPr/>
          <p:nvPr/>
        </p:nvSpPr>
        <p:spPr>
          <a:xfrm>
            <a:off x="2135560" y="2204864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81C9"/>
                </a:solidFill>
              </a:rPr>
              <a:t>Дефицит квалифицированных специалистов</a:t>
            </a:r>
            <a:r>
              <a:rPr lang="ru-RU" sz="3200" b="1" dirty="0">
                <a:solidFill>
                  <a:srgbClr val="1F0069"/>
                </a:solidFill>
              </a:rPr>
              <a:t>, в том числе рабочих профессий, на предприятиях научно-производственного комплекса</a:t>
            </a:r>
            <a:br>
              <a:rPr lang="ru-RU" sz="3200" b="1" dirty="0">
                <a:solidFill>
                  <a:srgbClr val="1F0069"/>
                </a:solidFill>
              </a:rPr>
            </a:br>
            <a:r>
              <a:rPr lang="ru-RU" sz="3200" b="1" dirty="0">
                <a:solidFill>
                  <a:srgbClr val="1F0069"/>
                </a:solidFill>
              </a:rPr>
              <a:t>наукограда Дубна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79913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/>
          <p:cNvCxnSpPr/>
          <p:nvPr/>
        </p:nvCxnSpPr>
        <p:spPr>
          <a:xfrm>
            <a:off x="1559496" y="4289722"/>
            <a:ext cx="8928992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70286" y="4344511"/>
            <a:ext cx="115768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333399"/>
                </a:solidFill>
              </a:rPr>
              <a:t>Активных</a:t>
            </a:r>
          </a:p>
          <a:p>
            <a:r>
              <a:rPr lang="ru-RU" sz="1100" b="1" dirty="0">
                <a:solidFill>
                  <a:srgbClr val="333399"/>
                </a:solidFill>
              </a:rPr>
              <a:t>компаний со</a:t>
            </a:r>
          </a:p>
          <a:p>
            <a:r>
              <a:rPr lang="ru-RU" sz="1100" b="1" dirty="0">
                <a:solidFill>
                  <a:srgbClr val="333399"/>
                </a:solidFill>
              </a:rPr>
              <a:t>строительством</a:t>
            </a:r>
          </a:p>
          <a:p>
            <a:r>
              <a:rPr lang="ru-RU" sz="1100" b="1" dirty="0">
                <a:solidFill>
                  <a:srgbClr val="333399"/>
                </a:solidFill>
              </a:rPr>
              <a:t>собственных</a:t>
            </a:r>
          </a:p>
          <a:p>
            <a:r>
              <a:rPr lang="ru-RU" sz="1100" b="1" dirty="0">
                <a:solidFill>
                  <a:srgbClr val="333399"/>
                </a:solidFill>
              </a:rPr>
              <a:t>объектов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74" y="3788532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558ED5"/>
                </a:solidFill>
              </a:rPr>
              <a:t>Композитные</a:t>
            </a:r>
          </a:p>
          <a:p>
            <a:pPr algn="ctr"/>
            <a:r>
              <a:rPr lang="ru-RU" sz="1000" b="1" dirty="0">
                <a:solidFill>
                  <a:srgbClr val="558ED5"/>
                </a:solidFill>
              </a:rPr>
              <a:t>материалы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7872" y="5432345"/>
            <a:ext cx="1056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solidFill>
                  <a:srgbClr val="333399"/>
                </a:solidFill>
              </a:rPr>
              <a:t>Завершили</a:t>
            </a:r>
          </a:p>
          <a:p>
            <a:r>
              <a:rPr lang="ru-RU" sz="1100" b="1" dirty="0">
                <a:solidFill>
                  <a:srgbClr val="333399"/>
                </a:solidFill>
              </a:rPr>
              <a:t>строительство</a:t>
            </a:r>
          </a:p>
          <a:p>
            <a:r>
              <a:rPr lang="ru-RU" sz="1100" b="1" dirty="0">
                <a:solidFill>
                  <a:srgbClr val="333399"/>
                </a:solidFill>
              </a:rPr>
              <a:t>собственных</a:t>
            </a:r>
          </a:p>
          <a:p>
            <a:r>
              <a:rPr lang="ru-RU" sz="1100" b="1" dirty="0">
                <a:solidFill>
                  <a:srgbClr val="333399"/>
                </a:solidFill>
              </a:rPr>
              <a:t>объектов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88513" y="44596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95643" y="546445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22349" y="545358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558ED5"/>
                </a:solidFill>
              </a:rPr>
              <a:t>3</a:t>
            </a:r>
            <a:endParaRPr lang="ru-RU" sz="3600" dirty="0">
              <a:solidFill>
                <a:srgbClr val="558ED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22349" y="44582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04856" y="446936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21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04856" y="5453583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13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794465" y="2227862"/>
            <a:ext cx="136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08189" y="3211423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95030" y="3865478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558ED5"/>
                </a:solidFill>
              </a:rPr>
              <a:t>IT–</a:t>
            </a:r>
            <a:r>
              <a:rPr lang="ru-RU" sz="1000" b="1" dirty="0">
                <a:solidFill>
                  <a:srgbClr val="558ED5"/>
                </a:solidFill>
              </a:rPr>
              <a:t>технологии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60941" y="323673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41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80405" y="3734673"/>
            <a:ext cx="11288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b="1" dirty="0">
                <a:solidFill>
                  <a:srgbClr val="558ED5"/>
                </a:solidFill>
              </a:rPr>
              <a:t>Ядерно-</a:t>
            </a:r>
          </a:p>
          <a:p>
            <a:pPr algn="ctr"/>
            <a:r>
              <a:rPr lang="ru-RU" sz="900" b="1" dirty="0">
                <a:solidFill>
                  <a:srgbClr val="558ED5"/>
                </a:solidFill>
              </a:rPr>
              <a:t>физические</a:t>
            </a:r>
          </a:p>
          <a:p>
            <a:pPr algn="ctr"/>
            <a:r>
              <a:rPr lang="ru-RU" sz="900" b="1" dirty="0">
                <a:solidFill>
                  <a:srgbClr val="558ED5"/>
                </a:solidFill>
              </a:rPr>
              <a:t>и нано-технологии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35469" y="546445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35469" y="446276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0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9804413" y="793175"/>
            <a:ext cx="136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335469" y="320899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45168" y="3788532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558ED5"/>
                </a:solidFill>
              </a:rPr>
              <a:t>Медицинские</a:t>
            </a:r>
          </a:p>
          <a:p>
            <a:pPr algn="ctr"/>
            <a:r>
              <a:rPr lang="ru-RU" sz="1000" b="1" dirty="0">
                <a:solidFill>
                  <a:srgbClr val="558ED5"/>
                </a:solidFill>
              </a:rPr>
              <a:t>и </a:t>
            </a:r>
            <a:r>
              <a:rPr lang="ru-RU" sz="1000" b="1" dirty="0" err="1">
                <a:solidFill>
                  <a:srgbClr val="558ED5"/>
                </a:solidFill>
              </a:rPr>
              <a:t>био</a:t>
            </a:r>
            <a:r>
              <a:rPr lang="ru-RU" sz="1000" b="1" dirty="0">
                <a:solidFill>
                  <a:srgbClr val="558ED5"/>
                </a:solidFill>
              </a:rPr>
              <a:t>-технологии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04856" y="3209603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42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52179" y="4459655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25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660494" y="5453583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15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403985" y="3734673"/>
            <a:ext cx="11737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b="1" dirty="0">
                <a:solidFill>
                  <a:srgbClr val="558ED5"/>
                </a:solidFill>
              </a:rPr>
              <a:t>Проектирование</a:t>
            </a:r>
          </a:p>
          <a:p>
            <a:pPr algn="ctr"/>
            <a:r>
              <a:rPr lang="ru-RU" sz="900" b="1" dirty="0">
                <a:solidFill>
                  <a:srgbClr val="558ED5"/>
                </a:solidFill>
              </a:rPr>
              <a:t>сложных</a:t>
            </a:r>
          </a:p>
          <a:p>
            <a:pPr algn="ctr"/>
            <a:r>
              <a:rPr lang="ru-RU" sz="900" b="1" dirty="0">
                <a:solidFill>
                  <a:srgbClr val="558ED5"/>
                </a:solidFill>
              </a:rPr>
              <a:t>технических систем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78646" y="321961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558ED5"/>
                </a:solidFill>
              </a:rPr>
              <a:t>65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5C5EE77-E15A-4F08-8D29-C9E0BCFD7032}"/>
              </a:ext>
            </a:extLst>
          </p:cNvPr>
          <p:cNvGrpSpPr/>
          <p:nvPr/>
        </p:nvGrpSpPr>
        <p:grpSpPr>
          <a:xfrm>
            <a:off x="9725008" y="4375275"/>
            <a:ext cx="704039" cy="1832927"/>
            <a:chOff x="8714253" y="4441032"/>
            <a:chExt cx="704039" cy="1832927"/>
          </a:xfrm>
        </p:grpSpPr>
        <p:sp>
          <p:nvSpPr>
            <p:cNvPr id="51" name="TextBox 50"/>
            <p:cNvSpPr txBox="1"/>
            <p:nvPr/>
          </p:nvSpPr>
          <p:spPr>
            <a:xfrm>
              <a:off x="8714253" y="4441032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rgbClr val="333399"/>
                  </a:solidFill>
                </a:rPr>
                <a:t>56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93601" y="5018444"/>
              <a:ext cx="5453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333399"/>
                  </a:solidFill>
                </a:rPr>
                <a:t>ВСЕГО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14253" y="5453582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rgbClr val="333399"/>
                  </a:solidFill>
                </a:rPr>
                <a:t>32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793601" y="6020043"/>
              <a:ext cx="54534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rgbClr val="333399"/>
                  </a:solidFill>
                </a:rPr>
                <a:t>ВСЕГО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658208" y="1676101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333399"/>
                </a:solidFill>
              </a:rPr>
              <a:t>165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64156" y="2196399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>
                <a:solidFill>
                  <a:srgbClr val="333399"/>
                </a:solidFill>
              </a:rPr>
              <a:t>РЕЗИДЕНТ</a:t>
            </a:r>
          </a:p>
        </p:txBody>
      </p:sp>
      <p:pic>
        <p:nvPicPr>
          <p:cNvPr id="4105" name="Picture 9" descr="C:\Users\sotrudnik\Desktop\Фигура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47" y="1842092"/>
            <a:ext cx="1114967" cy="7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sotrudnik\Desktop\Фигура-1-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93" y="1847695"/>
            <a:ext cx="1504279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sotrudnik\Desktop\Фигура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0486" y="1849144"/>
            <a:ext cx="1116708" cy="7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C:\Users\sotrudnik\Desktop\Фигура-1-коп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6913" y="1847695"/>
            <a:ext cx="1506629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sotrudnik\Desktop\Фигура-1-копия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391477"/>
            <a:ext cx="73929" cy="1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D78FE48-2AC2-4CED-9D17-83321F7A6E00}"/>
              </a:ext>
            </a:extLst>
          </p:cNvPr>
          <p:cNvSpPr/>
          <p:nvPr/>
        </p:nvSpPr>
        <p:spPr>
          <a:xfrm>
            <a:off x="2720286" y="2524787"/>
            <a:ext cx="1169418" cy="3796290"/>
          </a:xfrm>
          <a:prstGeom prst="roundRect">
            <a:avLst/>
          </a:prstGeom>
          <a:noFill/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2A551EF3-260D-4A36-B955-6CA21A014251}"/>
              </a:ext>
            </a:extLst>
          </p:cNvPr>
          <p:cNvSpPr/>
          <p:nvPr/>
        </p:nvSpPr>
        <p:spPr>
          <a:xfrm>
            <a:off x="4130921" y="2524787"/>
            <a:ext cx="1169418" cy="3796290"/>
          </a:xfrm>
          <a:prstGeom prst="roundRect">
            <a:avLst/>
          </a:prstGeom>
          <a:noFill/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B28A8040-504B-4714-895D-8D05D2ED6092}"/>
              </a:ext>
            </a:extLst>
          </p:cNvPr>
          <p:cNvSpPr/>
          <p:nvPr/>
        </p:nvSpPr>
        <p:spPr>
          <a:xfrm>
            <a:off x="5542153" y="2524787"/>
            <a:ext cx="1169418" cy="3796290"/>
          </a:xfrm>
          <a:prstGeom prst="roundRect">
            <a:avLst/>
          </a:prstGeom>
          <a:noFill/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4FCEE9D2-D9B4-4732-8162-201003DFC57F}"/>
              </a:ext>
            </a:extLst>
          </p:cNvPr>
          <p:cNvSpPr/>
          <p:nvPr/>
        </p:nvSpPr>
        <p:spPr>
          <a:xfrm>
            <a:off x="6963710" y="2532173"/>
            <a:ext cx="1169418" cy="3796290"/>
          </a:xfrm>
          <a:prstGeom prst="roundRect">
            <a:avLst/>
          </a:prstGeom>
          <a:noFill/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E7F81857-FDB8-436B-998B-CD49211795EF}"/>
              </a:ext>
            </a:extLst>
          </p:cNvPr>
          <p:cNvSpPr/>
          <p:nvPr/>
        </p:nvSpPr>
        <p:spPr>
          <a:xfrm>
            <a:off x="8388990" y="2520515"/>
            <a:ext cx="1169418" cy="3796290"/>
          </a:xfrm>
          <a:prstGeom prst="roundRect">
            <a:avLst/>
          </a:prstGeom>
          <a:noFill/>
          <a:ln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8028182B-E135-4CD5-8679-2C7F20C60C24}"/>
              </a:ext>
            </a:extLst>
          </p:cNvPr>
          <p:cNvCxnSpPr/>
          <p:nvPr/>
        </p:nvCxnSpPr>
        <p:spPr>
          <a:xfrm>
            <a:off x="1559496" y="4289722"/>
            <a:ext cx="8928992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C22870DC-DF48-4E16-B36A-92A5CF56CABB}"/>
              </a:ext>
            </a:extLst>
          </p:cNvPr>
          <p:cNvCxnSpPr/>
          <p:nvPr/>
        </p:nvCxnSpPr>
        <p:spPr>
          <a:xfrm>
            <a:off x="1559496" y="4289722"/>
            <a:ext cx="8928992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CB018910-1748-423F-AE08-5E0E6E8E9501}"/>
              </a:ext>
            </a:extLst>
          </p:cNvPr>
          <p:cNvCxnSpPr/>
          <p:nvPr/>
        </p:nvCxnSpPr>
        <p:spPr>
          <a:xfrm>
            <a:off x="1559496" y="4280432"/>
            <a:ext cx="8928992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Заголовок 1">
            <a:extLst>
              <a:ext uri="{FF2B5EF4-FFF2-40B4-BE49-F238E27FC236}">
                <a16:creationId xmlns:a16="http://schemas.microsoft.com/office/drawing/2014/main" id="{8B3F1AF1-5EAA-4A6F-BF5B-D5D06BBB28C5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012100" y="5333984"/>
            <a:ext cx="136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032106" y="5330609"/>
            <a:ext cx="1368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CD91343D-3F11-48F1-80DA-52234CF32FEA}"/>
              </a:ext>
            </a:extLst>
          </p:cNvPr>
          <p:cNvCxnSpPr/>
          <p:nvPr/>
        </p:nvCxnSpPr>
        <p:spPr>
          <a:xfrm>
            <a:off x="1559496" y="5330609"/>
            <a:ext cx="8928992" cy="0"/>
          </a:xfrm>
          <a:prstGeom prst="line">
            <a:avLst/>
          </a:prstGeom>
          <a:ln w="1905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Рисунок 1">
            <a:extLst>
              <a:ext uri="{FF2B5EF4-FFF2-40B4-BE49-F238E27FC236}">
                <a16:creationId xmlns:a16="http://schemas.microsoft.com/office/drawing/2014/main" id="{802826F3-DFB1-40C8-80E6-27EB659A7B63}"/>
              </a:ext>
            </a:extLst>
          </p:cNvPr>
          <p:cNvGrpSpPr/>
          <p:nvPr/>
        </p:nvGrpSpPr>
        <p:grpSpPr>
          <a:xfrm>
            <a:off x="8652009" y="2623222"/>
            <a:ext cx="646331" cy="646331"/>
            <a:chOff x="823555" y="802351"/>
            <a:chExt cx="5381625" cy="5381625"/>
          </a:xfrm>
          <a:solidFill>
            <a:srgbClr val="558ED5"/>
          </a:solidFill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94FF37F0-E423-4D90-B94E-0F99F2BDBD4F}"/>
                </a:ext>
              </a:extLst>
            </p:cNvPr>
            <p:cNvSpPr/>
            <p:nvPr/>
          </p:nvSpPr>
          <p:spPr>
            <a:xfrm>
              <a:off x="816411" y="795207"/>
              <a:ext cx="5391150" cy="5391150"/>
            </a:xfrm>
            <a:custGeom>
              <a:avLst/>
              <a:gdLst>
                <a:gd name="connsiteX0" fmla="*/ 2698909 w 5391150"/>
                <a:gd name="connsiteY0" fmla="*/ 5389721 h 5391150"/>
                <a:gd name="connsiteX1" fmla="*/ 795814 w 5391150"/>
                <a:gd name="connsiteY1" fmla="*/ 4601051 h 5391150"/>
                <a:gd name="connsiteX2" fmla="*/ 7144 w 5391150"/>
                <a:gd name="connsiteY2" fmla="*/ 2698909 h 5391150"/>
                <a:gd name="connsiteX3" fmla="*/ 795814 w 5391150"/>
                <a:gd name="connsiteY3" fmla="*/ 795814 h 5391150"/>
                <a:gd name="connsiteX4" fmla="*/ 2698909 w 5391150"/>
                <a:gd name="connsiteY4" fmla="*/ 7144 h 5391150"/>
                <a:gd name="connsiteX5" fmla="*/ 4602004 w 5391150"/>
                <a:gd name="connsiteY5" fmla="*/ 795814 h 5391150"/>
                <a:gd name="connsiteX6" fmla="*/ 5390674 w 5391150"/>
                <a:gd name="connsiteY6" fmla="*/ 2698909 h 5391150"/>
                <a:gd name="connsiteX7" fmla="*/ 4602004 w 5391150"/>
                <a:gd name="connsiteY7" fmla="*/ 4602004 h 5391150"/>
                <a:gd name="connsiteX8" fmla="*/ 2698909 w 5391150"/>
                <a:gd name="connsiteY8" fmla="*/ 5389721 h 5391150"/>
                <a:gd name="connsiteX9" fmla="*/ 2698909 w 5391150"/>
                <a:gd name="connsiteY9" fmla="*/ 140494 h 5391150"/>
                <a:gd name="connsiteX10" fmla="*/ 140494 w 5391150"/>
                <a:gd name="connsiteY10" fmla="*/ 2698909 h 5391150"/>
                <a:gd name="connsiteX11" fmla="*/ 2698909 w 5391150"/>
                <a:gd name="connsiteY11" fmla="*/ 5257324 h 5391150"/>
                <a:gd name="connsiteX12" fmla="*/ 5257324 w 5391150"/>
                <a:gd name="connsiteY12" fmla="*/ 2698909 h 5391150"/>
                <a:gd name="connsiteX13" fmla="*/ 2698909 w 5391150"/>
                <a:gd name="connsiteY13" fmla="*/ 140494 h 539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91150" h="5391150">
                  <a:moveTo>
                    <a:pt x="2698909" y="5389721"/>
                  </a:moveTo>
                  <a:cubicBezTo>
                    <a:pt x="1979771" y="5389721"/>
                    <a:pt x="1304449" y="5109687"/>
                    <a:pt x="795814" y="4601051"/>
                  </a:cubicBezTo>
                  <a:cubicBezTo>
                    <a:pt x="287179" y="4092416"/>
                    <a:pt x="7144" y="3417094"/>
                    <a:pt x="7144" y="2698909"/>
                  </a:cubicBezTo>
                  <a:cubicBezTo>
                    <a:pt x="7144" y="1980724"/>
                    <a:pt x="287179" y="1303496"/>
                    <a:pt x="795814" y="795814"/>
                  </a:cubicBezTo>
                  <a:cubicBezTo>
                    <a:pt x="1304449" y="288131"/>
                    <a:pt x="1979771" y="7144"/>
                    <a:pt x="2698909" y="7144"/>
                  </a:cubicBezTo>
                  <a:cubicBezTo>
                    <a:pt x="3417094" y="7144"/>
                    <a:pt x="4093369" y="287179"/>
                    <a:pt x="4602004" y="795814"/>
                  </a:cubicBezTo>
                  <a:cubicBezTo>
                    <a:pt x="5110639" y="1304449"/>
                    <a:pt x="5390674" y="1979771"/>
                    <a:pt x="5390674" y="2698909"/>
                  </a:cubicBezTo>
                  <a:cubicBezTo>
                    <a:pt x="5390674" y="3418046"/>
                    <a:pt x="5109687" y="4093369"/>
                    <a:pt x="4602004" y="4602004"/>
                  </a:cubicBezTo>
                  <a:cubicBezTo>
                    <a:pt x="4093369" y="5109687"/>
                    <a:pt x="3417094" y="5389721"/>
                    <a:pt x="2698909" y="5389721"/>
                  </a:cubicBezTo>
                  <a:close/>
                  <a:moveTo>
                    <a:pt x="2698909" y="140494"/>
                  </a:moveTo>
                  <a:cubicBezTo>
                    <a:pt x="1288256" y="140494"/>
                    <a:pt x="140494" y="1288256"/>
                    <a:pt x="140494" y="2698909"/>
                  </a:cubicBezTo>
                  <a:cubicBezTo>
                    <a:pt x="140494" y="4109561"/>
                    <a:pt x="1288256" y="5257324"/>
                    <a:pt x="2698909" y="5257324"/>
                  </a:cubicBezTo>
                  <a:cubicBezTo>
                    <a:pt x="4109561" y="5257324"/>
                    <a:pt x="5257324" y="4109561"/>
                    <a:pt x="5257324" y="2698909"/>
                  </a:cubicBezTo>
                  <a:cubicBezTo>
                    <a:pt x="5257324" y="1288256"/>
                    <a:pt x="4108609" y="140494"/>
                    <a:pt x="2698909" y="14049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B37A69A4-0CE6-4F98-B169-284D3F05EFE1}"/>
                </a:ext>
              </a:extLst>
            </p:cNvPr>
            <p:cNvSpPr/>
            <p:nvPr/>
          </p:nvSpPr>
          <p:spPr>
            <a:xfrm>
              <a:off x="1554599" y="1725800"/>
              <a:ext cx="3895725" cy="3124200"/>
            </a:xfrm>
            <a:custGeom>
              <a:avLst/>
              <a:gdLst>
                <a:gd name="connsiteX0" fmla="*/ 3328511 w 3895725"/>
                <a:gd name="connsiteY0" fmla="*/ 3120866 h 3124200"/>
                <a:gd name="connsiteX1" fmla="*/ 568166 w 3895725"/>
                <a:gd name="connsiteY1" fmla="*/ 3120866 h 3124200"/>
                <a:gd name="connsiteX2" fmla="*/ 7144 w 3895725"/>
                <a:gd name="connsiteY2" fmla="*/ 2559844 h 3124200"/>
                <a:gd name="connsiteX3" fmla="*/ 7144 w 3895725"/>
                <a:gd name="connsiteY3" fmla="*/ 568166 h 3124200"/>
                <a:gd name="connsiteX4" fmla="*/ 568166 w 3895725"/>
                <a:gd name="connsiteY4" fmla="*/ 7144 h 3124200"/>
                <a:gd name="connsiteX5" fmla="*/ 3328511 w 3895725"/>
                <a:gd name="connsiteY5" fmla="*/ 7144 h 3124200"/>
                <a:gd name="connsiteX6" fmla="*/ 3889534 w 3895725"/>
                <a:gd name="connsiteY6" fmla="*/ 568166 h 3124200"/>
                <a:gd name="connsiteX7" fmla="*/ 3889534 w 3895725"/>
                <a:gd name="connsiteY7" fmla="*/ 2560796 h 3124200"/>
                <a:gd name="connsiteX8" fmla="*/ 3328511 w 3895725"/>
                <a:gd name="connsiteY8" fmla="*/ 3120866 h 3124200"/>
                <a:gd name="connsiteX9" fmla="*/ 568166 w 3895725"/>
                <a:gd name="connsiteY9" fmla="*/ 140494 h 3124200"/>
                <a:gd name="connsiteX10" fmla="*/ 140494 w 3895725"/>
                <a:gd name="connsiteY10" fmla="*/ 568166 h 3124200"/>
                <a:gd name="connsiteX11" fmla="*/ 140494 w 3895725"/>
                <a:gd name="connsiteY11" fmla="*/ 2560796 h 3124200"/>
                <a:gd name="connsiteX12" fmla="*/ 568166 w 3895725"/>
                <a:gd name="connsiteY12" fmla="*/ 2988469 h 3124200"/>
                <a:gd name="connsiteX13" fmla="*/ 3328511 w 3895725"/>
                <a:gd name="connsiteY13" fmla="*/ 2988469 h 3124200"/>
                <a:gd name="connsiteX14" fmla="*/ 3756184 w 3895725"/>
                <a:gd name="connsiteY14" fmla="*/ 2560796 h 3124200"/>
                <a:gd name="connsiteX15" fmla="*/ 3756184 w 3895725"/>
                <a:gd name="connsiteY15" fmla="*/ 568166 h 3124200"/>
                <a:gd name="connsiteX16" fmla="*/ 3328511 w 3895725"/>
                <a:gd name="connsiteY16" fmla="*/ 140494 h 3124200"/>
                <a:gd name="connsiteX17" fmla="*/ 568166 w 3895725"/>
                <a:gd name="connsiteY17" fmla="*/ 140494 h 312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5725" h="3124200">
                  <a:moveTo>
                    <a:pt x="3328511" y="3120866"/>
                  </a:moveTo>
                  <a:lnTo>
                    <a:pt x="568166" y="3120866"/>
                  </a:lnTo>
                  <a:cubicBezTo>
                    <a:pt x="258604" y="3120866"/>
                    <a:pt x="7144" y="2869407"/>
                    <a:pt x="7144" y="2559844"/>
                  </a:cubicBezTo>
                  <a:lnTo>
                    <a:pt x="7144" y="568166"/>
                  </a:lnTo>
                  <a:cubicBezTo>
                    <a:pt x="7144" y="258604"/>
                    <a:pt x="258604" y="7144"/>
                    <a:pt x="568166" y="7144"/>
                  </a:cubicBezTo>
                  <a:lnTo>
                    <a:pt x="3328511" y="7144"/>
                  </a:lnTo>
                  <a:cubicBezTo>
                    <a:pt x="3638074" y="7144"/>
                    <a:pt x="3889534" y="258604"/>
                    <a:pt x="3889534" y="568166"/>
                  </a:cubicBezTo>
                  <a:lnTo>
                    <a:pt x="3889534" y="2560796"/>
                  </a:lnTo>
                  <a:cubicBezTo>
                    <a:pt x="3889534" y="2869407"/>
                    <a:pt x="3638074" y="3120866"/>
                    <a:pt x="3328511" y="3120866"/>
                  </a:cubicBezTo>
                  <a:close/>
                  <a:moveTo>
                    <a:pt x="568166" y="140494"/>
                  </a:moveTo>
                  <a:cubicBezTo>
                    <a:pt x="332899" y="140494"/>
                    <a:pt x="140494" y="331946"/>
                    <a:pt x="140494" y="568166"/>
                  </a:cubicBezTo>
                  <a:lnTo>
                    <a:pt x="140494" y="2560796"/>
                  </a:lnTo>
                  <a:cubicBezTo>
                    <a:pt x="140494" y="2796064"/>
                    <a:pt x="331946" y="2988469"/>
                    <a:pt x="568166" y="2988469"/>
                  </a:cubicBezTo>
                  <a:lnTo>
                    <a:pt x="3328511" y="2988469"/>
                  </a:lnTo>
                  <a:cubicBezTo>
                    <a:pt x="3563779" y="2988469"/>
                    <a:pt x="3756184" y="2797016"/>
                    <a:pt x="3756184" y="2560796"/>
                  </a:cubicBezTo>
                  <a:lnTo>
                    <a:pt x="3756184" y="568166"/>
                  </a:lnTo>
                  <a:cubicBezTo>
                    <a:pt x="3756184" y="332899"/>
                    <a:pt x="3564731" y="140494"/>
                    <a:pt x="3328511" y="140494"/>
                  </a:cubicBezTo>
                  <a:lnTo>
                    <a:pt x="568166" y="14049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69DDDBC2-E82F-4186-AB78-3FE8A5BA875F}"/>
                </a:ext>
              </a:extLst>
            </p:cNvPr>
            <p:cNvSpPr/>
            <p:nvPr/>
          </p:nvSpPr>
          <p:spPr>
            <a:xfrm>
              <a:off x="1622226" y="4127052"/>
              <a:ext cx="3762375" cy="142875"/>
            </a:xfrm>
            <a:custGeom>
              <a:avLst/>
              <a:gdLst>
                <a:gd name="connsiteX0" fmla="*/ 7144 w 3762375"/>
                <a:gd name="connsiteY0" fmla="*/ 7144 h 142875"/>
                <a:gd name="connsiteX1" fmla="*/ 3755231 w 3762375"/>
                <a:gd name="connsiteY1" fmla="*/ 7144 h 142875"/>
                <a:gd name="connsiteX2" fmla="*/ 3755231 w 3762375"/>
                <a:gd name="connsiteY2" fmla="*/ 140494 h 142875"/>
                <a:gd name="connsiteX3" fmla="*/ 7144 w 3762375"/>
                <a:gd name="connsiteY3" fmla="*/ 14049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2375" h="142875">
                  <a:moveTo>
                    <a:pt x="7144" y="7144"/>
                  </a:moveTo>
                  <a:lnTo>
                    <a:pt x="3755231" y="7144"/>
                  </a:lnTo>
                  <a:lnTo>
                    <a:pt x="3755231" y="140494"/>
                  </a:lnTo>
                  <a:lnTo>
                    <a:pt x="7144" y="14049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25D04A91-5F19-47AB-855D-01D20466A268}"/>
                </a:ext>
              </a:extLst>
            </p:cNvPr>
            <p:cNvSpPr/>
            <p:nvPr/>
          </p:nvSpPr>
          <p:spPr>
            <a:xfrm>
              <a:off x="2849999" y="2170804"/>
              <a:ext cx="1304925" cy="2028825"/>
            </a:xfrm>
            <a:custGeom>
              <a:avLst/>
              <a:gdLst>
                <a:gd name="connsiteX0" fmla="*/ 926306 w 1304925"/>
                <a:gd name="connsiteY0" fmla="*/ 2030067 h 2028825"/>
                <a:gd name="connsiteX1" fmla="*/ 792956 w 1304925"/>
                <a:gd name="connsiteY1" fmla="*/ 2030067 h 2028825"/>
                <a:gd name="connsiteX2" fmla="*/ 792956 w 1304925"/>
                <a:gd name="connsiteY2" fmla="*/ 1064232 h 2028825"/>
                <a:gd name="connsiteX3" fmla="*/ 820579 w 1304925"/>
                <a:gd name="connsiteY3" fmla="*/ 1008987 h 2028825"/>
                <a:gd name="connsiteX4" fmla="*/ 1165384 w 1304925"/>
                <a:gd name="connsiteY4" fmla="*/ 750859 h 2028825"/>
                <a:gd name="connsiteX5" fmla="*/ 1165384 w 1304925"/>
                <a:gd name="connsiteY5" fmla="*/ 368907 h 2028825"/>
                <a:gd name="connsiteX6" fmla="*/ 988219 w 1304925"/>
                <a:gd name="connsiteY6" fmla="*/ 217459 h 2028825"/>
                <a:gd name="connsiteX7" fmla="*/ 988219 w 1304925"/>
                <a:gd name="connsiteY7" fmla="*/ 516544 h 2028825"/>
                <a:gd name="connsiteX8" fmla="*/ 950119 w 1304925"/>
                <a:gd name="connsiteY8" fmla="*/ 578457 h 2028825"/>
                <a:gd name="connsiteX9" fmla="*/ 679609 w 1304925"/>
                <a:gd name="connsiteY9" fmla="*/ 715617 h 2028825"/>
                <a:gd name="connsiteX10" fmla="*/ 615791 w 1304925"/>
                <a:gd name="connsiteY10" fmla="*/ 714664 h 2028825"/>
                <a:gd name="connsiteX11" fmla="*/ 354806 w 1304925"/>
                <a:gd name="connsiteY11" fmla="*/ 577504 h 2028825"/>
                <a:gd name="connsiteX12" fmla="*/ 317659 w 1304925"/>
                <a:gd name="connsiteY12" fmla="*/ 515592 h 2028825"/>
                <a:gd name="connsiteX13" fmla="*/ 317659 w 1304925"/>
                <a:gd name="connsiteY13" fmla="*/ 216507 h 2028825"/>
                <a:gd name="connsiteX14" fmla="*/ 140494 w 1304925"/>
                <a:gd name="connsiteY14" fmla="*/ 367954 h 2028825"/>
                <a:gd name="connsiteX15" fmla="*/ 140494 w 1304925"/>
                <a:gd name="connsiteY15" fmla="*/ 749907 h 2028825"/>
                <a:gd name="connsiteX16" fmla="*/ 485299 w 1304925"/>
                <a:gd name="connsiteY16" fmla="*/ 1008034 h 2028825"/>
                <a:gd name="connsiteX17" fmla="*/ 512921 w 1304925"/>
                <a:gd name="connsiteY17" fmla="*/ 1063279 h 2028825"/>
                <a:gd name="connsiteX18" fmla="*/ 512921 w 1304925"/>
                <a:gd name="connsiteY18" fmla="*/ 2029114 h 2028825"/>
                <a:gd name="connsiteX19" fmla="*/ 379571 w 1304925"/>
                <a:gd name="connsiteY19" fmla="*/ 2029114 h 2028825"/>
                <a:gd name="connsiteX20" fmla="*/ 379571 w 1304925"/>
                <a:gd name="connsiteY20" fmla="*/ 1094712 h 2028825"/>
                <a:gd name="connsiteX21" fmla="*/ 34766 w 1304925"/>
                <a:gd name="connsiteY21" fmla="*/ 836584 h 2028825"/>
                <a:gd name="connsiteX22" fmla="*/ 7144 w 1304925"/>
                <a:gd name="connsiteY22" fmla="*/ 781339 h 2028825"/>
                <a:gd name="connsiteX23" fmla="*/ 7144 w 1304925"/>
                <a:gd name="connsiteY23" fmla="*/ 338427 h 2028825"/>
                <a:gd name="connsiteX24" fmla="*/ 31909 w 1304925"/>
                <a:gd name="connsiteY24" fmla="*/ 285087 h 2028825"/>
                <a:gd name="connsiteX25" fmla="*/ 336709 w 1304925"/>
                <a:gd name="connsiteY25" fmla="*/ 25054 h 2028825"/>
                <a:gd name="connsiteX26" fmla="*/ 411004 w 1304925"/>
                <a:gd name="connsiteY26" fmla="*/ 14577 h 2028825"/>
                <a:gd name="connsiteX27" fmla="*/ 451009 w 1304925"/>
                <a:gd name="connsiteY27" fmla="*/ 77442 h 2028825"/>
                <a:gd name="connsiteX28" fmla="*/ 451009 w 1304925"/>
                <a:gd name="connsiteY28" fmla="*/ 476539 h 2028825"/>
                <a:gd name="connsiteX29" fmla="*/ 648176 w 1304925"/>
                <a:gd name="connsiteY29" fmla="*/ 580362 h 2028825"/>
                <a:gd name="connsiteX30" fmla="*/ 854869 w 1304925"/>
                <a:gd name="connsiteY30" fmla="*/ 475587 h 2028825"/>
                <a:gd name="connsiteX31" fmla="*/ 854869 w 1304925"/>
                <a:gd name="connsiteY31" fmla="*/ 76489 h 2028825"/>
                <a:gd name="connsiteX32" fmla="*/ 894874 w 1304925"/>
                <a:gd name="connsiteY32" fmla="*/ 13624 h 2028825"/>
                <a:gd name="connsiteX33" fmla="*/ 969169 w 1304925"/>
                <a:gd name="connsiteY33" fmla="*/ 24102 h 2028825"/>
                <a:gd name="connsiteX34" fmla="*/ 1273969 w 1304925"/>
                <a:gd name="connsiteY34" fmla="*/ 285087 h 2028825"/>
                <a:gd name="connsiteX35" fmla="*/ 1298734 w 1304925"/>
                <a:gd name="connsiteY35" fmla="*/ 337474 h 2028825"/>
                <a:gd name="connsiteX36" fmla="*/ 1298734 w 1304925"/>
                <a:gd name="connsiteY36" fmla="*/ 780387 h 2028825"/>
                <a:gd name="connsiteX37" fmla="*/ 1271111 w 1304925"/>
                <a:gd name="connsiteY37" fmla="*/ 835632 h 2028825"/>
                <a:gd name="connsiteX38" fmla="*/ 926306 w 1304925"/>
                <a:gd name="connsiteY38" fmla="*/ 1095664 h 2028825"/>
                <a:gd name="connsiteX39" fmla="*/ 926306 w 1304925"/>
                <a:gd name="connsiteY39" fmla="*/ 2030067 h 2028825"/>
                <a:gd name="connsiteX40" fmla="*/ 677704 w 1304925"/>
                <a:gd name="connsiteY40" fmla="*/ 596554 h 2028825"/>
                <a:gd name="connsiteX41" fmla="*/ 677704 w 1304925"/>
                <a:gd name="connsiteY41" fmla="*/ 596554 h 2028825"/>
                <a:gd name="connsiteX42" fmla="*/ 677704 w 1304925"/>
                <a:gd name="connsiteY42" fmla="*/ 596554 h 2028825"/>
                <a:gd name="connsiteX43" fmla="*/ 1187291 w 1304925"/>
                <a:gd name="connsiteY43" fmla="*/ 387004 h 2028825"/>
                <a:gd name="connsiteX44" fmla="*/ 1187291 w 1304925"/>
                <a:gd name="connsiteY44" fmla="*/ 387004 h 2028825"/>
                <a:gd name="connsiteX45" fmla="*/ 1187291 w 1304925"/>
                <a:gd name="connsiteY45" fmla="*/ 387004 h 2028825"/>
                <a:gd name="connsiteX46" fmla="*/ 118586 w 1304925"/>
                <a:gd name="connsiteY46" fmla="*/ 387004 h 2028825"/>
                <a:gd name="connsiteX47" fmla="*/ 118586 w 1304925"/>
                <a:gd name="connsiteY47" fmla="*/ 387004 h 2028825"/>
                <a:gd name="connsiteX48" fmla="*/ 118586 w 1304925"/>
                <a:gd name="connsiteY48" fmla="*/ 387004 h 202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04925" h="2028825">
                  <a:moveTo>
                    <a:pt x="926306" y="2030067"/>
                  </a:moveTo>
                  <a:lnTo>
                    <a:pt x="792956" y="2030067"/>
                  </a:lnTo>
                  <a:lnTo>
                    <a:pt x="792956" y="1064232"/>
                  </a:lnTo>
                  <a:cubicBezTo>
                    <a:pt x="792956" y="1042324"/>
                    <a:pt x="803434" y="1021369"/>
                    <a:pt x="820579" y="1008987"/>
                  </a:cubicBezTo>
                  <a:lnTo>
                    <a:pt x="1165384" y="750859"/>
                  </a:lnTo>
                  <a:lnTo>
                    <a:pt x="1165384" y="368907"/>
                  </a:lnTo>
                  <a:lnTo>
                    <a:pt x="988219" y="217459"/>
                  </a:lnTo>
                  <a:lnTo>
                    <a:pt x="988219" y="516544"/>
                  </a:lnTo>
                  <a:cubicBezTo>
                    <a:pt x="988219" y="543214"/>
                    <a:pt x="973931" y="567027"/>
                    <a:pt x="950119" y="578457"/>
                  </a:cubicBezTo>
                  <a:lnTo>
                    <a:pt x="679609" y="715617"/>
                  </a:lnTo>
                  <a:cubicBezTo>
                    <a:pt x="659606" y="726094"/>
                    <a:pt x="635794" y="725142"/>
                    <a:pt x="615791" y="714664"/>
                  </a:cubicBezTo>
                  <a:lnTo>
                    <a:pt x="354806" y="577504"/>
                  </a:lnTo>
                  <a:cubicBezTo>
                    <a:pt x="331946" y="565122"/>
                    <a:pt x="317659" y="542262"/>
                    <a:pt x="317659" y="515592"/>
                  </a:cubicBezTo>
                  <a:lnTo>
                    <a:pt x="317659" y="216507"/>
                  </a:lnTo>
                  <a:lnTo>
                    <a:pt x="140494" y="367954"/>
                  </a:lnTo>
                  <a:lnTo>
                    <a:pt x="140494" y="749907"/>
                  </a:lnTo>
                  <a:lnTo>
                    <a:pt x="485299" y="1008034"/>
                  </a:lnTo>
                  <a:cubicBezTo>
                    <a:pt x="502444" y="1021369"/>
                    <a:pt x="512921" y="1042324"/>
                    <a:pt x="512921" y="1063279"/>
                  </a:cubicBezTo>
                  <a:lnTo>
                    <a:pt x="512921" y="2029114"/>
                  </a:lnTo>
                  <a:lnTo>
                    <a:pt x="379571" y="2029114"/>
                  </a:lnTo>
                  <a:lnTo>
                    <a:pt x="379571" y="1094712"/>
                  </a:lnTo>
                  <a:lnTo>
                    <a:pt x="34766" y="836584"/>
                  </a:lnTo>
                  <a:cubicBezTo>
                    <a:pt x="17621" y="823249"/>
                    <a:pt x="7144" y="802294"/>
                    <a:pt x="7144" y="781339"/>
                  </a:cubicBezTo>
                  <a:lnTo>
                    <a:pt x="7144" y="338427"/>
                  </a:lnTo>
                  <a:cubicBezTo>
                    <a:pt x="7144" y="318424"/>
                    <a:pt x="15716" y="298422"/>
                    <a:pt x="31909" y="285087"/>
                  </a:cubicBezTo>
                  <a:lnTo>
                    <a:pt x="336709" y="25054"/>
                  </a:lnTo>
                  <a:cubicBezTo>
                    <a:pt x="357664" y="7909"/>
                    <a:pt x="386239" y="3147"/>
                    <a:pt x="411004" y="14577"/>
                  </a:cubicBezTo>
                  <a:cubicBezTo>
                    <a:pt x="435769" y="26007"/>
                    <a:pt x="451009" y="50772"/>
                    <a:pt x="451009" y="77442"/>
                  </a:cubicBezTo>
                  <a:lnTo>
                    <a:pt x="451009" y="476539"/>
                  </a:lnTo>
                  <a:lnTo>
                    <a:pt x="648176" y="580362"/>
                  </a:lnTo>
                  <a:lnTo>
                    <a:pt x="854869" y="475587"/>
                  </a:lnTo>
                  <a:lnTo>
                    <a:pt x="854869" y="76489"/>
                  </a:lnTo>
                  <a:cubicBezTo>
                    <a:pt x="854869" y="49819"/>
                    <a:pt x="871061" y="25054"/>
                    <a:pt x="894874" y="13624"/>
                  </a:cubicBezTo>
                  <a:cubicBezTo>
                    <a:pt x="919639" y="2194"/>
                    <a:pt x="948214" y="6004"/>
                    <a:pt x="969169" y="24102"/>
                  </a:cubicBezTo>
                  <a:lnTo>
                    <a:pt x="1273969" y="285087"/>
                  </a:lnTo>
                  <a:cubicBezTo>
                    <a:pt x="1289209" y="298422"/>
                    <a:pt x="1298734" y="317472"/>
                    <a:pt x="1298734" y="337474"/>
                  </a:cubicBezTo>
                  <a:lnTo>
                    <a:pt x="1298734" y="780387"/>
                  </a:lnTo>
                  <a:cubicBezTo>
                    <a:pt x="1298734" y="802294"/>
                    <a:pt x="1288256" y="823249"/>
                    <a:pt x="1271111" y="835632"/>
                  </a:cubicBezTo>
                  <a:lnTo>
                    <a:pt x="926306" y="1095664"/>
                  </a:lnTo>
                  <a:lnTo>
                    <a:pt x="926306" y="2030067"/>
                  </a:lnTo>
                  <a:close/>
                  <a:moveTo>
                    <a:pt x="677704" y="596554"/>
                  </a:moveTo>
                  <a:lnTo>
                    <a:pt x="677704" y="596554"/>
                  </a:lnTo>
                  <a:cubicBezTo>
                    <a:pt x="677704" y="596554"/>
                    <a:pt x="677704" y="596554"/>
                    <a:pt x="677704" y="596554"/>
                  </a:cubicBezTo>
                  <a:close/>
                  <a:moveTo>
                    <a:pt x="1187291" y="387004"/>
                  </a:moveTo>
                  <a:cubicBezTo>
                    <a:pt x="1188244" y="387004"/>
                    <a:pt x="1188244" y="387004"/>
                    <a:pt x="1187291" y="387004"/>
                  </a:cubicBezTo>
                  <a:lnTo>
                    <a:pt x="1187291" y="387004"/>
                  </a:lnTo>
                  <a:close/>
                  <a:moveTo>
                    <a:pt x="118586" y="387004"/>
                  </a:moveTo>
                  <a:lnTo>
                    <a:pt x="118586" y="387004"/>
                  </a:lnTo>
                  <a:cubicBezTo>
                    <a:pt x="118586" y="387004"/>
                    <a:pt x="118586" y="387004"/>
                    <a:pt x="118586" y="38700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CCF2B9AF-EFF7-4FCB-862C-8F36D977ED82}"/>
                </a:ext>
              </a:extLst>
            </p:cNvPr>
            <p:cNvSpPr/>
            <p:nvPr/>
          </p:nvSpPr>
          <p:spPr>
            <a:xfrm>
              <a:off x="2569712" y="5208140"/>
              <a:ext cx="1885950" cy="409575"/>
            </a:xfrm>
            <a:custGeom>
              <a:avLst/>
              <a:gdLst>
                <a:gd name="connsiteX0" fmla="*/ 1814288 w 1885950"/>
                <a:gd name="connsiteY0" fmla="*/ 406241 h 409575"/>
                <a:gd name="connsiteX1" fmla="*/ 75976 w 1885950"/>
                <a:gd name="connsiteY1" fmla="*/ 406241 h 409575"/>
                <a:gd name="connsiteX2" fmla="*/ 15968 w 1885950"/>
                <a:gd name="connsiteY2" fmla="*/ 370999 h 409575"/>
                <a:gd name="connsiteX3" fmla="*/ 16921 w 1885950"/>
                <a:gd name="connsiteY3" fmla="*/ 301466 h 409575"/>
                <a:gd name="connsiteX4" fmla="*/ 18826 w 1885950"/>
                <a:gd name="connsiteY4" fmla="*/ 298609 h 409575"/>
                <a:gd name="connsiteX5" fmla="*/ 87406 w 1885950"/>
                <a:gd name="connsiteY5" fmla="*/ 195739 h 409575"/>
                <a:gd name="connsiteX6" fmla="*/ 441736 w 1885950"/>
                <a:gd name="connsiteY6" fmla="*/ 7144 h 409575"/>
                <a:gd name="connsiteX7" fmla="*/ 1447576 w 1885950"/>
                <a:gd name="connsiteY7" fmla="*/ 7144 h 409575"/>
                <a:gd name="connsiteX8" fmla="*/ 1801906 w 1885950"/>
                <a:gd name="connsiteY8" fmla="*/ 195739 h 409575"/>
                <a:gd name="connsiteX9" fmla="*/ 1872391 w 1885950"/>
                <a:gd name="connsiteY9" fmla="*/ 301466 h 409575"/>
                <a:gd name="connsiteX10" fmla="*/ 1873343 w 1885950"/>
                <a:gd name="connsiteY10" fmla="*/ 370999 h 409575"/>
                <a:gd name="connsiteX11" fmla="*/ 1814288 w 1885950"/>
                <a:gd name="connsiteY11" fmla="*/ 406241 h 409575"/>
                <a:gd name="connsiteX12" fmla="*/ 197896 w 1885950"/>
                <a:gd name="connsiteY12" fmla="*/ 272891 h 409575"/>
                <a:gd name="connsiteX13" fmla="*/ 1693321 w 1885950"/>
                <a:gd name="connsiteY13" fmla="*/ 272891 h 409575"/>
                <a:gd name="connsiteX14" fmla="*/ 1691416 w 1885950"/>
                <a:gd name="connsiteY14" fmla="*/ 270986 h 409575"/>
                <a:gd name="connsiteX15" fmla="*/ 1448528 w 1885950"/>
                <a:gd name="connsiteY15" fmla="*/ 141446 h 409575"/>
                <a:gd name="connsiteX16" fmla="*/ 441736 w 1885950"/>
                <a:gd name="connsiteY16" fmla="*/ 141446 h 409575"/>
                <a:gd name="connsiteX17" fmla="*/ 198848 w 1885950"/>
                <a:gd name="connsiteY17" fmla="*/ 270986 h 409575"/>
                <a:gd name="connsiteX18" fmla="*/ 197896 w 1885950"/>
                <a:gd name="connsiteY18" fmla="*/ 272891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85950" h="409575">
                  <a:moveTo>
                    <a:pt x="1814288" y="406241"/>
                  </a:moveTo>
                  <a:lnTo>
                    <a:pt x="75976" y="406241"/>
                  </a:lnTo>
                  <a:cubicBezTo>
                    <a:pt x="51211" y="406241"/>
                    <a:pt x="28351" y="392906"/>
                    <a:pt x="15968" y="370999"/>
                  </a:cubicBezTo>
                  <a:cubicBezTo>
                    <a:pt x="3586" y="349091"/>
                    <a:pt x="4538" y="322421"/>
                    <a:pt x="16921" y="301466"/>
                  </a:cubicBezTo>
                  <a:lnTo>
                    <a:pt x="18826" y="298609"/>
                  </a:lnTo>
                  <a:lnTo>
                    <a:pt x="87406" y="195739"/>
                  </a:lnTo>
                  <a:cubicBezTo>
                    <a:pt x="166463" y="77629"/>
                    <a:pt x="298861" y="7144"/>
                    <a:pt x="441736" y="7144"/>
                  </a:cubicBezTo>
                  <a:lnTo>
                    <a:pt x="1447576" y="7144"/>
                  </a:lnTo>
                  <a:cubicBezTo>
                    <a:pt x="1589498" y="7144"/>
                    <a:pt x="1721896" y="77629"/>
                    <a:pt x="1801906" y="195739"/>
                  </a:cubicBezTo>
                  <a:lnTo>
                    <a:pt x="1872391" y="301466"/>
                  </a:lnTo>
                  <a:cubicBezTo>
                    <a:pt x="1884773" y="322421"/>
                    <a:pt x="1885726" y="349091"/>
                    <a:pt x="1873343" y="370999"/>
                  </a:cubicBezTo>
                  <a:cubicBezTo>
                    <a:pt x="1861913" y="392906"/>
                    <a:pt x="1839053" y="406241"/>
                    <a:pt x="1814288" y="406241"/>
                  </a:cubicBezTo>
                  <a:close/>
                  <a:moveTo>
                    <a:pt x="197896" y="272891"/>
                  </a:moveTo>
                  <a:lnTo>
                    <a:pt x="1693321" y="272891"/>
                  </a:lnTo>
                  <a:lnTo>
                    <a:pt x="1691416" y="270986"/>
                  </a:lnTo>
                  <a:cubicBezTo>
                    <a:pt x="1637123" y="190024"/>
                    <a:pt x="1545683" y="141446"/>
                    <a:pt x="1448528" y="141446"/>
                  </a:cubicBezTo>
                  <a:lnTo>
                    <a:pt x="441736" y="141446"/>
                  </a:lnTo>
                  <a:cubicBezTo>
                    <a:pt x="343628" y="141446"/>
                    <a:pt x="253141" y="190024"/>
                    <a:pt x="198848" y="270986"/>
                  </a:cubicBezTo>
                  <a:lnTo>
                    <a:pt x="197896" y="27289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A7E191F-4991-48FC-8DAC-44AA2750A2F4}"/>
                </a:ext>
              </a:extLst>
            </p:cNvPr>
            <p:cNvSpPr/>
            <p:nvPr/>
          </p:nvSpPr>
          <p:spPr>
            <a:xfrm>
              <a:off x="2957270" y="4748857"/>
              <a:ext cx="323850" cy="561975"/>
            </a:xfrm>
            <a:custGeom>
              <a:avLst/>
              <a:gdLst>
                <a:gd name="connsiteX0" fmla="*/ 9140 w 323850"/>
                <a:gd name="connsiteY0" fmla="*/ 511069 h 561975"/>
                <a:gd name="connsiteX1" fmla="*/ 189642 w 323850"/>
                <a:gd name="connsiteY1" fmla="*/ 9140 h 561975"/>
                <a:gd name="connsiteX2" fmla="*/ 315125 w 323850"/>
                <a:gd name="connsiteY2" fmla="*/ 54265 h 561975"/>
                <a:gd name="connsiteX3" fmla="*/ 134622 w 323850"/>
                <a:gd name="connsiteY3" fmla="*/ 55619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561975">
                  <a:moveTo>
                    <a:pt x="9140" y="511069"/>
                  </a:moveTo>
                  <a:lnTo>
                    <a:pt x="189642" y="9140"/>
                  </a:lnTo>
                  <a:lnTo>
                    <a:pt x="315125" y="54265"/>
                  </a:lnTo>
                  <a:lnTo>
                    <a:pt x="134622" y="556195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0DF7A36D-3F22-4C3C-956C-BD91C998C7F4}"/>
                </a:ext>
              </a:extLst>
            </p:cNvPr>
            <p:cNvSpPr/>
            <p:nvPr/>
          </p:nvSpPr>
          <p:spPr>
            <a:xfrm>
              <a:off x="3731443" y="4748736"/>
              <a:ext cx="323850" cy="561975"/>
            </a:xfrm>
            <a:custGeom>
              <a:avLst/>
              <a:gdLst>
                <a:gd name="connsiteX0" fmla="*/ 9140 w 323850"/>
                <a:gd name="connsiteY0" fmla="*/ 54265 h 561975"/>
                <a:gd name="connsiteX1" fmla="*/ 134622 w 323850"/>
                <a:gd name="connsiteY1" fmla="*/ 9140 h 561975"/>
                <a:gd name="connsiteX2" fmla="*/ 315125 w 323850"/>
                <a:gd name="connsiteY2" fmla="*/ 511069 h 561975"/>
                <a:gd name="connsiteX3" fmla="*/ 189642 w 323850"/>
                <a:gd name="connsiteY3" fmla="*/ 55619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561975">
                  <a:moveTo>
                    <a:pt x="9140" y="54265"/>
                  </a:moveTo>
                  <a:lnTo>
                    <a:pt x="134622" y="9140"/>
                  </a:lnTo>
                  <a:lnTo>
                    <a:pt x="315125" y="511069"/>
                  </a:lnTo>
                  <a:lnTo>
                    <a:pt x="189642" y="556195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103" name="Рисунок 4096">
            <a:extLst>
              <a:ext uri="{FF2B5EF4-FFF2-40B4-BE49-F238E27FC236}">
                <a16:creationId xmlns:a16="http://schemas.microsoft.com/office/drawing/2014/main" id="{A30C07C2-2DD0-4CF1-8EE8-A8BB7444869A}"/>
              </a:ext>
            </a:extLst>
          </p:cNvPr>
          <p:cNvGrpSpPr/>
          <p:nvPr/>
        </p:nvGrpSpPr>
        <p:grpSpPr>
          <a:xfrm>
            <a:off x="2982336" y="2631351"/>
            <a:ext cx="648622" cy="648622"/>
            <a:chOff x="2262187" y="738187"/>
            <a:chExt cx="5381625" cy="5381625"/>
          </a:xfrm>
          <a:solidFill>
            <a:srgbClr val="558ED5"/>
          </a:solidFill>
        </p:grpSpPr>
        <p:sp>
          <p:nvSpPr>
            <p:cNvPr id="4104" name="Полилиния: фигура 4103">
              <a:extLst>
                <a:ext uri="{FF2B5EF4-FFF2-40B4-BE49-F238E27FC236}">
                  <a16:creationId xmlns:a16="http://schemas.microsoft.com/office/drawing/2014/main" id="{DBD73F75-0B5D-4D85-A2F1-A27D8092F5FB}"/>
                </a:ext>
              </a:extLst>
            </p:cNvPr>
            <p:cNvSpPr/>
            <p:nvPr/>
          </p:nvSpPr>
          <p:spPr>
            <a:xfrm>
              <a:off x="2255043" y="731043"/>
              <a:ext cx="5391150" cy="5391150"/>
            </a:xfrm>
            <a:custGeom>
              <a:avLst/>
              <a:gdLst>
                <a:gd name="connsiteX0" fmla="*/ 2698909 w 5391150"/>
                <a:gd name="connsiteY0" fmla="*/ 5389721 h 5391150"/>
                <a:gd name="connsiteX1" fmla="*/ 795814 w 5391150"/>
                <a:gd name="connsiteY1" fmla="*/ 4601051 h 5391150"/>
                <a:gd name="connsiteX2" fmla="*/ 7144 w 5391150"/>
                <a:gd name="connsiteY2" fmla="*/ 2698909 h 5391150"/>
                <a:gd name="connsiteX3" fmla="*/ 795814 w 5391150"/>
                <a:gd name="connsiteY3" fmla="*/ 795814 h 5391150"/>
                <a:gd name="connsiteX4" fmla="*/ 2698909 w 5391150"/>
                <a:gd name="connsiteY4" fmla="*/ 7144 h 5391150"/>
                <a:gd name="connsiteX5" fmla="*/ 4602004 w 5391150"/>
                <a:gd name="connsiteY5" fmla="*/ 795814 h 5391150"/>
                <a:gd name="connsiteX6" fmla="*/ 5390674 w 5391150"/>
                <a:gd name="connsiteY6" fmla="*/ 2698909 h 5391150"/>
                <a:gd name="connsiteX7" fmla="*/ 4602004 w 5391150"/>
                <a:gd name="connsiteY7" fmla="*/ 4602004 h 5391150"/>
                <a:gd name="connsiteX8" fmla="*/ 2698909 w 5391150"/>
                <a:gd name="connsiteY8" fmla="*/ 5389721 h 5391150"/>
                <a:gd name="connsiteX9" fmla="*/ 2698909 w 5391150"/>
                <a:gd name="connsiteY9" fmla="*/ 140494 h 5391150"/>
                <a:gd name="connsiteX10" fmla="*/ 140494 w 5391150"/>
                <a:gd name="connsiteY10" fmla="*/ 2698909 h 5391150"/>
                <a:gd name="connsiteX11" fmla="*/ 2698909 w 5391150"/>
                <a:gd name="connsiteY11" fmla="*/ 5257324 h 5391150"/>
                <a:gd name="connsiteX12" fmla="*/ 5257324 w 5391150"/>
                <a:gd name="connsiteY12" fmla="*/ 2698909 h 5391150"/>
                <a:gd name="connsiteX13" fmla="*/ 2698909 w 5391150"/>
                <a:gd name="connsiteY13" fmla="*/ 140494 h 539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91150" h="5391150">
                  <a:moveTo>
                    <a:pt x="2698909" y="5389721"/>
                  </a:moveTo>
                  <a:cubicBezTo>
                    <a:pt x="1979771" y="5389721"/>
                    <a:pt x="1304449" y="5109687"/>
                    <a:pt x="795814" y="4601051"/>
                  </a:cubicBezTo>
                  <a:cubicBezTo>
                    <a:pt x="287179" y="4093369"/>
                    <a:pt x="7144" y="3417094"/>
                    <a:pt x="7144" y="2698909"/>
                  </a:cubicBezTo>
                  <a:cubicBezTo>
                    <a:pt x="7144" y="1979771"/>
                    <a:pt x="287179" y="1304449"/>
                    <a:pt x="795814" y="795814"/>
                  </a:cubicBezTo>
                  <a:cubicBezTo>
                    <a:pt x="1304449" y="287179"/>
                    <a:pt x="1979771" y="7144"/>
                    <a:pt x="2698909" y="7144"/>
                  </a:cubicBezTo>
                  <a:cubicBezTo>
                    <a:pt x="3418046" y="7144"/>
                    <a:pt x="4093369" y="287179"/>
                    <a:pt x="4602004" y="795814"/>
                  </a:cubicBezTo>
                  <a:cubicBezTo>
                    <a:pt x="5110639" y="1304449"/>
                    <a:pt x="5390674" y="1979771"/>
                    <a:pt x="5390674" y="2698909"/>
                  </a:cubicBezTo>
                  <a:cubicBezTo>
                    <a:pt x="5390674" y="3418046"/>
                    <a:pt x="5110639" y="4093369"/>
                    <a:pt x="4602004" y="4602004"/>
                  </a:cubicBezTo>
                  <a:cubicBezTo>
                    <a:pt x="4093369" y="5109687"/>
                    <a:pt x="3417094" y="5389721"/>
                    <a:pt x="2698909" y="5389721"/>
                  </a:cubicBezTo>
                  <a:close/>
                  <a:moveTo>
                    <a:pt x="2698909" y="140494"/>
                  </a:moveTo>
                  <a:cubicBezTo>
                    <a:pt x="1288256" y="140494"/>
                    <a:pt x="140494" y="1288256"/>
                    <a:pt x="140494" y="2698909"/>
                  </a:cubicBezTo>
                  <a:cubicBezTo>
                    <a:pt x="140494" y="4109561"/>
                    <a:pt x="1288256" y="5257324"/>
                    <a:pt x="2698909" y="5257324"/>
                  </a:cubicBezTo>
                  <a:cubicBezTo>
                    <a:pt x="4109561" y="5257324"/>
                    <a:pt x="5257324" y="4109561"/>
                    <a:pt x="5257324" y="2698909"/>
                  </a:cubicBezTo>
                  <a:cubicBezTo>
                    <a:pt x="5257324" y="1288256"/>
                    <a:pt x="4108609" y="140494"/>
                    <a:pt x="2698909" y="14049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08" name="Полилиния: фигура 4107">
              <a:extLst>
                <a:ext uri="{FF2B5EF4-FFF2-40B4-BE49-F238E27FC236}">
                  <a16:creationId xmlns:a16="http://schemas.microsoft.com/office/drawing/2014/main" id="{E548FD63-1392-4E45-9D44-507CA56E9A5B}"/>
                </a:ext>
              </a:extLst>
            </p:cNvPr>
            <p:cNvSpPr/>
            <p:nvPr/>
          </p:nvSpPr>
          <p:spPr>
            <a:xfrm>
              <a:off x="4617243" y="1248251"/>
              <a:ext cx="666750" cy="666750"/>
            </a:xfrm>
            <a:custGeom>
              <a:avLst/>
              <a:gdLst>
                <a:gd name="connsiteX0" fmla="*/ 336709 w 666750"/>
                <a:gd name="connsiteY0" fmla="*/ 666274 h 666750"/>
                <a:gd name="connsiteX1" fmla="*/ 7144 w 666750"/>
                <a:gd name="connsiteY1" fmla="*/ 336709 h 666750"/>
                <a:gd name="connsiteX2" fmla="*/ 336709 w 666750"/>
                <a:gd name="connsiteY2" fmla="*/ 7144 h 666750"/>
                <a:gd name="connsiteX3" fmla="*/ 666274 w 666750"/>
                <a:gd name="connsiteY3" fmla="*/ 336709 h 666750"/>
                <a:gd name="connsiteX4" fmla="*/ 336709 w 666750"/>
                <a:gd name="connsiteY4" fmla="*/ 666274 h 666750"/>
                <a:gd name="connsiteX5" fmla="*/ 336709 w 666750"/>
                <a:gd name="connsiteY5" fmla="*/ 140494 h 666750"/>
                <a:gd name="connsiteX6" fmla="*/ 140494 w 666750"/>
                <a:gd name="connsiteY6" fmla="*/ 336709 h 666750"/>
                <a:gd name="connsiteX7" fmla="*/ 336709 w 666750"/>
                <a:gd name="connsiteY7" fmla="*/ 532924 h 666750"/>
                <a:gd name="connsiteX8" fmla="*/ 532924 w 666750"/>
                <a:gd name="connsiteY8" fmla="*/ 336709 h 666750"/>
                <a:gd name="connsiteX9" fmla="*/ 336709 w 666750"/>
                <a:gd name="connsiteY9" fmla="*/ 140494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0" h="666750">
                  <a:moveTo>
                    <a:pt x="336709" y="666274"/>
                  </a:moveTo>
                  <a:cubicBezTo>
                    <a:pt x="154781" y="666274"/>
                    <a:pt x="7144" y="518636"/>
                    <a:pt x="7144" y="336709"/>
                  </a:cubicBezTo>
                  <a:cubicBezTo>
                    <a:pt x="7144" y="154781"/>
                    <a:pt x="154781" y="7144"/>
                    <a:pt x="336709" y="7144"/>
                  </a:cubicBezTo>
                  <a:cubicBezTo>
                    <a:pt x="518636" y="7144"/>
                    <a:pt x="666274" y="154781"/>
                    <a:pt x="666274" y="336709"/>
                  </a:cubicBezTo>
                  <a:cubicBezTo>
                    <a:pt x="666274" y="518636"/>
                    <a:pt x="517684" y="666274"/>
                    <a:pt x="336709" y="666274"/>
                  </a:cubicBezTo>
                  <a:close/>
                  <a:moveTo>
                    <a:pt x="336709" y="140494"/>
                  </a:moveTo>
                  <a:cubicBezTo>
                    <a:pt x="229076" y="140494"/>
                    <a:pt x="140494" y="228124"/>
                    <a:pt x="140494" y="336709"/>
                  </a:cubicBezTo>
                  <a:cubicBezTo>
                    <a:pt x="140494" y="445294"/>
                    <a:pt x="228124" y="532924"/>
                    <a:pt x="336709" y="532924"/>
                  </a:cubicBezTo>
                  <a:cubicBezTo>
                    <a:pt x="444341" y="532924"/>
                    <a:pt x="532924" y="445294"/>
                    <a:pt x="532924" y="336709"/>
                  </a:cubicBezTo>
                  <a:cubicBezTo>
                    <a:pt x="532924" y="228124"/>
                    <a:pt x="444341" y="140494"/>
                    <a:pt x="336709" y="14049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09" name="Полилиния: фигура 4108">
              <a:extLst>
                <a:ext uri="{FF2B5EF4-FFF2-40B4-BE49-F238E27FC236}">
                  <a16:creationId xmlns:a16="http://schemas.microsoft.com/office/drawing/2014/main" id="{A04FED70-4001-4C88-B9D6-A14EE8B6E86F}"/>
                </a:ext>
              </a:extLst>
            </p:cNvPr>
            <p:cNvSpPr/>
            <p:nvPr/>
          </p:nvSpPr>
          <p:spPr>
            <a:xfrm>
              <a:off x="4880133" y="1840706"/>
              <a:ext cx="142875" cy="4219575"/>
            </a:xfrm>
            <a:custGeom>
              <a:avLst/>
              <a:gdLst>
                <a:gd name="connsiteX0" fmla="*/ 7144 w 142875"/>
                <a:gd name="connsiteY0" fmla="*/ 7144 h 4219575"/>
                <a:gd name="connsiteX1" fmla="*/ 140494 w 142875"/>
                <a:gd name="connsiteY1" fmla="*/ 7144 h 4219575"/>
                <a:gd name="connsiteX2" fmla="*/ 140494 w 142875"/>
                <a:gd name="connsiteY2" fmla="*/ 4213384 h 4219575"/>
                <a:gd name="connsiteX3" fmla="*/ 7144 w 142875"/>
                <a:gd name="connsiteY3" fmla="*/ 4213384 h 421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4219575">
                  <a:moveTo>
                    <a:pt x="7144" y="7144"/>
                  </a:moveTo>
                  <a:lnTo>
                    <a:pt x="140494" y="7144"/>
                  </a:lnTo>
                  <a:lnTo>
                    <a:pt x="140494" y="4213384"/>
                  </a:lnTo>
                  <a:lnTo>
                    <a:pt x="7144" y="421338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0" name="Полилиния: фигура 4109">
              <a:extLst>
                <a:ext uri="{FF2B5EF4-FFF2-40B4-BE49-F238E27FC236}">
                  <a16:creationId xmlns:a16="http://schemas.microsoft.com/office/drawing/2014/main" id="{0AD351B6-5B9B-4B38-B031-B388E8DCD00A}"/>
                </a:ext>
              </a:extLst>
            </p:cNvPr>
            <p:cNvSpPr/>
            <p:nvPr/>
          </p:nvSpPr>
          <p:spPr>
            <a:xfrm>
              <a:off x="6538436" y="3092291"/>
              <a:ext cx="666750" cy="666750"/>
            </a:xfrm>
            <a:custGeom>
              <a:avLst/>
              <a:gdLst>
                <a:gd name="connsiteX0" fmla="*/ 336709 w 666750"/>
                <a:gd name="connsiteY0" fmla="*/ 666274 h 666750"/>
                <a:gd name="connsiteX1" fmla="*/ 7144 w 666750"/>
                <a:gd name="connsiteY1" fmla="*/ 336709 h 666750"/>
                <a:gd name="connsiteX2" fmla="*/ 336709 w 666750"/>
                <a:gd name="connsiteY2" fmla="*/ 7144 h 666750"/>
                <a:gd name="connsiteX3" fmla="*/ 666274 w 666750"/>
                <a:gd name="connsiteY3" fmla="*/ 336709 h 666750"/>
                <a:gd name="connsiteX4" fmla="*/ 336709 w 666750"/>
                <a:gd name="connsiteY4" fmla="*/ 666274 h 666750"/>
                <a:gd name="connsiteX5" fmla="*/ 336709 w 666750"/>
                <a:gd name="connsiteY5" fmla="*/ 141446 h 666750"/>
                <a:gd name="connsiteX6" fmla="*/ 140494 w 666750"/>
                <a:gd name="connsiteY6" fmla="*/ 337661 h 666750"/>
                <a:gd name="connsiteX7" fmla="*/ 336709 w 666750"/>
                <a:gd name="connsiteY7" fmla="*/ 533876 h 666750"/>
                <a:gd name="connsiteX8" fmla="*/ 532924 w 666750"/>
                <a:gd name="connsiteY8" fmla="*/ 337661 h 666750"/>
                <a:gd name="connsiteX9" fmla="*/ 336709 w 666750"/>
                <a:gd name="connsiteY9" fmla="*/ 141446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0" h="666750">
                  <a:moveTo>
                    <a:pt x="336709" y="666274"/>
                  </a:moveTo>
                  <a:cubicBezTo>
                    <a:pt x="154781" y="666274"/>
                    <a:pt x="7144" y="518636"/>
                    <a:pt x="7144" y="336709"/>
                  </a:cubicBezTo>
                  <a:cubicBezTo>
                    <a:pt x="7144" y="154781"/>
                    <a:pt x="154781" y="7144"/>
                    <a:pt x="336709" y="7144"/>
                  </a:cubicBezTo>
                  <a:cubicBezTo>
                    <a:pt x="518636" y="7144"/>
                    <a:pt x="666274" y="154781"/>
                    <a:pt x="666274" y="336709"/>
                  </a:cubicBezTo>
                  <a:cubicBezTo>
                    <a:pt x="666274" y="518636"/>
                    <a:pt x="517684" y="666274"/>
                    <a:pt x="336709" y="666274"/>
                  </a:cubicBezTo>
                  <a:close/>
                  <a:moveTo>
                    <a:pt x="336709" y="141446"/>
                  </a:moveTo>
                  <a:cubicBezTo>
                    <a:pt x="229076" y="141446"/>
                    <a:pt x="140494" y="229076"/>
                    <a:pt x="140494" y="337661"/>
                  </a:cubicBezTo>
                  <a:cubicBezTo>
                    <a:pt x="140494" y="446246"/>
                    <a:pt x="228124" y="533876"/>
                    <a:pt x="336709" y="533876"/>
                  </a:cubicBezTo>
                  <a:cubicBezTo>
                    <a:pt x="445294" y="533876"/>
                    <a:pt x="532924" y="446246"/>
                    <a:pt x="532924" y="337661"/>
                  </a:cubicBezTo>
                  <a:cubicBezTo>
                    <a:pt x="532924" y="229076"/>
                    <a:pt x="444341" y="141446"/>
                    <a:pt x="336709" y="141446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1" name="Полилиния: фигура 4110">
              <a:extLst>
                <a:ext uri="{FF2B5EF4-FFF2-40B4-BE49-F238E27FC236}">
                  <a16:creationId xmlns:a16="http://schemas.microsoft.com/office/drawing/2014/main" id="{120FB52E-DFE2-4AF1-BF9D-ED167D003EFB}"/>
                </a:ext>
              </a:extLst>
            </p:cNvPr>
            <p:cNvSpPr/>
            <p:nvPr/>
          </p:nvSpPr>
          <p:spPr>
            <a:xfrm>
              <a:off x="5866923" y="3356133"/>
              <a:ext cx="752475" cy="2505075"/>
            </a:xfrm>
            <a:custGeom>
              <a:avLst/>
              <a:gdLst>
                <a:gd name="connsiteX0" fmla="*/ 140494 w 752475"/>
                <a:gd name="connsiteY0" fmla="*/ 2499836 h 2505075"/>
                <a:gd name="connsiteX1" fmla="*/ 7144 w 752475"/>
                <a:gd name="connsiteY1" fmla="*/ 2499836 h 2505075"/>
                <a:gd name="connsiteX2" fmla="*/ 7144 w 752475"/>
                <a:gd name="connsiteY2" fmla="*/ 7144 h 2505075"/>
                <a:gd name="connsiteX3" fmla="*/ 745331 w 752475"/>
                <a:gd name="connsiteY3" fmla="*/ 7144 h 2505075"/>
                <a:gd name="connsiteX4" fmla="*/ 745331 w 752475"/>
                <a:gd name="connsiteY4" fmla="*/ 140494 h 2505075"/>
                <a:gd name="connsiteX5" fmla="*/ 140494 w 752475"/>
                <a:gd name="connsiteY5" fmla="*/ 140494 h 250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475" h="2505075">
                  <a:moveTo>
                    <a:pt x="140494" y="2499836"/>
                  </a:moveTo>
                  <a:lnTo>
                    <a:pt x="7144" y="2499836"/>
                  </a:lnTo>
                  <a:lnTo>
                    <a:pt x="7144" y="7144"/>
                  </a:lnTo>
                  <a:lnTo>
                    <a:pt x="745331" y="7144"/>
                  </a:lnTo>
                  <a:lnTo>
                    <a:pt x="745331" y="140494"/>
                  </a:lnTo>
                  <a:lnTo>
                    <a:pt x="140494" y="14049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2" name="Полилиния: фигура 4111">
              <a:extLst>
                <a:ext uri="{FF2B5EF4-FFF2-40B4-BE49-F238E27FC236}">
                  <a16:creationId xmlns:a16="http://schemas.microsoft.com/office/drawing/2014/main" id="{9D49B156-B4EC-42F7-AC46-6A638D2DA06C}"/>
                </a:ext>
              </a:extLst>
            </p:cNvPr>
            <p:cNvSpPr/>
            <p:nvPr/>
          </p:nvSpPr>
          <p:spPr>
            <a:xfrm>
              <a:off x="2695098" y="3092291"/>
              <a:ext cx="666750" cy="666750"/>
            </a:xfrm>
            <a:custGeom>
              <a:avLst/>
              <a:gdLst>
                <a:gd name="connsiteX0" fmla="*/ 336709 w 666750"/>
                <a:gd name="connsiteY0" fmla="*/ 666274 h 666750"/>
                <a:gd name="connsiteX1" fmla="*/ 7144 w 666750"/>
                <a:gd name="connsiteY1" fmla="*/ 336709 h 666750"/>
                <a:gd name="connsiteX2" fmla="*/ 336709 w 666750"/>
                <a:gd name="connsiteY2" fmla="*/ 7144 h 666750"/>
                <a:gd name="connsiteX3" fmla="*/ 666274 w 666750"/>
                <a:gd name="connsiteY3" fmla="*/ 336709 h 666750"/>
                <a:gd name="connsiteX4" fmla="*/ 336709 w 666750"/>
                <a:gd name="connsiteY4" fmla="*/ 666274 h 666750"/>
                <a:gd name="connsiteX5" fmla="*/ 336709 w 666750"/>
                <a:gd name="connsiteY5" fmla="*/ 141446 h 666750"/>
                <a:gd name="connsiteX6" fmla="*/ 140494 w 666750"/>
                <a:gd name="connsiteY6" fmla="*/ 337661 h 666750"/>
                <a:gd name="connsiteX7" fmla="*/ 336709 w 666750"/>
                <a:gd name="connsiteY7" fmla="*/ 533876 h 666750"/>
                <a:gd name="connsiteX8" fmla="*/ 532924 w 666750"/>
                <a:gd name="connsiteY8" fmla="*/ 337661 h 666750"/>
                <a:gd name="connsiteX9" fmla="*/ 336709 w 666750"/>
                <a:gd name="connsiteY9" fmla="*/ 141446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0" h="666750">
                  <a:moveTo>
                    <a:pt x="336709" y="666274"/>
                  </a:moveTo>
                  <a:cubicBezTo>
                    <a:pt x="154781" y="666274"/>
                    <a:pt x="7144" y="518636"/>
                    <a:pt x="7144" y="336709"/>
                  </a:cubicBezTo>
                  <a:cubicBezTo>
                    <a:pt x="7144" y="154781"/>
                    <a:pt x="154781" y="7144"/>
                    <a:pt x="336709" y="7144"/>
                  </a:cubicBezTo>
                  <a:cubicBezTo>
                    <a:pt x="518636" y="7144"/>
                    <a:pt x="666274" y="154781"/>
                    <a:pt x="666274" y="336709"/>
                  </a:cubicBezTo>
                  <a:cubicBezTo>
                    <a:pt x="666274" y="518636"/>
                    <a:pt x="518636" y="666274"/>
                    <a:pt x="336709" y="666274"/>
                  </a:cubicBezTo>
                  <a:close/>
                  <a:moveTo>
                    <a:pt x="336709" y="141446"/>
                  </a:moveTo>
                  <a:cubicBezTo>
                    <a:pt x="229076" y="141446"/>
                    <a:pt x="140494" y="229076"/>
                    <a:pt x="140494" y="337661"/>
                  </a:cubicBezTo>
                  <a:cubicBezTo>
                    <a:pt x="140494" y="446246"/>
                    <a:pt x="228124" y="533876"/>
                    <a:pt x="336709" y="533876"/>
                  </a:cubicBezTo>
                  <a:cubicBezTo>
                    <a:pt x="445294" y="533876"/>
                    <a:pt x="532924" y="446246"/>
                    <a:pt x="532924" y="337661"/>
                  </a:cubicBezTo>
                  <a:cubicBezTo>
                    <a:pt x="532924" y="229076"/>
                    <a:pt x="445294" y="141446"/>
                    <a:pt x="336709" y="141446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3" name="Полилиния: фигура 4112">
              <a:extLst>
                <a:ext uri="{FF2B5EF4-FFF2-40B4-BE49-F238E27FC236}">
                  <a16:creationId xmlns:a16="http://schemas.microsoft.com/office/drawing/2014/main" id="{81CEF071-AD55-4BF1-94AC-0BD53AAA99F8}"/>
                </a:ext>
              </a:extLst>
            </p:cNvPr>
            <p:cNvSpPr/>
            <p:nvPr/>
          </p:nvSpPr>
          <p:spPr>
            <a:xfrm>
              <a:off x="3287553" y="3356133"/>
              <a:ext cx="733425" cy="2476500"/>
            </a:xfrm>
            <a:custGeom>
              <a:avLst/>
              <a:gdLst>
                <a:gd name="connsiteX0" fmla="*/ 732949 w 733425"/>
                <a:gd name="connsiteY0" fmla="*/ 2472214 h 2476500"/>
                <a:gd name="connsiteX1" fmla="*/ 599599 w 733425"/>
                <a:gd name="connsiteY1" fmla="*/ 2472214 h 2476500"/>
                <a:gd name="connsiteX2" fmla="*/ 599599 w 733425"/>
                <a:gd name="connsiteY2" fmla="*/ 140494 h 2476500"/>
                <a:gd name="connsiteX3" fmla="*/ 7144 w 733425"/>
                <a:gd name="connsiteY3" fmla="*/ 140494 h 2476500"/>
                <a:gd name="connsiteX4" fmla="*/ 7144 w 733425"/>
                <a:gd name="connsiteY4" fmla="*/ 7144 h 2476500"/>
                <a:gd name="connsiteX5" fmla="*/ 732949 w 733425"/>
                <a:gd name="connsiteY5" fmla="*/ 7144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3425" h="2476500">
                  <a:moveTo>
                    <a:pt x="732949" y="2472214"/>
                  </a:moveTo>
                  <a:lnTo>
                    <a:pt x="599599" y="2472214"/>
                  </a:lnTo>
                  <a:lnTo>
                    <a:pt x="599599" y="140494"/>
                  </a:lnTo>
                  <a:lnTo>
                    <a:pt x="7144" y="140494"/>
                  </a:lnTo>
                  <a:lnTo>
                    <a:pt x="7144" y="7144"/>
                  </a:lnTo>
                  <a:lnTo>
                    <a:pt x="732949" y="714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4" name="Полилиния: фигура 4113">
              <a:extLst>
                <a:ext uri="{FF2B5EF4-FFF2-40B4-BE49-F238E27FC236}">
                  <a16:creationId xmlns:a16="http://schemas.microsoft.com/office/drawing/2014/main" id="{480003EB-EF1C-4582-9F95-CD40BBB6FFFE}"/>
                </a:ext>
              </a:extLst>
            </p:cNvPr>
            <p:cNvSpPr/>
            <p:nvPr/>
          </p:nvSpPr>
          <p:spPr>
            <a:xfrm>
              <a:off x="5704046" y="1475898"/>
              <a:ext cx="666750" cy="666750"/>
            </a:xfrm>
            <a:custGeom>
              <a:avLst/>
              <a:gdLst>
                <a:gd name="connsiteX0" fmla="*/ 336709 w 666750"/>
                <a:gd name="connsiteY0" fmla="*/ 666274 h 666750"/>
                <a:gd name="connsiteX1" fmla="*/ 7144 w 666750"/>
                <a:gd name="connsiteY1" fmla="*/ 336709 h 666750"/>
                <a:gd name="connsiteX2" fmla="*/ 336709 w 666750"/>
                <a:gd name="connsiteY2" fmla="*/ 7144 h 666750"/>
                <a:gd name="connsiteX3" fmla="*/ 666274 w 666750"/>
                <a:gd name="connsiteY3" fmla="*/ 336709 h 666750"/>
                <a:gd name="connsiteX4" fmla="*/ 336709 w 666750"/>
                <a:gd name="connsiteY4" fmla="*/ 666274 h 666750"/>
                <a:gd name="connsiteX5" fmla="*/ 336709 w 666750"/>
                <a:gd name="connsiteY5" fmla="*/ 141446 h 666750"/>
                <a:gd name="connsiteX6" fmla="*/ 140494 w 666750"/>
                <a:gd name="connsiteY6" fmla="*/ 337661 h 666750"/>
                <a:gd name="connsiteX7" fmla="*/ 336709 w 666750"/>
                <a:gd name="connsiteY7" fmla="*/ 533876 h 666750"/>
                <a:gd name="connsiteX8" fmla="*/ 532924 w 666750"/>
                <a:gd name="connsiteY8" fmla="*/ 337661 h 666750"/>
                <a:gd name="connsiteX9" fmla="*/ 336709 w 666750"/>
                <a:gd name="connsiteY9" fmla="*/ 141446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0" h="666750">
                  <a:moveTo>
                    <a:pt x="336709" y="666274"/>
                  </a:moveTo>
                  <a:cubicBezTo>
                    <a:pt x="154781" y="666274"/>
                    <a:pt x="7144" y="518636"/>
                    <a:pt x="7144" y="336709"/>
                  </a:cubicBezTo>
                  <a:cubicBezTo>
                    <a:pt x="7144" y="154781"/>
                    <a:pt x="154781" y="7144"/>
                    <a:pt x="336709" y="7144"/>
                  </a:cubicBezTo>
                  <a:cubicBezTo>
                    <a:pt x="518636" y="7144"/>
                    <a:pt x="666274" y="154781"/>
                    <a:pt x="666274" y="336709"/>
                  </a:cubicBezTo>
                  <a:cubicBezTo>
                    <a:pt x="666274" y="518636"/>
                    <a:pt x="518636" y="666274"/>
                    <a:pt x="336709" y="666274"/>
                  </a:cubicBezTo>
                  <a:close/>
                  <a:moveTo>
                    <a:pt x="336709" y="141446"/>
                  </a:moveTo>
                  <a:cubicBezTo>
                    <a:pt x="229076" y="141446"/>
                    <a:pt x="140494" y="229076"/>
                    <a:pt x="140494" y="337661"/>
                  </a:cubicBezTo>
                  <a:cubicBezTo>
                    <a:pt x="140494" y="446246"/>
                    <a:pt x="228124" y="533876"/>
                    <a:pt x="336709" y="533876"/>
                  </a:cubicBezTo>
                  <a:cubicBezTo>
                    <a:pt x="445294" y="533876"/>
                    <a:pt x="532924" y="446246"/>
                    <a:pt x="532924" y="337661"/>
                  </a:cubicBezTo>
                  <a:cubicBezTo>
                    <a:pt x="532924" y="229076"/>
                    <a:pt x="444341" y="141446"/>
                    <a:pt x="336709" y="141446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5" name="Полилиния: фигура 4114">
              <a:extLst>
                <a:ext uri="{FF2B5EF4-FFF2-40B4-BE49-F238E27FC236}">
                  <a16:creationId xmlns:a16="http://schemas.microsoft.com/office/drawing/2014/main" id="{D1875AAE-5285-4351-B641-A84462CAE339}"/>
                </a:ext>
              </a:extLst>
            </p:cNvPr>
            <p:cNvSpPr/>
            <p:nvPr/>
          </p:nvSpPr>
          <p:spPr>
            <a:xfrm>
              <a:off x="5386863" y="2068353"/>
              <a:ext cx="723900" cy="3990975"/>
            </a:xfrm>
            <a:custGeom>
              <a:avLst/>
              <a:gdLst>
                <a:gd name="connsiteX0" fmla="*/ 140494 w 723900"/>
                <a:gd name="connsiteY0" fmla="*/ 3985736 h 3990975"/>
                <a:gd name="connsiteX1" fmla="*/ 7144 w 723900"/>
                <a:gd name="connsiteY1" fmla="*/ 3985736 h 3990975"/>
                <a:gd name="connsiteX2" fmla="*/ 7144 w 723900"/>
                <a:gd name="connsiteY2" fmla="*/ 794861 h 3990975"/>
                <a:gd name="connsiteX3" fmla="*/ 587217 w 723900"/>
                <a:gd name="connsiteY3" fmla="*/ 258604 h 3990975"/>
                <a:gd name="connsiteX4" fmla="*/ 587217 w 723900"/>
                <a:gd name="connsiteY4" fmla="*/ 7144 h 3990975"/>
                <a:gd name="connsiteX5" fmla="*/ 720567 w 723900"/>
                <a:gd name="connsiteY5" fmla="*/ 7144 h 3990975"/>
                <a:gd name="connsiteX6" fmla="*/ 720567 w 723900"/>
                <a:gd name="connsiteY6" fmla="*/ 317659 h 3990975"/>
                <a:gd name="connsiteX7" fmla="*/ 140494 w 723900"/>
                <a:gd name="connsiteY7" fmla="*/ 852964 h 399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900" h="3990975">
                  <a:moveTo>
                    <a:pt x="140494" y="3985736"/>
                  </a:moveTo>
                  <a:lnTo>
                    <a:pt x="7144" y="3985736"/>
                  </a:lnTo>
                  <a:lnTo>
                    <a:pt x="7144" y="794861"/>
                  </a:lnTo>
                  <a:lnTo>
                    <a:pt x="587217" y="258604"/>
                  </a:lnTo>
                  <a:lnTo>
                    <a:pt x="587217" y="7144"/>
                  </a:lnTo>
                  <a:lnTo>
                    <a:pt x="720567" y="7144"/>
                  </a:lnTo>
                  <a:lnTo>
                    <a:pt x="720567" y="317659"/>
                  </a:lnTo>
                  <a:lnTo>
                    <a:pt x="140494" y="85296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6" name="Полилиния: фигура 4115">
              <a:extLst>
                <a:ext uri="{FF2B5EF4-FFF2-40B4-BE49-F238E27FC236}">
                  <a16:creationId xmlns:a16="http://schemas.microsoft.com/office/drawing/2014/main" id="{A4AA1ABC-46FA-4E05-B702-B1659F5D0ABB}"/>
                </a:ext>
              </a:extLst>
            </p:cNvPr>
            <p:cNvSpPr/>
            <p:nvPr/>
          </p:nvSpPr>
          <p:spPr>
            <a:xfrm>
              <a:off x="3529488" y="1475898"/>
              <a:ext cx="666750" cy="666750"/>
            </a:xfrm>
            <a:custGeom>
              <a:avLst/>
              <a:gdLst>
                <a:gd name="connsiteX0" fmla="*/ 336709 w 666750"/>
                <a:gd name="connsiteY0" fmla="*/ 666274 h 666750"/>
                <a:gd name="connsiteX1" fmla="*/ 7144 w 666750"/>
                <a:gd name="connsiteY1" fmla="*/ 336709 h 666750"/>
                <a:gd name="connsiteX2" fmla="*/ 336709 w 666750"/>
                <a:gd name="connsiteY2" fmla="*/ 7144 h 666750"/>
                <a:gd name="connsiteX3" fmla="*/ 666274 w 666750"/>
                <a:gd name="connsiteY3" fmla="*/ 337661 h 666750"/>
                <a:gd name="connsiteX4" fmla="*/ 336709 w 666750"/>
                <a:gd name="connsiteY4" fmla="*/ 666274 h 666750"/>
                <a:gd name="connsiteX5" fmla="*/ 336709 w 666750"/>
                <a:gd name="connsiteY5" fmla="*/ 141446 h 666750"/>
                <a:gd name="connsiteX6" fmla="*/ 140494 w 666750"/>
                <a:gd name="connsiteY6" fmla="*/ 337661 h 666750"/>
                <a:gd name="connsiteX7" fmla="*/ 336709 w 666750"/>
                <a:gd name="connsiteY7" fmla="*/ 533876 h 666750"/>
                <a:gd name="connsiteX8" fmla="*/ 532924 w 666750"/>
                <a:gd name="connsiteY8" fmla="*/ 337661 h 666750"/>
                <a:gd name="connsiteX9" fmla="*/ 336709 w 666750"/>
                <a:gd name="connsiteY9" fmla="*/ 141446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0" h="666750">
                  <a:moveTo>
                    <a:pt x="336709" y="666274"/>
                  </a:moveTo>
                  <a:cubicBezTo>
                    <a:pt x="154781" y="666274"/>
                    <a:pt x="7144" y="518636"/>
                    <a:pt x="7144" y="336709"/>
                  </a:cubicBezTo>
                  <a:cubicBezTo>
                    <a:pt x="7144" y="154781"/>
                    <a:pt x="154781" y="7144"/>
                    <a:pt x="336709" y="7144"/>
                  </a:cubicBezTo>
                  <a:cubicBezTo>
                    <a:pt x="518636" y="7144"/>
                    <a:pt x="666274" y="155734"/>
                    <a:pt x="666274" y="337661"/>
                  </a:cubicBezTo>
                  <a:cubicBezTo>
                    <a:pt x="666274" y="519589"/>
                    <a:pt x="518636" y="666274"/>
                    <a:pt x="336709" y="666274"/>
                  </a:cubicBezTo>
                  <a:close/>
                  <a:moveTo>
                    <a:pt x="336709" y="141446"/>
                  </a:moveTo>
                  <a:cubicBezTo>
                    <a:pt x="229076" y="141446"/>
                    <a:pt x="140494" y="229076"/>
                    <a:pt x="140494" y="337661"/>
                  </a:cubicBezTo>
                  <a:cubicBezTo>
                    <a:pt x="140494" y="446246"/>
                    <a:pt x="228124" y="533876"/>
                    <a:pt x="336709" y="533876"/>
                  </a:cubicBezTo>
                  <a:cubicBezTo>
                    <a:pt x="445294" y="533876"/>
                    <a:pt x="532924" y="446246"/>
                    <a:pt x="532924" y="337661"/>
                  </a:cubicBezTo>
                  <a:cubicBezTo>
                    <a:pt x="532924" y="229076"/>
                    <a:pt x="445294" y="141446"/>
                    <a:pt x="336709" y="141446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7" name="Полилиния: фигура 4116">
              <a:extLst>
                <a:ext uri="{FF2B5EF4-FFF2-40B4-BE49-F238E27FC236}">
                  <a16:creationId xmlns:a16="http://schemas.microsoft.com/office/drawing/2014/main" id="{D2995CC5-A245-4A4B-80E4-71F68B539576}"/>
                </a:ext>
              </a:extLst>
            </p:cNvPr>
            <p:cNvSpPr/>
            <p:nvPr/>
          </p:nvSpPr>
          <p:spPr>
            <a:xfrm>
              <a:off x="3792378" y="2068353"/>
              <a:ext cx="723900" cy="3990975"/>
            </a:xfrm>
            <a:custGeom>
              <a:avLst/>
              <a:gdLst>
                <a:gd name="connsiteX0" fmla="*/ 720566 w 723900"/>
                <a:gd name="connsiteY0" fmla="*/ 3985736 h 3990975"/>
                <a:gd name="connsiteX1" fmla="*/ 587216 w 723900"/>
                <a:gd name="connsiteY1" fmla="*/ 3985736 h 3990975"/>
                <a:gd name="connsiteX2" fmla="*/ 587216 w 723900"/>
                <a:gd name="connsiteY2" fmla="*/ 852964 h 3990975"/>
                <a:gd name="connsiteX3" fmla="*/ 7144 w 723900"/>
                <a:gd name="connsiteY3" fmla="*/ 317659 h 3990975"/>
                <a:gd name="connsiteX4" fmla="*/ 7144 w 723900"/>
                <a:gd name="connsiteY4" fmla="*/ 7144 h 3990975"/>
                <a:gd name="connsiteX5" fmla="*/ 140494 w 723900"/>
                <a:gd name="connsiteY5" fmla="*/ 7144 h 3990975"/>
                <a:gd name="connsiteX6" fmla="*/ 140494 w 723900"/>
                <a:gd name="connsiteY6" fmla="*/ 258604 h 3990975"/>
                <a:gd name="connsiteX7" fmla="*/ 720566 w 723900"/>
                <a:gd name="connsiteY7" fmla="*/ 794861 h 399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900" h="3990975">
                  <a:moveTo>
                    <a:pt x="720566" y="3985736"/>
                  </a:moveTo>
                  <a:lnTo>
                    <a:pt x="587216" y="3985736"/>
                  </a:lnTo>
                  <a:lnTo>
                    <a:pt x="587216" y="852964"/>
                  </a:lnTo>
                  <a:lnTo>
                    <a:pt x="7144" y="317659"/>
                  </a:lnTo>
                  <a:lnTo>
                    <a:pt x="7144" y="7144"/>
                  </a:lnTo>
                  <a:lnTo>
                    <a:pt x="140494" y="7144"/>
                  </a:lnTo>
                  <a:lnTo>
                    <a:pt x="140494" y="258604"/>
                  </a:lnTo>
                  <a:lnTo>
                    <a:pt x="720566" y="79486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2" name="Рисунок 17">
            <a:extLst>
              <a:ext uri="{FF2B5EF4-FFF2-40B4-BE49-F238E27FC236}">
                <a16:creationId xmlns:a16="http://schemas.microsoft.com/office/drawing/2014/main" id="{3547AC3A-0C90-42B3-9934-9CBD4A038AA1}"/>
              </a:ext>
            </a:extLst>
          </p:cNvPr>
          <p:cNvGrpSpPr/>
          <p:nvPr/>
        </p:nvGrpSpPr>
        <p:grpSpPr>
          <a:xfrm>
            <a:off x="4398176" y="2625980"/>
            <a:ext cx="647475" cy="647475"/>
            <a:chOff x="2262187" y="738187"/>
            <a:chExt cx="5381625" cy="5381625"/>
          </a:xfrm>
          <a:solidFill>
            <a:srgbClr val="558ED5"/>
          </a:solidFill>
        </p:grpSpPr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F4567C74-A4B5-4FD1-A39C-D1AB82AB4F70}"/>
                </a:ext>
              </a:extLst>
            </p:cNvPr>
            <p:cNvSpPr/>
            <p:nvPr/>
          </p:nvSpPr>
          <p:spPr>
            <a:xfrm>
              <a:off x="2255043" y="731043"/>
              <a:ext cx="5391150" cy="5391150"/>
            </a:xfrm>
            <a:custGeom>
              <a:avLst/>
              <a:gdLst>
                <a:gd name="connsiteX0" fmla="*/ 2698909 w 5391150"/>
                <a:gd name="connsiteY0" fmla="*/ 5389721 h 5391150"/>
                <a:gd name="connsiteX1" fmla="*/ 795814 w 5391150"/>
                <a:gd name="connsiteY1" fmla="*/ 4601051 h 5391150"/>
                <a:gd name="connsiteX2" fmla="*/ 7144 w 5391150"/>
                <a:gd name="connsiteY2" fmla="*/ 2698909 h 5391150"/>
                <a:gd name="connsiteX3" fmla="*/ 795814 w 5391150"/>
                <a:gd name="connsiteY3" fmla="*/ 795814 h 5391150"/>
                <a:gd name="connsiteX4" fmla="*/ 2698909 w 5391150"/>
                <a:gd name="connsiteY4" fmla="*/ 7144 h 5391150"/>
                <a:gd name="connsiteX5" fmla="*/ 4602004 w 5391150"/>
                <a:gd name="connsiteY5" fmla="*/ 795814 h 5391150"/>
                <a:gd name="connsiteX6" fmla="*/ 5390674 w 5391150"/>
                <a:gd name="connsiteY6" fmla="*/ 2698909 h 5391150"/>
                <a:gd name="connsiteX7" fmla="*/ 4602004 w 5391150"/>
                <a:gd name="connsiteY7" fmla="*/ 4602004 h 5391150"/>
                <a:gd name="connsiteX8" fmla="*/ 2698909 w 5391150"/>
                <a:gd name="connsiteY8" fmla="*/ 5389721 h 5391150"/>
                <a:gd name="connsiteX9" fmla="*/ 2698909 w 5391150"/>
                <a:gd name="connsiteY9" fmla="*/ 140494 h 5391150"/>
                <a:gd name="connsiteX10" fmla="*/ 140494 w 5391150"/>
                <a:gd name="connsiteY10" fmla="*/ 2698909 h 5391150"/>
                <a:gd name="connsiteX11" fmla="*/ 2698909 w 5391150"/>
                <a:gd name="connsiteY11" fmla="*/ 5257324 h 5391150"/>
                <a:gd name="connsiteX12" fmla="*/ 5257324 w 5391150"/>
                <a:gd name="connsiteY12" fmla="*/ 2698909 h 5391150"/>
                <a:gd name="connsiteX13" fmla="*/ 2698909 w 5391150"/>
                <a:gd name="connsiteY13" fmla="*/ 140494 h 539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91150" h="5391150">
                  <a:moveTo>
                    <a:pt x="2698909" y="5389721"/>
                  </a:moveTo>
                  <a:cubicBezTo>
                    <a:pt x="1979771" y="5389721"/>
                    <a:pt x="1304449" y="5109687"/>
                    <a:pt x="795814" y="4601051"/>
                  </a:cubicBezTo>
                  <a:cubicBezTo>
                    <a:pt x="287179" y="4092416"/>
                    <a:pt x="7144" y="3417094"/>
                    <a:pt x="7144" y="2698909"/>
                  </a:cubicBezTo>
                  <a:cubicBezTo>
                    <a:pt x="7144" y="1980724"/>
                    <a:pt x="287179" y="1303496"/>
                    <a:pt x="795814" y="795814"/>
                  </a:cubicBezTo>
                  <a:cubicBezTo>
                    <a:pt x="1304449" y="288131"/>
                    <a:pt x="1979771" y="7144"/>
                    <a:pt x="2698909" y="7144"/>
                  </a:cubicBezTo>
                  <a:cubicBezTo>
                    <a:pt x="3418046" y="7144"/>
                    <a:pt x="4093369" y="287179"/>
                    <a:pt x="4602004" y="795814"/>
                  </a:cubicBezTo>
                  <a:cubicBezTo>
                    <a:pt x="5110639" y="1304449"/>
                    <a:pt x="5390674" y="1979771"/>
                    <a:pt x="5390674" y="2698909"/>
                  </a:cubicBezTo>
                  <a:cubicBezTo>
                    <a:pt x="5390674" y="3418046"/>
                    <a:pt x="5109687" y="4093369"/>
                    <a:pt x="4602004" y="4602004"/>
                  </a:cubicBezTo>
                  <a:cubicBezTo>
                    <a:pt x="4093369" y="5109687"/>
                    <a:pt x="3417094" y="5389721"/>
                    <a:pt x="2698909" y="5389721"/>
                  </a:cubicBezTo>
                  <a:close/>
                  <a:moveTo>
                    <a:pt x="2698909" y="140494"/>
                  </a:moveTo>
                  <a:cubicBezTo>
                    <a:pt x="1288256" y="140494"/>
                    <a:pt x="140494" y="1288256"/>
                    <a:pt x="140494" y="2698909"/>
                  </a:cubicBezTo>
                  <a:cubicBezTo>
                    <a:pt x="140494" y="4109561"/>
                    <a:pt x="1288256" y="5257324"/>
                    <a:pt x="2698909" y="5257324"/>
                  </a:cubicBezTo>
                  <a:cubicBezTo>
                    <a:pt x="4109561" y="5257324"/>
                    <a:pt x="5257324" y="4109561"/>
                    <a:pt x="5257324" y="2698909"/>
                  </a:cubicBezTo>
                  <a:cubicBezTo>
                    <a:pt x="5257324" y="1288256"/>
                    <a:pt x="4108609" y="140494"/>
                    <a:pt x="2698909" y="14049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AB367F2E-B0AC-4B52-95E0-CF4A292C1880}"/>
                </a:ext>
              </a:extLst>
            </p:cNvPr>
            <p:cNvSpPr/>
            <p:nvPr/>
          </p:nvSpPr>
          <p:spPr>
            <a:xfrm>
              <a:off x="3087528" y="1555908"/>
              <a:ext cx="2647950" cy="3381375"/>
            </a:xfrm>
            <a:custGeom>
              <a:avLst/>
              <a:gdLst>
                <a:gd name="connsiteX0" fmla="*/ 2482691 w 2647950"/>
                <a:gd name="connsiteY0" fmla="*/ 3379947 h 3381375"/>
                <a:gd name="connsiteX1" fmla="*/ 175736 w 2647950"/>
                <a:gd name="connsiteY1" fmla="*/ 3379947 h 3381375"/>
                <a:gd name="connsiteX2" fmla="*/ 7144 w 2647950"/>
                <a:gd name="connsiteY2" fmla="*/ 2979897 h 3381375"/>
                <a:gd name="connsiteX3" fmla="*/ 792956 w 2647950"/>
                <a:gd name="connsiteY3" fmla="*/ 1463516 h 3381375"/>
                <a:gd name="connsiteX4" fmla="*/ 792956 w 2647950"/>
                <a:gd name="connsiteY4" fmla="*/ 7144 h 3381375"/>
                <a:gd name="connsiteX5" fmla="*/ 926306 w 2647950"/>
                <a:gd name="connsiteY5" fmla="*/ 7144 h 3381375"/>
                <a:gd name="connsiteX6" fmla="*/ 926306 w 2647950"/>
                <a:gd name="connsiteY6" fmla="*/ 1495901 h 3381375"/>
                <a:gd name="connsiteX7" fmla="*/ 153829 w 2647950"/>
                <a:gd name="connsiteY7" fmla="*/ 2985611 h 3381375"/>
                <a:gd name="connsiteX8" fmla="*/ 264319 w 2647950"/>
                <a:gd name="connsiteY8" fmla="*/ 3246597 h 3381375"/>
                <a:gd name="connsiteX9" fmla="*/ 2394109 w 2647950"/>
                <a:gd name="connsiteY9" fmla="*/ 3246597 h 3381375"/>
                <a:gd name="connsiteX10" fmla="*/ 2524601 w 2647950"/>
                <a:gd name="connsiteY10" fmla="*/ 2940844 h 3381375"/>
                <a:gd name="connsiteX11" fmla="*/ 2647474 w 2647950"/>
                <a:gd name="connsiteY11" fmla="*/ 2992279 h 338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47950" h="3381375">
                  <a:moveTo>
                    <a:pt x="2482691" y="3379947"/>
                  </a:moveTo>
                  <a:lnTo>
                    <a:pt x="175736" y="3379947"/>
                  </a:lnTo>
                  <a:lnTo>
                    <a:pt x="7144" y="2979897"/>
                  </a:lnTo>
                  <a:lnTo>
                    <a:pt x="792956" y="1463516"/>
                  </a:lnTo>
                  <a:lnTo>
                    <a:pt x="792956" y="7144"/>
                  </a:lnTo>
                  <a:lnTo>
                    <a:pt x="926306" y="7144"/>
                  </a:lnTo>
                  <a:lnTo>
                    <a:pt x="926306" y="1495901"/>
                  </a:lnTo>
                  <a:lnTo>
                    <a:pt x="153829" y="2985611"/>
                  </a:lnTo>
                  <a:lnTo>
                    <a:pt x="264319" y="3246597"/>
                  </a:lnTo>
                  <a:lnTo>
                    <a:pt x="2394109" y="3246597"/>
                  </a:lnTo>
                  <a:lnTo>
                    <a:pt x="2524601" y="2940844"/>
                  </a:lnTo>
                  <a:lnTo>
                    <a:pt x="2647474" y="299227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15C9F16F-884A-4888-A1B4-D9054E04D005}"/>
                </a:ext>
              </a:extLst>
            </p:cNvPr>
            <p:cNvSpPr/>
            <p:nvPr/>
          </p:nvSpPr>
          <p:spPr>
            <a:xfrm>
              <a:off x="3705701" y="1434941"/>
              <a:ext cx="1323975" cy="142875"/>
            </a:xfrm>
            <a:custGeom>
              <a:avLst/>
              <a:gdLst>
                <a:gd name="connsiteX0" fmla="*/ 7144 w 1323975"/>
                <a:gd name="connsiteY0" fmla="*/ 7144 h 142875"/>
                <a:gd name="connsiteX1" fmla="*/ 1322546 w 1323975"/>
                <a:gd name="connsiteY1" fmla="*/ 7144 h 142875"/>
                <a:gd name="connsiteX2" fmla="*/ 1322546 w 1323975"/>
                <a:gd name="connsiteY2" fmla="*/ 140494 h 142875"/>
                <a:gd name="connsiteX3" fmla="*/ 7144 w 1323975"/>
                <a:gd name="connsiteY3" fmla="*/ 14049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5" h="142875">
                  <a:moveTo>
                    <a:pt x="7144" y="7144"/>
                  </a:moveTo>
                  <a:lnTo>
                    <a:pt x="1322546" y="7144"/>
                  </a:lnTo>
                  <a:lnTo>
                    <a:pt x="1322546" y="140494"/>
                  </a:lnTo>
                  <a:lnTo>
                    <a:pt x="7144" y="14049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id="{8B60BFED-A7D5-4B3F-ADFC-C75BB3D5B87A}"/>
                </a:ext>
              </a:extLst>
            </p:cNvPr>
            <p:cNvSpPr/>
            <p:nvPr/>
          </p:nvSpPr>
          <p:spPr>
            <a:xfrm>
              <a:off x="4720113" y="1492091"/>
              <a:ext cx="142875" cy="1152525"/>
            </a:xfrm>
            <a:custGeom>
              <a:avLst/>
              <a:gdLst>
                <a:gd name="connsiteX0" fmla="*/ 7144 w 142875"/>
                <a:gd name="connsiteY0" fmla="*/ 7144 h 1152525"/>
                <a:gd name="connsiteX1" fmla="*/ 140494 w 142875"/>
                <a:gd name="connsiteY1" fmla="*/ 7144 h 1152525"/>
                <a:gd name="connsiteX2" fmla="*/ 140494 w 142875"/>
                <a:gd name="connsiteY2" fmla="*/ 1150144 h 1152525"/>
                <a:gd name="connsiteX3" fmla="*/ 7144 w 142875"/>
                <a:gd name="connsiteY3" fmla="*/ 1150144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152525">
                  <a:moveTo>
                    <a:pt x="7144" y="7144"/>
                  </a:moveTo>
                  <a:lnTo>
                    <a:pt x="140494" y="7144"/>
                  </a:lnTo>
                  <a:lnTo>
                    <a:pt x="140494" y="1150144"/>
                  </a:lnTo>
                  <a:lnTo>
                    <a:pt x="7144" y="115014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id="{CBFD9DCF-66D8-455C-B0C5-DD9EEF2F49B6}"/>
                </a:ext>
              </a:extLst>
            </p:cNvPr>
            <p:cNvSpPr/>
            <p:nvPr/>
          </p:nvSpPr>
          <p:spPr>
            <a:xfrm>
              <a:off x="4239101" y="2366486"/>
              <a:ext cx="2276475" cy="2276475"/>
            </a:xfrm>
            <a:custGeom>
              <a:avLst/>
              <a:gdLst>
                <a:gd name="connsiteX0" fmla="*/ 1140619 w 2276475"/>
                <a:gd name="connsiteY0" fmla="*/ 2274094 h 2276475"/>
                <a:gd name="connsiteX1" fmla="*/ 7144 w 2276475"/>
                <a:gd name="connsiteY1" fmla="*/ 1140619 h 2276475"/>
                <a:gd name="connsiteX2" fmla="*/ 1140619 w 2276475"/>
                <a:gd name="connsiteY2" fmla="*/ 7144 h 2276475"/>
                <a:gd name="connsiteX3" fmla="*/ 2274094 w 2276475"/>
                <a:gd name="connsiteY3" fmla="*/ 1140619 h 2276475"/>
                <a:gd name="connsiteX4" fmla="*/ 1140619 w 2276475"/>
                <a:gd name="connsiteY4" fmla="*/ 2274094 h 2276475"/>
                <a:gd name="connsiteX5" fmla="*/ 1140619 w 2276475"/>
                <a:gd name="connsiteY5" fmla="*/ 159544 h 2276475"/>
                <a:gd name="connsiteX6" fmla="*/ 159544 w 2276475"/>
                <a:gd name="connsiteY6" fmla="*/ 1140619 h 2276475"/>
                <a:gd name="connsiteX7" fmla="*/ 1140619 w 2276475"/>
                <a:gd name="connsiteY7" fmla="*/ 2121694 h 2276475"/>
                <a:gd name="connsiteX8" fmla="*/ 2121694 w 2276475"/>
                <a:gd name="connsiteY8" fmla="*/ 1140619 h 2276475"/>
                <a:gd name="connsiteX9" fmla="*/ 1140619 w 2276475"/>
                <a:gd name="connsiteY9" fmla="*/ 159544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6475" h="2276475">
                  <a:moveTo>
                    <a:pt x="1140619" y="2274094"/>
                  </a:moveTo>
                  <a:cubicBezTo>
                    <a:pt x="515779" y="2274094"/>
                    <a:pt x="7144" y="1765459"/>
                    <a:pt x="7144" y="1140619"/>
                  </a:cubicBezTo>
                  <a:cubicBezTo>
                    <a:pt x="7144" y="515779"/>
                    <a:pt x="515779" y="7144"/>
                    <a:pt x="1140619" y="7144"/>
                  </a:cubicBezTo>
                  <a:cubicBezTo>
                    <a:pt x="1765459" y="7144"/>
                    <a:pt x="2274094" y="515779"/>
                    <a:pt x="2274094" y="1140619"/>
                  </a:cubicBezTo>
                  <a:cubicBezTo>
                    <a:pt x="2273141" y="1765459"/>
                    <a:pt x="1765459" y="2274094"/>
                    <a:pt x="1140619" y="2274094"/>
                  </a:cubicBezTo>
                  <a:close/>
                  <a:moveTo>
                    <a:pt x="1140619" y="159544"/>
                  </a:moveTo>
                  <a:cubicBezTo>
                    <a:pt x="599599" y="159544"/>
                    <a:pt x="159544" y="599599"/>
                    <a:pt x="159544" y="1140619"/>
                  </a:cubicBezTo>
                  <a:cubicBezTo>
                    <a:pt x="159544" y="1681639"/>
                    <a:pt x="599599" y="2121694"/>
                    <a:pt x="1140619" y="2121694"/>
                  </a:cubicBezTo>
                  <a:cubicBezTo>
                    <a:pt x="1681639" y="2121694"/>
                    <a:pt x="2121694" y="1681639"/>
                    <a:pt x="2121694" y="1140619"/>
                  </a:cubicBezTo>
                  <a:cubicBezTo>
                    <a:pt x="2121694" y="599599"/>
                    <a:pt x="1680686" y="159544"/>
                    <a:pt x="1140619" y="15954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id="{D8E4D6D8-6626-459C-B8F2-68AB8FACB3E9}"/>
                </a:ext>
              </a:extLst>
            </p:cNvPr>
            <p:cNvSpPr/>
            <p:nvPr/>
          </p:nvSpPr>
          <p:spPr>
            <a:xfrm>
              <a:off x="4581048" y="2736056"/>
              <a:ext cx="1581150" cy="1581150"/>
            </a:xfrm>
            <a:custGeom>
              <a:avLst/>
              <a:gdLst>
                <a:gd name="connsiteX0" fmla="*/ 792004 w 1581150"/>
                <a:gd name="connsiteY0" fmla="*/ 1576864 h 1581150"/>
                <a:gd name="connsiteX1" fmla="*/ 7144 w 1581150"/>
                <a:gd name="connsiteY1" fmla="*/ 792004 h 1581150"/>
                <a:gd name="connsiteX2" fmla="*/ 792004 w 1581150"/>
                <a:gd name="connsiteY2" fmla="*/ 7144 h 1581150"/>
                <a:gd name="connsiteX3" fmla="*/ 1576864 w 1581150"/>
                <a:gd name="connsiteY3" fmla="*/ 792956 h 1581150"/>
                <a:gd name="connsiteX4" fmla="*/ 792004 w 1581150"/>
                <a:gd name="connsiteY4" fmla="*/ 1576864 h 1581150"/>
                <a:gd name="connsiteX5" fmla="*/ 792004 w 1581150"/>
                <a:gd name="connsiteY5" fmla="*/ 164306 h 1581150"/>
                <a:gd name="connsiteX6" fmla="*/ 163354 w 1581150"/>
                <a:gd name="connsiteY6" fmla="*/ 792956 h 1581150"/>
                <a:gd name="connsiteX7" fmla="*/ 792004 w 1581150"/>
                <a:gd name="connsiteY7" fmla="*/ 1421606 h 1581150"/>
                <a:gd name="connsiteX8" fmla="*/ 1420654 w 1581150"/>
                <a:gd name="connsiteY8" fmla="*/ 792956 h 1581150"/>
                <a:gd name="connsiteX9" fmla="*/ 792004 w 1581150"/>
                <a:gd name="connsiteY9" fmla="*/ 164306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1150" h="1581150">
                  <a:moveTo>
                    <a:pt x="792004" y="1576864"/>
                  </a:moveTo>
                  <a:cubicBezTo>
                    <a:pt x="359569" y="1576864"/>
                    <a:pt x="7144" y="1225391"/>
                    <a:pt x="7144" y="792004"/>
                  </a:cubicBezTo>
                  <a:cubicBezTo>
                    <a:pt x="7144" y="358616"/>
                    <a:pt x="358616" y="7144"/>
                    <a:pt x="792004" y="7144"/>
                  </a:cubicBezTo>
                  <a:cubicBezTo>
                    <a:pt x="1225391" y="7144"/>
                    <a:pt x="1576864" y="360521"/>
                    <a:pt x="1576864" y="792956"/>
                  </a:cubicBezTo>
                  <a:cubicBezTo>
                    <a:pt x="1576864" y="1225391"/>
                    <a:pt x="1224439" y="1576864"/>
                    <a:pt x="792004" y="1576864"/>
                  </a:cubicBezTo>
                  <a:close/>
                  <a:moveTo>
                    <a:pt x="792004" y="164306"/>
                  </a:moveTo>
                  <a:cubicBezTo>
                    <a:pt x="445294" y="164306"/>
                    <a:pt x="163354" y="446246"/>
                    <a:pt x="163354" y="792956"/>
                  </a:cubicBezTo>
                  <a:cubicBezTo>
                    <a:pt x="163354" y="1139666"/>
                    <a:pt x="445294" y="1421606"/>
                    <a:pt x="792004" y="1421606"/>
                  </a:cubicBezTo>
                  <a:cubicBezTo>
                    <a:pt x="1138714" y="1421606"/>
                    <a:pt x="1420654" y="1139666"/>
                    <a:pt x="1420654" y="792956"/>
                  </a:cubicBezTo>
                  <a:cubicBezTo>
                    <a:pt x="1420654" y="446246"/>
                    <a:pt x="1138714" y="164306"/>
                    <a:pt x="792004" y="164306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B57B66E6-4164-4ECC-84D5-1223812F96C0}"/>
                </a:ext>
              </a:extLst>
            </p:cNvPr>
            <p:cNvSpPr/>
            <p:nvPr/>
          </p:nvSpPr>
          <p:spPr>
            <a:xfrm>
              <a:off x="5879066" y="4149566"/>
              <a:ext cx="895350" cy="895350"/>
            </a:xfrm>
            <a:custGeom>
              <a:avLst/>
              <a:gdLst>
                <a:gd name="connsiteX0" fmla="*/ 656989 w 895350"/>
                <a:gd name="connsiteY0" fmla="*/ 888206 h 895350"/>
                <a:gd name="connsiteX1" fmla="*/ 492206 w 895350"/>
                <a:gd name="connsiteY1" fmla="*/ 820579 h 895350"/>
                <a:gd name="connsiteX2" fmla="*/ 38816 w 895350"/>
                <a:gd name="connsiteY2" fmla="*/ 367189 h 895350"/>
                <a:gd name="connsiteX3" fmla="*/ 18814 w 895350"/>
                <a:gd name="connsiteY3" fmla="*/ 244316 h 895350"/>
                <a:gd name="connsiteX4" fmla="*/ 60724 w 895350"/>
                <a:gd name="connsiteY4" fmla="*/ 189071 h 895350"/>
                <a:gd name="connsiteX5" fmla="*/ 65486 w 895350"/>
                <a:gd name="connsiteY5" fmla="*/ 184309 h 895350"/>
                <a:gd name="connsiteX6" fmla="*/ 171214 w 895350"/>
                <a:gd name="connsiteY6" fmla="*/ 72866 h 895350"/>
                <a:gd name="connsiteX7" fmla="*/ 300754 w 895350"/>
                <a:gd name="connsiteY7" fmla="*/ 7144 h 895350"/>
                <a:gd name="connsiteX8" fmla="*/ 300754 w 895350"/>
                <a:gd name="connsiteY8" fmla="*/ 7144 h 895350"/>
                <a:gd name="connsiteX9" fmla="*/ 413149 w 895350"/>
                <a:gd name="connsiteY9" fmla="*/ 59531 h 895350"/>
                <a:gd name="connsiteX10" fmla="*/ 825581 w 895350"/>
                <a:gd name="connsiteY10" fmla="*/ 494824 h 895350"/>
                <a:gd name="connsiteX11" fmla="*/ 820819 w 895350"/>
                <a:gd name="connsiteY11" fmla="*/ 818674 h 895350"/>
                <a:gd name="connsiteX12" fmla="*/ 656989 w 895350"/>
                <a:gd name="connsiteY12" fmla="*/ 888206 h 895350"/>
                <a:gd name="connsiteX13" fmla="*/ 176929 w 895350"/>
                <a:gd name="connsiteY13" fmla="*/ 290036 h 895350"/>
                <a:gd name="connsiteX14" fmla="*/ 599839 w 895350"/>
                <a:gd name="connsiteY14" fmla="*/ 712946 h 895350"/>
                <a:gd name="connsiteX15" fmla="*/ 713186 w 895350"/>
                <a:gd name="connsiteY15" fmla="*/ 712946 h 895350"/>
                <a:gd name="connsiteX16" fmla="*/ 715091 w 895350"/>
                <a:gd name="connsiteY16" fmla="*/ 601504 h 895350"/>
                <a:gd name="connsiteX17" fmla="*/ 302659 w 895350"/>
                <a:gd name="connsiteY17" fmla="*/ 166211 h 895350"/>
                <a:gd name="connsiteX18" fmla="*/ 299802 w 895350"/>
                <a:gd name="connsiteY18" fmla="*/ 163354 h 895350"/>
                <a:gd name="connsiteX19" fmla="*/ 282656 w 895350"/>
                <a:gd name="connsiteY19" fmla="*/ 178594 h 895350"/>
                <a:gd name="connsiteX20" fmla="*/ 176929 w 895350"/>
                <a:gd name="connsiteY20" fmla="*/ 290036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5350" h="895350">
                  <a:moveTo>
                    <a:pt x="656989" y="888206"/>
                  </a:moveTo>
                  <a:cubicBezTo>
                    <a:pt x="596981" y="888206"/>
                    <a:pt x="537927" y="865346"/>
                    <a:pt x="492206" y="820579"/>
                  </a:cubicBezTo>
                  <a:lnTo>
                    <a:pt x="38816" y="367189"/>
                  </a:lnTo>
                  <a:cubicBezTo>
                    <a:pt x="5479" y="333851"/>
                    <a:pt x="-2141" y="287179"/>
                    <a:pt x="18814" y="244316"/>
                  </a:cubicBezTo>
                  <a:cubicBezTo>
                    <a:pt x="30244" y="221456"/>
                    <a:pt x="47389" y="204311"/>
                    <a:pt x="60724" y="189071"/>
                  </a:cubicBezTo>
                  <a:lnTo>
                    <a:pt x="65486" y="184309"/>
                  </a:lnTo>
                  <a:lnTo>
                    <a:pt x="171214" y="72866"/>
                  </a:lnTo>
                  <a:cubicBezTo>
                    <a:pt x="212171" y="29051"/>
                    <a:pt x="255986" y="7144"/>
                    <a:pt x="300754" y="7144"/>
                  </a:cubicBezTo>
                  <a:cubicBezTo>
                    <a:pt x="300754" y="7144"/>
                    <a:pt x="300754" y="7144"/>
                    <a:pt x="300754" y="7144"/>
                  </a:cubicBezTo>
                  <a:cubicBezTo>
                    <a:pt x="329329" y="7144"/>
                    <a:pt x="371239" y="16669"/>
                    <a:pt x="413149" y="59531"/>
                  </a:cubicBezTo>
                  <a:lnTo>
                    <a:pt x="825581" y="494824"/>
                  </a:lnTo>
                  <a:cubicBezTo>
                    <a:pt x="913211" y="587216"/>
                    <a:pt x="910354" y="729139"/>
                    <a:pt x="820819" y="818674"/>
                  </a:cubicBezTo>
                  <a:cubicBezTo>
                    <a:pt x="776052" y="866299"/>
                    <a:pt x="716044" y="888206"/>
                    <a:pt x="656989" y="888206"/>
                  </a:cubicBezTo>
                  <a:close/>
                  <a:moveTo>
                    <a:pt x="176929" y="290036"/>
                  </a:moveTo>
                  <a:lnTo>
                    <a:pt x="599839" y="712946"/>
                  </a:lnTo>
                  <a:cubicBezTo>
                    <a:pt x="631271" y="744379"/>
                    <a:pt x="681754" y="744379"/>
                    <a:pt x="713186" y="712946"/>
                  </a:cubicBezTo>
                  <a:cubicBezTo>
                    <a:pt x="743666" y="682466"/>
                    <a:pt x="744619" y="632936"/>
                    <a:pt x="715091" y="601504"/>
                  </a:cubicBezTo>
                  <a:lnTo>
                    <a:pt x="302659" y="166211"/>
                  </a:lnTo>
                  <a:cubicBezTo>
                    <a:pt x="301706" y="165259"/>
                    <a:pt x="300754" y="164306"/>
                    <a:pt x="299802" y="163354"/>
                  </a:cubicBezTo>
                  <a:cubicBezTo>
                    <a:pt x="295991" y="166211"/>
                    <a:pt x="290277" y="170021"/>
                    <a:pt x="282656" y="178594"/>
                  </a:cubicBezTo>
                  <a:lnTo>
                    <a:pt x="176929" y="290036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119" name="Рисунок 4117">
            <a:extLst>
              <a:ext uri="{FF2B5EF4-FFF2-40B4-BE49-F238E27FC236}">
                <a16:creationId xmlns:a16="http://schemas.microsoft.com/office/drawing/2014/main" id="{4E34F02C-8A31-40C1-AD1E-9D34B7383CA8}"/>
              </a:ext>
            </a:extLst>
          </p:cNvPr>
          <p:cNvGrpSpPr/>
          <p:nvPr/>
        </p:nvGrpSpPr>
        <p:grpSpPr>
          <a:xfrm>
            <a:off x="5812868" y="2622367"/>
            <a:ext cx="654065" cy="654065"/>
            <a:chOff x="2262187" y="738187"/>
            <a:chExt cx="5381625" cy="5381625"/>
          </a:xfrm>
          <a:solidFill>
            <a:srgbClr val="558ED5"/>
          </a:solidFill>
        </p:grpSpPr>
        <p:sp>
          <p:nvSpPr>
            <p:cNvPr id="4120" name="Полилиния: фигура 4119">
              <a:extLst>
                <a:ext uri="{FF2B5EF4-FFF2-40B4-BE49-F238E27FC236}">
                  <a16:creationId xmlns:a16="http://schemas.microsoft.com/office/drawing/2014/main" id="{C8BD4B67-EDBB-4F8F-B5FE-B5931D40EB5D}"/>
                </a:ext>
              </a:extLst>
            </p:cNvPr>
            <p:cNvSpPr/>
            <p:nvPr/>
          </p:nvSpPr>
          <p:spPr>
            <a:xfrm>
              <a:off x="2255043" y="731043"/>
              <a:ext cx="5391150" cy="5391150"/>
            </a:xfrm>
            <a:custGeom>
              <a:avLst/>
              <a:gdLst>
                <a:gd name="connsiteX0" fmla="*/ 2698909 w 5391150"/>
                <a:gd name="connsiteY0" fmla="*/ 5389721 h 5391150"/>
                <a:gd name="connsiteX1" fmla="*/ 795814 w 5391150"/>
                <a:gd name="connsiteY1" fmla="*/ 4601051 h 5391150"/>
                <a:gd name="connsiteX2" fmla="*/ 7144 w 5391150"/>
                <a:gd name="connsiteY2" fmla="*/ 2698909 h 5391150"/>
                <a:gd name="connsiteX3" fmla="*/ 795814 w 5391150"/>
                <a:gd name="connsiteY3" fmla="*/ 795814 h 5391150"/>
                <a:gd name="connsiteX4" fmla="*/ 2698909 w 5391150"/>
                <a:gd name="connsiteY4" fmla="*/ 7144 h 5391150"/>
                <a:gd name="connsiteX5" fmla="*/ 4602004 w 5391150"/>
                <a:gd name="connsiteY5" fmla="*/ 795814 h 5391150"/>
                <a:gd name="connsiteX6" fmla="*/ 5390674 w 5391150"/>
                <a:gd name="connsiteY6" fmla="*/ 2698909 h 5391150"/>
                <a:gd name="connsiteX7" fmla="*/ 4602004 w 5391150"/>
                <a:gd name="connsiteY7" fmla="*/ 4602004 h 5391150"/>
                <a:gd name="connsiteX8" fmla="*/ 2698909 w 5391150"/>
                <a:gd name="connsiteY8" fmla="*/ 5389721 h 5391150"/>
                <a:gd name="connsiteX9" fmla="*/ 2698909 w 5391150"/>
                <a:gd name="connsiteY9" fmla="*/ 140494 h 5391150"/>
                <a:gd name="connsiteX10" fmla="*/ 140494 w 5391150"/>
                <a:gd name="connsiteY10" fmla="*/ 2698909 h 5391150"/>
                <a:gd name="connsiteX11" fmla="*/ 2698909 w 5391150"/>
                <a:gd name="connsiteY11" fmla="*/ 5257324 h 5391150"/>
                <a:gd name="connsiteX12" fmla="*/ 5257324 w 5391150"/>
                <a:gd name="connsiteY12" fmla="*/ 2698909 h 5391150"/>
                <a:gd name="connsiteX13" fmla="*/ 2698909 w 5391150"/>
                <a:gd name="connsiteY13" fmla="*/ 140494 h 539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91150" h="5391150">
                  <a:moveTo>
                    <a:pt x="2698909" y="5389721"/>
                  </a:moveTo>
                  <a:cubicBezTo>
                    <a:pt x="1979771" y="5389721"/>
                    <a:pt x="1304449" y="5109687"/>
                    <a:pt x="795814" y="4601051"/>
                  </a:cubicBezTo>
                  <a:cubicBezTo>
                    <a:pt x="287179" y="4092416"/>
                    <a:pt x="7144" y="3417094"/>
                    <a:pt x="7144" y="2698909"/>
                  </a:cubicBezTo>
                  <a:cubicBezTo>
                    <a:pt x="7144" y="1980724"/>
                    <a:pt x="287179" y="1303496"/>
                    <a:pt x="795814" y="795814"/>
                  </a:cubicBezTo>
                  <a:cubicBezTo>
                    <a:pt x="1303496" y="287179"/>
                    <a:pt x="1979771" y="7144"/>
                    <a:pt x="2698909" y="7144"/>
                  </a:cubicBezTo>
                  <a:cubicBezTo>
                    <a:pt x="3418046" y="7144"/>
                    <a:pt x="4093369" y="287179"/>
                    <a:pt x="4602004" y="795814"/>
                  </a:cubicBezTo>
                  <a:cubicBezTo>
                    <a:pt x="5110639" y="1304449"/>
                    <a:pt x="5390674" y="1979771"/>
                    <a:pt x="5390674" y="2698909"/>
                  </a:cubicBezTo>
                  <a:cubicBezTo>
                    <a:pt x="5390674" y="3418046"/>
                    <a:pt x="5110639" y="4093369"/>
                    <a:pt x="4602004" y="4602004"/>
                  </a:cubicBezTo>
                  <a:cubicBezTo>
                    <a:pt x="4093369" y="5110639"/>
                    <a:pt x="3417094" y="5389721"/>
                    <a:pt x="2698909" y="5389721"/>
                  </a:cubicBezTo>
                  <a:close/>
                  <a:moveTo>
                    <a:pt x="2698909" y="140494"/>
                  </a:moveTo>
                  <a:cubicBezTo>
                    <a:pt x="1288256" y="140494"/>
                    <a:pt x="140494" y="1288256"/>
                    <a:pt x="140494" y="2698909"/>
                  </a:cubicBezTo>
                  <a:cubicBezTo>
                    <a:pt x="140494" y="4109561"/>
                    <a:pt x="1288256" y="5257324"/>
                    <a:pt x="2698909" y="5257324"/>
                  </a:cubicBezTo>
                  <a:cubicBezTo>
                    <a:pt x="4109561" y="5257324"/>
                    <a:pt x="5257324" y="4109561"/>
                    <a:pt x="5257324" y="2698909"/>
                  </a:cubicBezTo>
                  <a:cubicBezTo>
                    <a:pt x="5257324" y="1288256"/>
                    <a:pt x="4108609" y="140494"/>
                    <a:pt x="2698909" y="14049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1" name="Полилиния: фигура 4120">
              <a:extLst>
                <a:ext uri="{FF2B5EF4-FFF2-40B4-BE49-F238E27FC236}">
                  <a16:creationId xmlns:a16="http://schemas.microsoft.com/office/drawing/2014/main" id="{AE8C8DF0-24E7-40EC-850F-CA5C6E0AC9A2}"/>
                </a:ext>
              </a:extLst>
            </p:cNvPr>
            <p:cNvSpPr/>
            <p:nvPr/>
          </p:nvSpPr>
          <p:spPr>
            <a:xfrm>
              <a:off x="3966686" y="1662588"/>
              <a:ext cx="1028700" cy="1209675"/>
            </a:xfrm>
            <a:custGeom>
              <a:avLst/>
              <a:gdLst>
                <a:gd name="connsiteX0" fmla="*/ 1026319 w 1028700"/>
                <a:gd name="connsiteY0" fmla="*/ 1207294 h 1209675"/>
                <a:gd name="connsiteX1" fmla="*/ 7144 w 1028700"/>
                <a:gd name="connsiteY1" fmla="*/ 1207294 h 1209675"/>
                <a:gd name="connsiteX2" fmla="*/ 7144 w 1028700"/>
                <a:gd name="connsiteY2" fmla="*/ 7144 h 1209675"/>
                <a:gd name="connsiteX3" fmla="*/ 1026319 w 1028700"/>
                <a:gd name="connsiteY3" fmla="*/ 7144 h 1209675"/>
                <a:gd name="connsiteX4" fmla="*/ 1026319 w 1028700"/>
                <a:gd name="connsiteY4" fmla="*/ 1207294 h 1209675"/>
                <a:gd name="connsiteX5" fmla="*/ 140494 w 1028700"/>
                <a:gd name="connsiteY5" fmla="*/ 1073944 h 1209675"/>
                <a:gd name="connsiteX6" fmla="*/ 892969 w 1028700"/>
                <a:gd name="connsiteY6" fmla="*/ 1073944 h 1209675"/>
                <a:gd name="connsiteX7" fmla="*/ 892969 w 1028700"/>
                <a:gd name="connsiteY7" fmla="*/ 140494 h 1209675"/>
                <a:gd name="connsiteX8" fmla="*/ 140494 w 1028700"/>
                <a:gd name="connsiteY8" fmla="*/ 140494 h 1209675"/>
                <a:gd name="connsiteX9" fmla="*/ 140494 w 1028700"/>
                <a:gd name="connsiteY9" fmla="*/ 1073944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8700" h="1209675">
                  <a:moveTo>
                    <a:pt x="1026319" y="1207294"/>
                  </a:moveTo>
                  <a:lnTo>
                    <a:pt x="7144" y="1207294"/>
                  </a:lnTo>
                  <a:lnTo>
                    <a:pt x="7144" y="7144"/>
                  </a:lnTo>
                  <a:lnTo>
                    <a:pt x="1026319" y="7144"/>
                  </a:lnTo>
                  <a:lnTo>
                    <a:pt x="1026319" y="1207294"/>
                  </a:lnTo>
                  <a:close/>
                  <a:moveTo>
                    <a:pt x="140494" y="1073944"/>
                  </a:moveTo>
                  <a:lnTo>
                    <a:pt x="892969" y="1073944"/>
                  </a:lnTo>
                  <a:lnTo>
                    <a:pt x="892969" y="140494"/>
                  </a:lnTo>
                  <a:lnTo>
                    <a:pt x="140494" y="140494"/>
                  </a:lnTo>
                  <a:lnTo>
                    <a:pt x="140494" y="107394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2" name="Полилиния: фигура 4121">
              <a:extLst>
                <a:ext uri="{FF2B5EF4-FFF2-40B4-BE49-F238E27FC236}">
                  <a16:creationId xmlns:a16="http://schemas.microsoft.com/office/drawing/2014/main" id="{9818E82A-0D63-4A6E-B280-191AE03A8453}"/>
                </a:ext>
              </a:extLst>
            </p:cNvPr>
            <p:cNvSpPr/>
            <p:nvPr/>
          </p:nvSpPr>
          <p:spPr>
            <a:xfrm>
              <a:off x="4220051" y="1213961"/>
              <a:ext cx="523875" cy="571500"/>
            </a:xfrm>
            <a:custGeom>
              <a:avLst/>
              <a:gdLst>
                <a:gd name="connsiteX0" fmla="*/ 517684 w 523875"/>
                <a:gd name="connsiteY0" fmla="*/ 568166 h 571500"/>
                <a:gd name="connsiteX1" fmla="*/ 7144 w 523875"/>
                <a:gd name="connsiteY1" fmla="*/ 568166 h 571500"/>
                <a:gd name="connsiteX2" fmla="*/ 7144 w 523875"/>
                <a:gd name="connsiteY2" fmla="*/ 7144 h 571500"/>
                <a:gd name="connsiteX3" fmla="*/ 517684 w 523875"/>
                <a:gd name="connsiteY3" fmla="*/ 7144 h 571500"/>
                <a:gd name="connsiteX4" fmla="*/ 517684 w 523875"/>
                <a:gd name="connsiteY4" fmla="*/ 568166 h 571500"/>
                <a:gd name="connsiteX5" fmla="*/ 141446 w 523875"/>
                <a:gd name="connsiteY5" fmla="*/ 434816 h 571500"/>
                <a:gd name="connsiteX6" fmla="*/ 385286 w 523875"/>
                <a:gd name="connsiteY6" fmla="*/ 434816 h 571500"/>
                <a:gd name="connsiteX7" fmla="*/ 385286 w 523875"/>
                <a:gd name="connsiteY7" fmla="*/ 140494 h 571500"/>
                <a:gd name="connsiteX8" fmla="*/ 141446 w 523875"/>
                <a:gd name="connsiteY8" fmla="*/ 140494 h 571500"/>
                <a:gd name="connsiteX9" fmla="*/ 141446 w 523875"/>
                <a:gd name="connsiteY9" fmla="*/ 434816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5" h="571500">
                  <a:moveTo>
                    <a:pt x="517684" y="568166"/>
                  </a:moveTo>
                  <a:lnTo>
                    <a:pt x="7144" y="568166"/>
                  </a:lnTo>
                  <a:lnTo>
                    <a:pt x="7144" y="7144"/>
                  </a:lnTo>
                  <a:lnTo>
                    <a:pt x="517684" y="7144"/>
                  </a:lnTo>
                  <a:lnTo>
                    <a:pt x="517684" y="568166"/>
                  </a:lnTo>
                  <a:close/>
                  <a:moveTo>
                    <a:pt x="141446" y="434816"/>
                  </a:moveTo>
                  <a:lnTo>
                    <a:pt x="385286" y="434816"/>
                  </a:lnTo>
                  <a:lnTo>
                    <a:pt x="385286" y="140494"/>
                  </a:lnTo>
                  <a:lnTo>
                    <a:pt x="141446" y="140494"/>
                  </a:lnTo>
                  <a:lnTo>
                    <a:pt x="141446" y="434816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3" name="Полилиния: фигура 4122">
              <a:extLst>
                <a:ext uri="{FF2B5EF4-FFF2-40B4-BE49-F238E27FC236}">
                  <a16:creationId xmlns:a16="http://schemas.microsoft.com/office/drawing/2014/main" id="{DF83E1AC-A3AD-4B65-8795-4159F015C470}"/>
                </a:ext>
              </a:extLst>
            </p:cNvPr>
            <p:cNvSpPr/>
            <p:nvPr/>
          </p:nvSpPr>
          <p:spPr>
            <a:xfrm>
              <a:off x="4132421" y="1162526"/>
              <a:ext cx="695325" cy="161925"/>
            </a:xfrm>
            <a:custGeom>
              <a:avLst/>
              <a:gdLst>
                <a:gd name="connsiteX0" fmla="*/ 7144 w 695325"/>
                <a:gd name="connsiteY0" fmla="*/ 7144 h 161925"/>
                <a:gd name="connsiteX1" fmla="*/ 694849 w 695325"/>
                <a:gd name="connsiteY1" fmla="*/ 7144 h 161925"/>
                <a:gd name="connsiteX2" fmla="*/ 694849 w 695325"/>
                <a:gd name="connsiteY2" fmla="*/ 161449 h 161925"/>
                <a:gd name="connsiteX3" fmla="*/ 7144 w 695325"/>
                <a:gd name="connsiteY3" fmla="*/ 16144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25" h="161925">
                  <a:moveTo>
                    <a:pt x="7144" y="7144"/>
                  </a:moveTo>
                  <a:lnTo>
                    <a:pt x="694849" y="7144"/>
                  </a:lnTo>
                  <a:lnTo>
                    <a:pt x="694849" y="161449"/>
                  </a:lnTo>
                  <a:lnTo>
                    <a:pt x="7144" y="16144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4" name="Полилиния: фигура 4123">
              <a:extLst>
                <a:ext uri="{FF2B5EF4-FFF2-40B4-BE49-F238E27FC236}">
                  <a16:creationId xmlns:a16="http://schemas.microsoft.com/office/drawing/2014/main" id="{DD3825DD-44CA-4313-A6F4-8586E90A4E80}"/>
                </a:ext>
              </a:extLst>
            </p:cNvPr>
            <p:cNvSpPr/>
            <p:nvPr/>
          </p:nvSpPr>
          <p:spPr>
            <a:xfrm>
              <a:off x="4195286" y="2729388"/>
              <a:ext cx="571500" cy="523875"/>
            </a:xfrm>
            <a:custGeom>
              <a:avLst/>
              <a:gdLst>
                <a:gd name="connsiteX0" fmla="*/ 568166 w 571500"/>
                <a:gd name="connsiteY0" fmla="*/ 521494 h 523875"/>
                <a:gd name="connsiteX1" fmla="*/ 7144 w 571500"/>
                <a:gd name="connsiteY1" fmla="*/ 521494 h 523875"/>
                <a:gd name="connsiteX2" fmla="*/ 7144 w 571500"/>
                <a:gd name="connsiteY2" fmla="*/ 7144 h 523875"/>
                <a:gd name="connsiteX3" fmla="*/ 568166 w 571500"/>
                <a:gd name="connsiteY3" fmla="*/ 7144 h 523875"/>
                <a:gd name="connsiteX4" fmla="*/ 568166 w 571500"/>
                <a:gd name="connsiteY4" fmla="*/ 521494 h 523875"/>
                <a:gd name="connsiteX5" fmla="*/ 140494 w 571500"/>
                <a:gd name="connsiteY5" fmla="*/ 388144 h 523875"/>
                <a:gd name="connsiteX6" fmla="*/ 434816 w 571500"/>
                <a:gd name="connsiteY6" fmla="*/ 388144 h 523875"/>
                <a:gd name="connsiteX7" fmla="*/ 434816 w 571500"/>
                <a:gd name="connsiteY7" fmla="*/ 140494 h 523875"/>
                <a:gd name="connsiteX8" fmla="*/ 140494 w 571500"/>
                <a:gd name="connsiteY8" fmla="*/ 140494 h 523875"/>
                <a:gd name="connsiteX9" fmla="*/ 140494 w 571500"/>
                <a:gd name="connsiteY9" fmla="*/ 388144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0" h="523875">
                  <a:moveTo>
                    <a:pt x="568166" y="521494"/>
                  </a:moveTo>
                  <a:lnTo>
                    <a:pt x="7144" y="521494"/>
                  </a:lnTo>
                  <a:lnTo>
                    <a:pt x="7144" y="7144"/>
                  </a:lnTo>
                  <a:lnTo>
                    <a:pt x="568166" y="7144"/>
                  </a:lnTo>
                  <a:lnTo>
                    <a:pt x="568166" y="521494"/>
                  </a:lnTo>
                  <a:close/>
                  <a:moveTo>
                    <a:pt x="140494" y="388144"/>
                  </a:moveTo>
                  <a:lnTo>
                    <a:pt x="434816" y="388144"/>
                  </a:lnTo>
                  <a:lnTo>
                    <a:pt x="434816" y="140494"/>
                  </a:lnTo>
                  <a:lnTo>
                    <a:pt x="140494" y="140494"/>
                  </a:lnTo>
                  <a:lnTo>
                    <a:pt x="140494" y="38814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5" name="Полилиния: фигура 4124">
              <a:extLst>
                <a:ext uri="{FF2B5EF4-FFF2-40B4-BE49-F238E27FC236}">
                  <a16:creationId xmlns:a16="http://schemas.microsoft.com/office/drawing/2014/main" id="{49729133-075E-49DC-9AA3-F2574E7A9793}"/>
                </a:ext>
              </a:extLst>
            </p:cNvPr>
            <p:cNvSpPr/>
            <p:nvPr/>
          </p:nvSpPr>
          <p:spPr>
            <a:xfrm>
              <a:off x="3374231" y="3436143"/>
              <a:ext cx="2209800" cy="514350"/>
            </a:xfrm>
            <a:custGeom>
              <a:avLst/>
              <a:gdLst>
                <a:gd name="connsiteX0" fmla="*/ 2210276 w 2209800"/>
                <a:gd name="connsiteY0" fmla="*/ 512921 h 514350"/>
                <a:gd name="connsiteX1" fmla="*/ 7144 w 2209800"/>
                <a:gd name="connsiteY1" fmla="*/ 512921 h 514350"/>
                <a:gd name="connsiteX2" fmla="*/ 7144 w 2209800"/>
                <a:gd name="connsiteY2" fmla="*/ 7144 h 514350"/>
                <a:gd name="connsiteX3" fmla="*/ 2210276 w 2209800"/>
                <a:gd name="connsiteY3" fmla="*/ 7144 h 514350"/>
                <a:gd name="connsiteX4" fmla="*/ 2210276 w 2209800"/>
                <a:gd name="connsiteY4" fmla="*/ 512921 h 514350"/>
                <a:gd name="connsiteX5" fmla="*/ 140494 w 2209800"/>
                <a:gd name="connsiteY5" fmla="*/ 379571 h 514350"/>
                <a:gd name="connsiteX6" fmla="*/ 2076926 w 2209800"/>
                <a:gd name="connsiteY6" fmla="*/ 379571 h 514350"/>
                <a:gd name="connsiteX7" fmla="*/ 2076926 w 2209800"/>
                <a:gd name="connsiteY7" fmla="*/ 140494 h 514350"/>
                <a:gd name="connsiteX8" fmla="*/ 140494 w 2209800"/>
                <a:gd name="connsiteY8" fmla="*/ 140494 h 514350"/>
                <a:gd name="connsiteX9" fmla="*/ 140494 w 2209800"/>
                <a:gd name="connsiteY9" fmla="*/ 379571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800" h="514350">
                  <a:moveTo>
                    <a:pt x="2210276" y="512921"/>
                  </a:moveTo>
                  <a:lnTo>
                    <a:pt x="7144" y="512921"/>
                  </a:lnTo>
                  <a:lnTo>
                    <a:pt x="7144" y="7144"/>
                  </a:lnTo>
                  <a:lnTo>
                    <a:pt x="2210276" y="7144"/>
                  </a:lnTo>
                  <a:lnTo>
                    <a:pt x="2210276" y="512921"/>
                  </a:lnTo>
                  <a:close/>
                  <a:moveTo>
                    <a:pt x="140494" y="379571"/>
                  </a:moveTo>
                  <a:lnTo>
                    <a:pt x="2076926" y="379571"/>
                  </a:lnTo>
                  <a:lnTo>
                    <a:pt x="2076926" y="140494"/>
                  </a:lnTo>
                  <a:lnTo>
                    <a:pt x="140494" y="140494"/>
                  </a:lnTo>
                  <a:lnTo>
                    <a:pt x="140494" y="37957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6" name="Полилиния: фигура 4125">
              <a:extLst>
                <a:ext uri="{FF2B5EF4-FFF2-40B4-BE49-F238E27FC236}">
                  <a16:creationId xmlns:a16="http://schemas.microsoft.com/office/drawing/2014/main" id="{09B9C01A-3F0A-4EFA-92B2-60BDF53C1948}"/>
                </a:ext>
              </a:extLst>
            </p:cNvPr>
            <p:cNvSpPr/>
            <p:nvPr/>
          </p:nvSpPr>
          <p:spPr>
            <a:xfrm>
              <a:off x="3757136" y="4282916"/>
              <a:ext cx="1447800" cy="400050"/>
            </a:xfrm>
            <a:custGeom>
              <a:avLst/>
              <a:gdLst>
                <a:gd name="connsiteX0" fmla="*/ 1444466 w 1447800"/>
                <a:gd name="connsiteY0" fmla="*/ 398621 h 400050"/>
                <a:gd name="connsiteX1" fmla="*/ 7144 w 1447800"/>
                <a:gd name="connsiteY1" fmla="*/ 398621 h 400050"/>
                <a:gd name="connsiteX2" fmla="*/ 7144 w 1447800"/>
                <a:gd name="connsiteY2" fmla="*/ 151924 h 400050"/>
                <a:gd name="connsiteX3" fmla="*/ 151924 w 1447800"/>
                <a:gd name="connsiteY3" fmla="*/ 7144 h 400050"/>
                <a:gd name="connsiteX4" fmla="*/ 1298734 w 1447800"/>
                <a:gd name="connsiteY4" fmla="*/ 7144 h 400050"/>
                <a:gd name="connsiteX5" fmla="*/ 1443514 w 1447800"/>
                <a:gd name="connsiteY5" fmla="*/ 151924 h 400050"/>
                <a:gd name="connsiteX6" fmla="*/ 1443514 w 1447800"/>
                <a:gd name="connsiteY6" fmla="*/ 398621 h 400050"/>
                <a:gd name="connsiteX7" fmla="*/ 140494 w 1447800"/>
                <a:gd name="connsiteY7" fmla="*/ 265271 h 400050"/>
                <a:gd name="connsiteX8" fmla="*/ 1311116 w 1447800"/>
                <a:gd name="connsiteY8" fmla="*/ 265271 h 400050"/>
                <a:gd name="connsiteX9" fmla="*/ 1311116 w 1447800"/>
                <a:gd name="connsiteY9" fmla="*/ 151924 h 400050"/>
                <a:gd name="connsiteX10" fmla="*/ 1299686 w 1447800"/>
                <a:gd name="connsiteY10" fmla="*/ 140494 h 400050"/>
                <a:gd name="connsiteX11" fmla="*/ 151924 w 1447800"/>
                <a:gd name="connsiteY11" fmla="*/ 140494 h 400050"/>
                <a:gd name="connsiteX12" fmla="*/ 140494 w 1447800"/>
                <a:gd name="connsiteY12" fmla="*/ 151924 h 400050"/>
                <a:gd name="connsiteX13" fmla="*/ 140494 w 1447800"/>
                <a:gd name="connsiteY13" fmla="*/ 26527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00" h="400050">
                  <a:moveTo>
                    <a:pt x="1444466" y="398621"/>
                  </a:moveTo>
                  <a:lnTo>
                    <a:pt x="7144" y="398621"/>
                  </a:lnTo>
                  <a:lnTo>
                    <a:pt x="7144" y="151924"/>
                  </a:lnTo>
                  <a:cubicBezTo>
                    <a:pt x="7144" y="71914"/>
                    <a:pt x="71914" y="7144"/>
                    <a:pt x="151924" y="7144"/>
                  </a:cubicBezTo>
                  <a:lnTo>
                    <a:pt x="1298734" y="7144"/>
                  </a:lnTo>
                  <a:cubicBezTo>
                    <a:pt x="1378744" y="7144"/>
                    <a:pt x="1443514" y="71914"/>
                    <a:pt x="1443514" y="151924"/>
                  </a:cubicBezTo>
                  <a:lnTo>
                    <a:pt x="1443514" y="398621"/>
                  </a:lnTo>
                  <a:close/>
                  <a:moveTo>
                    <a:pt x="140494" y="265271"/>
                  </a:moveTo>
                  <a:lnTo>
                    <a:pt x="1311116" y="265271"/>
                  </a:lnTo>
                  <a:lnTo>
                    <a:pt x="1311116" y="151924"/>
                  </a:lnTo>
                  <a:cubicBezTo>
                    <a:pt x="1311116" y="145256"/>
                    <a:pt x="1306354" y="140494"/>
                    <a:pt x="1299686" y="140494"/>
                  </a:cubicBezTo>
                  <a:lnTo>
                    <a:pt x="151924" y="140494"/>
                  </a:lnTo>
                  <a:cubicBezTo>
                    <a:pt x="145256" y="140494"/>
                    <a:pt x="140494" y="145256"/>
                    <a:pt x="140494" y="151924"/>
                  </a:cubicBezTo>
                  <a:lnTo>
                    <a:pt x="140494" y="265271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7" name="Полилиния: фигура 4126">
              <a:extLst>
                <a:ext uri="{FF2B5EF4-FFF2-40B4-BE49-F238E27FC236}">
                  <a16:creationId xmlns:a16="http://schemas.microsoft.com/office/drawing/2014/main" id="{3F8D9AE1-18B4-447E-895B-A671860869E9}"/>
                </a:ext>
              </a:extLst>
            </p:cNvPr>
            <p:cNvSpPr/>
            <p:nvPr/>
          </p:nvSpPr>
          <p:spPr>
            <a:xfrm>
              <a:off x="3149441" y="1672094"/>
              <a:ext cx="3543300" cy="3400425"/>
            </a:xfrm>
            <a:custGeom>
              <a:avLst/>
              <a:gdLst>
                <a:gd name="connsiteX0" fmla="*/ 3539966 w 3543300"/>
                <a:gd name="connsiteY0" fmla="*/ 3399015 h 3400425"/>
                <a:gd name="connsiteX1" fmla="*/ 7144 w 3543300"/>
                <a:gd name="connsiteY1" fmla="*/ 3399015 h 3400425"/>
                <a:gd name="connsiteX2" fmla="*/ 7144 w 3543300"/>
                <a:gd name="connsiteY2" fmla="*/ 2876093 h 3400425"/>
                <a:gd name="connsiteX3" fmla="*/ 2534126 w 3543300"/>
                <a:gd name="connsiteY3" fmla="*/ 2876093 h 3400425"/>
                <a:gd name="connsiteX4" fmla="*/ 2534126 w 3543300"/>
                <a:gd name="connsiteY4" fmla="*/ 1197788 h 3400425"/>
                <a:gd name="connsiteX5" fmla="*/ 1708309 w 3543300"/>
                <a:gd name="connsiteY5" fmla="*/ 1197788 h 3400425"/>
                <a:gd name="connsiteX6" fmla="*/ 1707356 w 3543300"/>
                <a:gd name="connsiteY6" fmla="*/ 91935 h 3400425"/>
                <a:gd name="connsiteX7" fmla="*/ 1708309 w 3543300"/>
                <a:gd name="connsiteY7" fmla="*/ 54788 h 3400425"/>
                <a:gd name="connsiteX8" fmla="*/ 1784509 w 3543300"/>
                <a:gd name="connsiteY8" fmla="*/ 8115 h 3400425"/>
                <a:gd name="connsiteX9" fmla="*/ 1815941 w 3543300"/>
                <a:gd name="connsiteY9" fmla="*/ 22403 h 3400425"/>
                <a:gd name="connsiteX10" fmla="*/ 3539966 w 3543300"/>
                <a:gd name="connsiteY10" fmla="*/ 770115 h 3400425"/>
                <a:gd name="connsiteX11" fmla="*/ 3539966 w 3543300"/>
                <a:gd name="connsiteY11" fmla="*/ 3399015 h 3400425"/>
                <a:gd name="connsiteX12" fmla="*/ 140494 w 3543300"/>
                <a:gd name="connsiteY12" fmla="*/ 3265665 h 3400425"/>
                <a:gd name="connsiteX13" fmla="*/ 3406616 w 3543300"/>
                <a:gd name="connsiteY13" fmla="*/ 3265665 h 3400425"/>
                <a:gd name="connsiteX14" fmla="*/ 3406616 w 3543300"/>
                <a:gd name="connsiteY14" fmla="*/ 856793 h 3400425"/>
                <a:gd name="connsiteX15" fmla="*/ 1841659 w 3543300"/>
                <a:gd name="connsiteY15" fmla="*/ 177660 h 3400425"/>
                <a:gd name="connsiteX16" fmla="*/ 1841659 w 3543300"/>
                <a:gd name="connsiteY16" fmla="*/ 1064438 h 3400425"/>
                <a:gd name="connsiteX17" fmla="*/ 2667476 w 3543300"/>
                <a:gd name="connsiteY17" fmla="*/ 1064438 h 3400425"/>
                <a:gd name="connsiteX18" fmla="*/ 2667476 w 3543300"/>
                <a:gd name="connsiteY18" fmla="*/ 3009443 h 3400425"/>
                <a:gd name="connsiteX19" fmla="*/ 140494 w 3543300"/>
                <a:gd name="connsiteY19" fmla="*/ 3009443 h 3400425"/>
                <a:gd name="connsiteX20" fmla="*/ 140494 w 3543300"/>
                <a:gd name="connsiteY20" fmla="*/ 3265665 h 340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43300" h="3400425">
                  <a:moveTo>
                    <a:pt x="3539966" y="3399015"/>
                  </a:moveTo>
                  <a:lnTo>
                    <a:pt x="7144" y="3399015"/>
                  </a:lnTo>
                  <a:lnTo>
                    <a:pt x="7144" y="2876093"/>
                  </a:lnTo>
                  <a:lnTo>
                    <a:pt x="2534126" y="2876093"/>
                  </a:lnTo>
                  <a:lnTo>
                    <a:pt x="2534126" y="1197788"/>
                  </a:lnTo>
                  <a:lnTo>
                    <a:pt x="1708309" y="1197788"/>
                  </a:lnTo>
                  <a:lnTo>
                    <a:pt x="1707356" y="91935"/>
                  </a:lnTo>
                  <a:cubicBezTo>
                    <a:pt x="1704499" y="79553"/>
                    <a:pt x="1704499" y="67170"/>
                    <a:pt x="1708309" y="54788"/>
                  </a:cubicBezTo>
                  <a:cubicBezTo>
                    <a:pt x="1717834" y="22403"/>
                    <a:pt x="1751171" y="2400"/>
                    <a:pt x="1784509" y="8115"/>
                  </a:cubicBezTo>
                  <a:cubicBezTo>
                    <a:pt x="1796891" y="10020"/>
                    <a:pt x="1807369" y="14783"/>
                    <a:pt x="1815941" y="22403"/>
                  </a:cubicBezTo>
                  <a:lnTo>
                    <a:pt x="3539966" y="770115"/>
                  </a:lnTo>
                  <a:lnTo>
                    <a:pt x="3539966" y="3399015"/>
                  </a:lnTo>
                  <a:close/>
                  <a:moveTo>
                    <a:pt x="140494" y="3265665"/>
                  </a:moveTo>
                  <a:lnTo>
                    <a:pt x="3406616" y="3265665"/>
                  </a:lnTo>
                  <a:lnTo>
                    <a:pt x="3406616" y="856793"/>
                  </a:lnTo>
                  <a:lnTo>
                    <a:pt x="1841659" y="177660"/>
                  </a:lnTo>
                  <a:lnTo>
                    <a:pt x="1841659" y="1064438"/>
                  </a:lnTo>
                  <a:lnTo>
                    <a:pt x="2667476" y="1064438"/>
                  </a:lnTo>
                  <a:lnTo>
                    <a:pt x="2667476" y="3009443"/>
                  </a:lnTo>
                  <a:lnTo>
                    <a:pt x="140494" y="3009443"/>
                  </a:lnTo>
                  <a:lnTo>
                    <a:pt x="140494" y="3265665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8" name="Полилиния: фигура 4127">
              <a:extLst>
                <a:ext uri="{FF2B5EF4-FFF2-40B4-BE49-F238E27FC236}">
                  <a16:creationId xmlns:a16="http://schemas.microsoft.com/office/drawing/2014/main" id="{6E685C7E-B201-4B60-9358-DBF80B9132EA}"/>
                </a:ext>
              </a:extLst>
            </p:cNvPr>
            <p:cNvSpPr/>
            <p:nvPr/>
          </p:nvSpPr>
          <p:spPr>
            <a:xfrm>
              <a:off x="5510688" y="3622833"/>
              <a:ext cx="238125" cy="142875"/>
            </a:xfrm>
            <a:custGeom>
              <a:avLst/>
              <a:gdLst>
                <a:gd name="connsiteX0" fmla="*/ 7144 w 238125"/>
                <a:gd name="connsiteY0" fmla="*/ 7144 h 142875"/>
                <a:gd name="connsiteX1" fmla="*/ 239554 w 238125"/>
                <a:gd name="connsiteY1" fmla="*/ 7144 h 142875"/>
                <a:gd name="connsiteX2" fmla="*/ 239554 w 238125"/>
                <a:gd name="connsiteY2" fmla="*/ 140494 h 142875"/>
                <a:gd name="connsiteX3" fmla="*/ 7144 w 238125"/>
                <a:gd name="connsiteY3" fmla="*/ 14049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42875">
                  <a:moveTo>
                    <a:pt x="7144" y="7144"/>
                  </a:moveTo>
                  <a:lnTo>
                    <a:pt x="239554" y="7144"/>
                  </a:lnTo>
                  <a:lnTo>
                    <a:pt x="239554" y="140494"/>
                  </a:lnTo>
                  <a:lnTo>
                    <a:pt x="7144" y="14049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9" name="Полилиния: фигура 4128">
              <a:extLst>
                <a:ext uri="{FF2B5EF4-FFF2-40B4-BE49-F238E27FC236}">
                  <a16:creationId xmlns:a16="http://schemas.microsoft.com/office/drawing/2014/main" id="{2C781A85-4F0B-4673-94EF-27523A70C50A}"/>
                </a:ext>
              </a:extLst>
            </p:cNvPr>
            <p:cNvSpPr/>
            <p:nvPr/>
          </p:nvSpPr>
          <p:spPr>
            <a:xfrm>
              <a:off x="5919311" y="3759993"/>
              <a:ext cx="523875" cy="523875"/>
            </a:xfrm>
            <a:custGeom>
              <a:avLst/>
              <a:gdLst>
                <a:gd name="connsiteX0" fmla="*/ 264319 w 523875"/>
                <a:gd name="connsiteY0" fmla="*/ 521494 h 523875"/>
                <a:gd name="connsiteX1" fmla="*/ 7144 w 523875"/>
                <a:gd name="connsiteY1" fmla="*/ 264319 h 523875"/>
                <a:gd name="connsiteX2" fmla="*/ 264319 w 523875"/>
                <a:gd name="connsiteY2" fmla="*/ 7144 h 523875"/>
                <a:gd name="connsiteX3" fmla="*/ 521494 w 523875"/>
                <a:gd name="connsiteY3" fmla="*/ 264319 h 523875"/>
                <a:gd name="connsiteX4" fmla="*/ 264319 w 523875"/>
                <a:gd name="connsiteY4" fmla="*/ 521494 h 523875"/>
                <a:gd name="connsiteX5" fmla="*/ 264319 w 523875"/>
                <a:gd name="connsiteY5" fmla="*/ 140494 h 523875"/>
                <a:gd name="connsiteX6" fmla="*/ 140494 w 523875"/>
                <a:gd name="connsiteY6" fmla="*/ 264319 h 523875"/>
                <a:gd name="connsiteX7" fmla="*/ 264319 w 523875"/>
                <a:gd name="connsiteY7" fmla="*/ 388144 h 523875"/>
                <a:gd name="connsiteX8" fmla="*/ 388144 w 523875"/>
                <a:gd name="connsiteY8" fmla="*/ 264319 h 523875"/>
                <a:gd name="connsiteX9" fmla="*/ 264319 w 523875"/>
                <a:gd name="connsiteY9" fmla="*/ 140494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5" h="523875">
                  <a:moveTo>
                    <a:pt x="264319" y="521494"/>
                  </a:moveTo>
                  <a:cubicBezTo>
                    <a:pt x="122396" y="521494"/>
                    <a:pt x="7144" y="406241"/>
                    <a:pt x="7144" y="264319"/>
                  </a:cubicBezTo>
                  <a:cubicBezTo>
                    <a:pt x="7144" y="122396"/>
                    <a:pt x="122396" y="7144"/>
                    <a:pt x="264319" y="7144"/>
                  </a:cubicBezTo>
                  <a:cubicBezTo>
                    <a:pt x="406241" y="7144"/>
                    <a:pt x="521494" y="122396"/>
                    <a:pt x="521494" y="264319"/>
                  </a:cubicBezTo>
                  <a:cubicBezTo>
                    <a:pt x="521494" y="406241"/>
                    <a:pt x="406241" y="521494"/>
                    <a:pt x="264319" y="521494"/>
                  </a:cubicBezTo>
                  <a:close/>
                  <a:moveTo>
                    <a:pt x="264319" y="140494"/>
                  </a:moveTo>
                  <a:cubicBezTo>
                    <a:pt x="195739" y="140494"/>
                    <a:pt x="140494" y="195739"/>
                    <a:pt x="140494" y="264319"/>
                  </a:cubicBezTo>
                  <a:cubicBezTo>
                    <a:pt x="140494" y="332899"/>
                    <a:pt x="195739" y="388144"/>
                    <a:pt x="264319" y="388144"/>
                  </a:cubicBezTo>
                  <a:cubicBezTo>
                    <a:pt x="332899" y="388144"/>
                    <a:pt x="388144" y="332899"/>
                    <a:pt x="388144" y="264319"/>
                  </a:cubicBezTo>
                  <a:cubicBezTo>
                    <a:pt x="388144" y="195739"/>
                    <a:pt x="332899" y="140494"/>
                    <a:pt x="264319" y="14049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30" name="Полилиния: фигура 4129">
              <a:extLst>
                <a:ext uri="{FF2B5EF4-FFF2-40B4-BE49-F238E27FC236}">
                  <a16:creationId xmlns:a16="http://schemas.microsoft.com/office/drawing/2014/main" id="{817B7258-1F59-487C-9312-7895036FF0A3}"/>
                </a:ext>
              </a:extLst>
            </p:cNvPr>
            <p:cNvSpPr/>
            <p:nvPr/>
          </p:nvSpPr>
          <p:spPr>
            <a:xfrm>
              <a:off x="5996463" y="4370546"/>
              <a:ext cx="371475" cy="371475"/>
            </a:xfrm>
            <a:custGeom>
              <a:avLst/>
              <a:gdLst>
                <a:gd name="connsiteX0" fmla="*/ 187166 w 371475"/>
                <a:gd name="connsiteY0" fmla="*/ 367189 h 371475"/>
                <a:gd name="connsiteX1" fmla="*/ 7144 w 371475"/>
                <a:gd name="connsiteY1" fmla="*/ 187166 h 371475"/>
                <a:gd name="connsiteX2" fmla="*/ 187166 w 371475"/>
                <a:gd name="connsiteY2" fmla="*/ 7144 h 371475"/>
                <a:gd name="connsiteX3" fmla="*/ 367189 w 371475"/>
                <a:gd name="connsiteY3" fmla="*/ 187166 h 371475"/>
                <a:gd name="connsiteX4" fmla="*/ 187166 w 371475"/>
                <a:gd name="connsiteY4" fmla="*/ 367189 h 371475"/>
                <a:gd name="connsiteX5" fmla="*/ 187166 w 371475"/>
                <a:gd name="connsiteY5" fmla="*/ 140494 h 371475"/>
                <a:gd name="connsiteX6" fmla="*/ 140494 w 371475"/>
                <a:gd name="connsiteY6" fmla="*/ 187166 h 371475"/>
                <a:gd name="connsiteX7" fmla="*/ 187166 w 371475"/>
                <a:gd name="connsiteY7" fmla="*/ 233839 h 371475"/>
                <a:gd name="connsiteX8" fmla="*/ 233839 w 371475"/>
                <a:gd name="connsiteY8" fmla="*/ 187166 h 371475"/>
                <a:gd name="connsiteX9" fmla="*/ 187166 w 371475"/>
                <a:gd name="connsiteY9" fmla="*/ 1404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75" h="371475">
                  <a:moveTo>
                    <a:pt x="187166" y="367189"/>
                  </a:moveTo>
                  <a:cubicBezTo>
                    <a:pt x="88106" y="367189"/>
                    <a:pt x="7144" y="286226"/>
                    <a:pt x="7144" y="187166"/>
                  </a:cubicBezTo>
                  <a:cubicBezTo>
                    <a:pt x="7144" y="88106"/>
                    <a:pt x="88106" y="7144"/>
                    <a:pt x="187166" y="7144"/>
                  </a:cubicBezTo>
                  <a:cubicBezTo>
                    <a:pt x="286226" y="7144"/>
                    <a:pt x="367189" y="88106"/>
                    <a:pt x="367189" y="187166"/>
                  </a:cubicBezTo>
                  <a:cubicBezTo>
                    <a:pt x="367189" y="286226"/>
                    <a:pt x="286226" y="367189"/>
                    <a:pt x="187166" y="367189"/>
                  </a:cubicBezTo>
                  <a:close/>
                  <a:moveTo>
                    <a:pt x="187166" y="140494"/>
                  </a:moveTo>
                  <a:cubicBezTo>
                    <a:pt x="161449" y="140494"/>
                    <a:pt x="140494" y="161449"/>
                    <a:pt x="140494" y="187166"/>
                  </a:cubicBezTo>
                  <a:cubicBezTo>
                    <a:pt x="140494" y="212884"/>
                    <a:pt x="161449" y="233839"/>
                    <a:pt x="187166" y="233839"/>
                  </a:cubicBezTo>
                  <a:cubicBezTo>
                    <a:pt x="212884" y="233839"/>
                    <a:pt x="233839" y="212884"/>
                    <a:pt x="233839" y="187166"/>
                  </a:cubicBezTo>
                  <a:cubicBezTo>
                    <a:pt x="233839" y="161449"/>
                    <a:pt x="212884" y="140494"/>
                    <a:pt x="187166" y="14049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0" name="Рисунок 4130">
            <a:extLst>
              <a:ext uri="{FF2B5EF4-FFF2-40B4-BE49-F238E27FC236}">
                <a16:creationId xmlns:a16="http://schemas.microsoft.com/office/drawing/2014/main" id="{7ABD8D91-A8E1-45A3-892F-D2F69F71B5B3}"/>
              </a:ext>
            </a:extLst>
          </p:cNvPr>
          <p:cNvGrpSpPr/>
          <p:nvPr/>
        </p:nvGrpSpPr>
        <p:grpSpPr>
          <a:xfrm>
            <a:off x="7234150" y="2622364"/>
            <a:ext cx="650643" cy="650643"/>
            <a:chOff x="2262187" y="738187"/>
            <a:chExt cx="5381625" cy="5381625"/>
          </a:xfrm>
          <a:solidFill>
            <a:srgbClr val="558ED5"/>
          </a:solidFill>
        </p:grpSpPr>
        <p:sp>
          <p:nvSpPr>
            <p:cNvPr id="121" name="Полилиния: фигура 120">
              <a:extLst>
                <a:ext uri="{FF2B5EF4-FFF2-40B4-BE49-F238E27FC236}">
                  <a16:creationId xmlns:a16="http://schemas.microsoft.com/office/drawing/2014/main" id="{CB14CF09-E2E1-4803-880E-A477C6053BDE}"/>
                </a:ext>
              </a:extLst>
            </p:cNvPr>
            <p:cNvSpPr/>
            <p:nvPr/>
          </p:nvSpPr>
          <p:spPr>
            <a:xfrm>
              <a:off x="2255043" y="731043"/>
              <a:ext cx="5391150" cy="5391150"/>
            </a:xfrm>
            <a:custGeom>
              <a:avLst/>
              <a:gdLst>
                <a:gd name="connsiteX0" fmla="*/ 2698909 w 5391150"/>
                <a:gd name="connsiteY0" fmla="*/ 5389721 h 5391150"/>
                <a:gd name="connsiteX1" fmla="*/ 795814 w 5391150"/>
                <a:gd name="connsiteY1" fmla="*/ 4601051 h 5391150"/>
                <a:gd name="connsiteX2" fmla="*/ 7144 w 5391150"/>
                <a:gd name="connsiteY2" fmla="*/ 2698909 h 5391150"/>
                <a:gd name="connsiteX3" fmla="*/ 795814 w 5391150"/>
                <a:gd name="connsiteY3" fmla="*/ 795814 h 5391150"/>
                <a:gd name="connsiteX4" fmla="*/ 2698909 w 5391150"/>
                <a:gd name="connsiteY4" fmla="*/ 7144 h 5391150"/>
                <a:gd name="connsiteX5" fmla="*/ 4602004 w 5391150"/>
                <a:gd name="connsiteY5" fmla="*/ 795814 h 5391150"/>
                <a:gd name="connsiteX6" fmla="*/ 5390674 w 5391150"/>
                <a:gd name="connsiteY6" fmla="*/ 2698909 h 5391150"/>
                <a:gd name="connsiteX7" fmla="*/ 4602004 w 5391150"/>
                <a:gd name="connsiteY7" fmla="*/ 4602004 h 5391150"/>
                <a:gd name="connsiteX8" fmla="*/ 2698909 w 5391150"/>
                <a:gd name="connsiteY8" fmla="*/ 5389721 h 5391150"/>
                <a:gd name="connsiteX9" fmla="*/ 2698909 w 5391150"/>
                <a:gd name="connsiteY9" fmla="*/ 140494 h 5391150"/>
                <a:gd name="connsiteX10" fmla="*/ 140494 w 5391150"/>
                <a:gd name="connsiteY10" fmla="*/ 2698909 h 5391150"/>
                <a:gd name="connsiteX11" fmla="*/ 2698909 w 5391150"/>
                <a:gd name="connsiteY11" fmla="*/ 5257324 h 5391150"/>
                <a:gd name="connsiteX12" fmla="*/ 5257324 w 5391150"/>
                <a:gd name="connsiteY12" fmla="*/ 2698909 h 5391150"/>
                <a:gd name="connsiteX13" fmla="*/ 2698909 w 5391150"/>
                <a:gd name="connsiteY13" fmla="*/ 140494 h 539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91150" h="5391150">
                  <a:moveTo>
                    <a:pt x="2698909" y="5389721"/>
                  </a:moveTo>
                  <a:cubicBezTo>
                    <a:pt x="1979771" y="5389721"/>
                    <a:pt x="1304449" y="5109687"/>
                    <a:pt x="795814" y="4601051"/>
                  </a:cubicBezTo>
                  <a:cubicBezTo>
                    <a:pt x="287179" y="4093369"/>
                    <a:pt x="7144" y="3417094"/>
                    <a:pt x="7144" y="2698909"/>
                  </a:cubicBezTo>
                  <a:cubicBezTo>
                    <a:pt x="7144" y="1980724"/>
                    <a:pt x="287179" y="1303496"/>
                    <a:pt x="795814" y="795814"/>
                  </a:cubicBezTo>
                  <a:cubicBezTo>
                    <a:pt x="1303496" y="287179"/>
                    <a:pt x="1979771" y="7144"/>
                    <a:pt x="2698909" y="7144"/>
                  </a:cubicBezTo>
                  <a:cubicBezTo>
                    <a:pt x="3418046" y="7144"/>
                    <a:pt x="4093369" y="287179"/>
                    <a:pt x="4602004" y="795814"/>
                  </a:cubicBezTo>
                  <a:cubicBezTo>
                    <a:pt x="5110639" y="1304449"/>
                    <a:pt x="5390674" y="1979771"/>
                    <a:pt x="5390674" y="2698909"/>
                  </a:cubicBezTo>
                  <a:cubicBezTo>
                    <a:pt x="5390674" y="3418046"/>
                    <a:pt x="5109687" y="4093369"/>
                    <a:pt x="4602004" y="4602004"/>
                  </a:cubicBezTo>
                  <a:cubicBezTo>
                    <a:pt x="4093369" y="5109687"/>
                    <a:pt x="3417094" y="5389721"/>
                    <a:pt x="2698909" y="5389721"/>
                  </a:cubicBezTo>
                  <a:close/>
                  <a:moveTo>
                    <a:pt x="2698909" y="140494"/>
                  </a:moveTo>
                  <a:cubicBezTo>
                    <a:pt x="1288256" y="140494"/>
                    <a:pt x="140494" y="1288256"/>
                    <a:pt x="140494" y="2698909"/>
                  </a:cubicBezTo>
                  <a:cubicBezTo>
                    <a:pt x="140494" y="4109561"/>
                    <a:pt x="1288256" y="5257324"/>
                    <a:pt x="2698909" y="5257324"/>
                  </a:cubicBezTo>
                  <a:cubicBezTo>
                    <a:pt x="4109561" y="5257324"/>
                    <a:pt x="5257324" y="4109561"/>
                    <a:pt x="5257324" y="2698909"/>
                  </a:cubicBezTo>
                  <a:cubicBezTo>
                    <a:pt x="5257324" y="1288256"/>
                    <a:pt x="4108609" y="140494"/>
                    <a:pt x="2698909" y="140494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: фигура 121">
              <a:extLst>
                <a:ext uri="{FF2B5EF4-FFF2-40B4-BE49-F238E27FC236}">
                  <a16:creationId xmlns:a16="http://schemas.microsoft.com/office/drawing/2014/main" id="{7F5AA503-11EF-4D99-9F22-2746F8AF4138}"/>
                </a:ext>
              </a:extLst>
            </p:cNvPr>
            <p:cNvSpPr/>
            <p:nvPr/>
          </p:nvSpPr>
          <p:spPr>
            <a:xfrm>
              <a:off x="4017168" y="1249203"/>
              <a:ext cx="1819275" cy="4333875"/>
            </a:xfrm>
            <a:custGeom>
              <a:avLst/>
              <a:gdLst>
                <a:gd name="connsiteX0" fmla="*/ 912971 w 1819275"/>
                <a:gd name="connsiteY0" fmla="*/ 4335304 h 4333875"/>
                <a:gd name="connsiteX1" fmla="*/ 257651 w 1819275"/>
                <a:gd name="connsiteY1" fmla="*/ 3679031 h 4333875"/>
                <a:gd name="connsiteX2" fmla="*/ 7144 w 1819275"/>
                <a:gd name="connsiteY2" fmla="*/ 2171224 h 4333875"/>
                <a:gd name="connsiteX3" fmla="*/ 257651 w 1819275"/>
                <a:gd name="connsiteY3" fmla="*/ 663416 h 4333875"/>
                <a:gd name="connsiteX4" fmla="*/ 912971 w 1819275"/>
                <a:gd name="connsiteY4" fmla="*/ 7144 h 4333875"/>
                <a:gd name="connsiteX5" fmla="*/ 1568291 w 1819275"/>
                <a:gd name="connsiteY5" fmla="*/ 663416 h 4333875"/>
                <a:gd name="connsiteX6" fmla="*/ 1818799 w 1819275"/>
                <a:gd name="connsiteY6" fmla="*/ 2171224 h 4333875"/>
                <a:gd name="connsiteX7" fmla="*/ 1568291 w 1819275"/>
                <a:gd name="connsiteY7" fmla="*/ 3679031 h 4333875"/>
                <a:gd name="connsiteX8" fmla="*/ 912971 w 1819275"/>
                <a:gd name="connsiteY8" fmla="*/ 4335304 h 4333875"/>
                <a:gd name="connsiteX9" fmla="*/ 912971 w 1819275"/>
                <a:gd name="connsiteY9" fmla="*/ 141446 h 4333875"/>
                <a:gd name="connsiteX10" fmla="*/ 381476 w 1819275"/>
                <a:gd name="connsiteY10" fmla="*/ 713899 h 4333875"/>
                <a:gd name="connsiteX11" fmla="*/ 140494 w 1819275"/>
                <a:gd name="connsiteY11" fmla="*/ 2171224 h 4333875"/>
                <a:gd name="connsiteX12" fmla="*/ 381476 w 1819275"/>
                <a:gd name="connsiteY12" fmla="*/ 3629501 h 4333875"/>
                <a:gd name="connsiteX13" fmla="*/ 912971 w 1819275"/>
                <a:gd name="connsiteY13" fmla="*/ 4201954 h 4333875"/>
                <a:gd name="connsiteX14" fmla="*/ 1444466 w 1819275"/>
                <a:gd name="connsiteY14" fmla="*/ 3629501 h 4333875"/>
                <a:gd name="connsiteX15" fmla="*/ 1685449 w 1819275"/>
                <a:gd name="connsiteY15" fmla="*/ 2171224 h 4333875"/>
                <a:gd name="connsiteX16" fmla="*/ 1444466 w 1819275"/>
                <a:gd name="connsiteY16" fmla="*/ 712946 h 4333875"/>
                <a:gd name="connsiteX17" fmla="*/ 912971 w 1819275"/>
                <a:gd name="connsiteY17" fmla="*/ 141446 h 433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9275" h="4333875">
                  <a:moveTo>
                    <a:pt x="912971" y="4335304"/>
                  </a:moveTo>
                  <a:cubicBezTo>
                    <a:pt x="659606" y="4335304"/>
                    <a:pt x="427196" y="4101941"/>
                    <a:pt x="257651" y="3679031"/>
                  </a:cubicBezTo>
                  <a:cubicBezTo>
                    <a:pt x="95726" y="3275171"/>
                    <a:pt x="7144" y="2739866"/>
                    <a:pt x="7144" y="2171224"/>
                  </a:cubicBezTo>
                  <a:cubicBezTo>
                    <a:pt x="7144" y="1602581"/>
                    <a:pt x="95726" y="1067276"/>
                    <a:pt x="257651" y="663416"/>
                  </a:cubicBezTo>
                  <a:cubicBezTo>
                    <a:pt x="427196" y="240506"/>
                    <a:pt x="659606" y="7144"/>
                    <a:pt x="912971" y="7144"/>
                  </a:cubicBezTo>
                  <a:cubicBezTo>
                    <a:pt x="1166336" y="7144"/>
                    <a:pt x="1398746" y="240506"/>
                    <a:pt x="1568291" y="663416"/>
                  </a:cubicBezTo>
                  <a:cubicBezTo>
                    <a:pt x="1730216" y="1067276"/>
                    <a:pt x="1818799" y="1602581"/>
                    <a:pt x="1818799" y="2171224"/>
                  </a:cubicBezTo>
                  <a:cubicBezTo>
                    <a:pt x="1818799" y="2739866"/>
                    <a:pt x="1730216" y="3275171"/>
                    <a:pt x="1568291" y="3679031"/>
                  </a:cubicBezTo>
                  <a:cubicBezTo>
                    <a:pt x="1398746" y="4101941"/>
                    <a:pt x="1166336" y="4335304"/>
                    <a:pt x="912971" y="4335304"/>
                  </a:cubicBezTo>
                  <a:close/>
                  <a:moveTo>
                    <a:pt x="912971" y="141446"/>
                  </a:moveTo>
                  <a:cubicBezTo>
                    <a:pt x="720566" y="141446"/>
                    <a:pt x="527209" y="350044"/>
                    <a:pt x="381476" y="713899"/>
                  </a:cubicBezTo>
                  <a:cubicBezTo>
                    <a:pt x="226219" y="1101566"/>
                    <a:pt x="140494" y="1619726"/>
                    <a:pt x="140494" y="2171224"/>
                  </a:cubicBezTo>
                  <a:cubicBezTo>
                    <a:pt x="140494" y="2722721"/>
                    <a:pt x="226219" y="3240881"/>
                    <a:pt x="381476" y="3629501"/>
                  </a:cubicBezTo>
                  <a:cubicBezTo>
                    <a:pt x="527209" y="3993356"/>
                    <a:pt x="720566" y="4201954"/>
                    <a:pt x="912971" y="4201954"/>
                  </a:cubicBezTo>
                  <a:cubicBezTo>
                    <a:pt x="1105376" y="4201954"/>
                    <a:pt x="1298734" y="3993356"/>
                    <a:pt x="1444466" y="3629501"/>
                  </a:cubicBezTo>
                  <a:cubicBezTo>
                    <a:pt x="1599724" y="3240881"/>
                    <a:pt x="1685449" y="2723674"/>
                    <a:pt x="1685449" y="2171224"/>
                  </a:cubicBezTo>
                  <a:cubicBezTo>
                    <a:pt x="1685449" y="1619726"/>
                    <a:pt x="1599724" y="1101566"/>
                    <a:pt x="1444466" y="712946"/>
                  </a:cubicBezTo>
                  <a:cubicBezTo>
                    <a:pt x="1298734" y="350044"/>
                    <a:pt x="1105376" y="141446"/>
                    <a:pt x="912971" y="141446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: фигура 122">
              <a:extLst>
                <a:ext uri="{FF2B5EF4-FFF2-40B4-BE49-F238E27FC236}">
                  <a16:creationId xmlns:a16="http://schemas.microsoft.com/office/drawing/2014/main" id="{8D7502EA-99E4-4CF7-848F-1102292F32A7}"/>
                </a:ext>
              </a:extLst>
            </p:cNvPr>
            <p:cNvSpPr/>
            <p:nvPr/>
          </p:nvSpPr>
          <p:spPr>
            <a:xfrm>
              <a:off x="2894424" y="2227167"/>
              <a:ext cx="4067175" cy="2381250"/>
            </a:xfrm>
            <a:custGeom>
              <a:avLst/>
              <a:gdLst>
                <a:gd name="connsiteX0" fmla="*/ 3210148 w 4067175"/>
                <a:gd name="connsiteY0" fmla="*/ 2381028 h 2381250"/>
                <a:gd name="connsiteX1" fmla="*/ 3173001 w 4067175"/>
                <a:gd name="connsiteY1" fmla="*/ 2381028 h 2381250"/>
                <a:gd name="connsiteX2" fmla="*/ 1685196 w 4067175"/>
                <a:gd name="connsiteY2" fmla="*/ 2030508 h 2381250"/>
                <a:gd name="connsiteX3" fmla="*/ 391701 w 4067175"/>
                <a:gd name="connsiteY3" fmla="*/ 1217073 h 2381250"/>
                <a:gd name="connsiteX4" fmla="*/ 39276 w 4067175"/>
                <a:gd name="connsiteY4" fmla="*/ 358870 h 2381250"/>
                <a:gd name="connsiteX5" fmla="*/ 897478 w 4067175"/>
                <a:gd name="connsiteY5" fmla="*/ 7398 h 2381250"/>
                <a:gd name="connsiteX6" fmla="*/ 2385283 w 4067175"/>
                <a:gd name="connsiteY6" fmla="*/ 357918 h 2381250"/>
                <a:gd name="connsiteX7" fmla="*/ 3678779 w 4067175"/>
                <a:gd name="connsiteY7" fmla="*/ 1171353 h 2381250"/>
                <a:gd name="connsiteX8" fmla="*/ 4031204 w 4067175"/>
                <a:gd name="connsiteY8" fmla="*/ 2029555 h 2381250"/>
                <a:gd name="connsiteX9" fmla="*/ 3210148 w 4067175"/>
                <a:gd name="connsiteY9" fmla="*/ 2381028 h 2381250"/>
                <a:gd name="connsiteX10" fmla="*/ 861283 w 4067175"/>
                <a:gd name="connsiteY10" fmla="*/ 140748 h 2381250"/>
                <a:gd name="connsiteX11" fmla="*/ 163101 w 4067175"/>
                <a:gd name="connsiteY11" fmla="*/ 410305 h 2381250"/>
                <a:gd name="connsiteX12" fmla="*/ 485998 w 4067175"/>
                <a:gd name="connsiteY12" fmla="*/ 1120870 h 2381250"/>
                <a:gd name="connsiteX13" fmla="*/ 1737583 w 4067175"/>
                <a:gd name="connsiteY13" fmla="*/ 1905730 h 2381250"/>
                <a:gd name="connsiteX14" fmla="*/ 1737583 w 4067175"/>
                <a:gd name="connsiteY14" fmla="*/ 1905730 h 2381250"/>
                <a:gd name="connsiteX15" fmla="*/ 3175858 w 4067175"/>
                <a:gd name="connsiteY15" fmla="*/ 2246725 h 2381250"/>
                <a:gd name="connsiteX16" fmla="*/ 3909283 w 4067175"/>
                <a:gd name="connsiteY16" fmla="*/ 1977168 h 2381250"/>
                <a:gd name="connsiteX17" fmla="*/ 3586386 w 4067175"/>
                <a:gd name="connsiteY17" fmla="*/ 1265650 h 2381250"/>
                <a:gd name="connsiteX18" fmla="*/ 2334801 w 4067175"/>
                <a:gd name="connsiteY18" fmla="*/ 480790 h 2381250"/>
                <a:gd name="connsiteX19" fmla="*/ 896526 w 4067175"/>
                <a:gd name="connsiteY19" fmla="*/ 139795 h 2381250"/>
                <a:gd name="connsiteX20" fmla="*/ 861283 w 4067175"/>
                <a:gd name="connsiteY20" fmla="*/ 140748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67175" h="2381250">
                  <a:moveTo>
                    <a:pt x="3210148" y="2381028"/>
                  </a:moveTo>
                  <a:cubicBezTo>
                    <a:pt x="3197766" y="2381028"/>
                    <a:pt x="3185383" y="2381028"/>
                    <a:pt x="3173001" y="2381028"/>
                  </a:cubicBezTo>
                  <a:cubicBezTo>
                    <a:pt x="2737708" y="2374360"/>
                    <a:pt x="2210023" y="2249583"/>
                    <a:pt x="1685196" y="2030508"/>
                  </a:cubicBezTo>
                  <a:cubicBezTo>
                    <a:pt x="1161321" y="1811433"/>
                    <a:pt x="701263" y="1521873"/>
                    <a:pt x="391701" y="1217073"/>
                  </a:cubicBezTo>
                  <a:cubicBezTo>
                    <a:pt x="66898" y="897985"/>
                    <a:pt x="-57879" y="593185"/>
                    <a:pt x="39276" y="358870"/>
                  </a:cubicBezTo>
                  <a:cubicBezTo>
                    <a:pt x="137383" y="125508"/>
                    <a:pt x="442183" y="730"/>
                    <a:pt x="897478" y="7398"/>
                  </a:cubicBezTo>
                  <a:cubicBezTo>
                    <a:pt x="1332771" y="14065"/>
                    <a:pt x="1860456" y="138843"/>
                    <a:pt x="2385283" y="357918"/>
                  </a:cubicBezTo>
                  <a:cubicBezTo>
                    <a:pt x="2910111" y="576993"/>
                    <a:pt x="3369216" y="866553"/>
                    <a:pt x="3678779" y="1171353"/>
                  </a:cubicBezTo>
                  <a:cubicBezTo>
                    <a:pt x="4003581" y="1490440"/>
                    <a:pt x="4128358" y="1795240"/>
                    <a:pt x="4031204" y="2029555"/>
                  </a:cubicBezTo>
                  <a:cubicBezTo>
                    <a:pt x="3936906" y="2256250"/>
                    <a:pt x="3645441" y="2381028"/>
                    <a:pt x="3210148" y="2381028"/>
                  </a:cubicBezTo>
                  <a:close/>
                  <a:moveTo>
                    <a:pt x="861283" y="140748"/>
                  </a:moveTo>
                  <a:cubicBezTo>
                    <a:pt x="488856" y="140748"/>
                    <a:pt x="234538" y="237903"/>
                    <a:pt x="163101" y="410305"/>
                  </a:cubicBezTo>
                  <a:cubicBezTo>
                    <a:pt x="88806" y="587470"/>
                    <a:pt x="205963" y="846550"/>
                    <a:pt x="485998" y="1120870"/>
                  </a:cubicBezTo>
                  <a:cubicBezTo>
                    <a:pt x="784131" y="1414240"/>
                    <a:pt x="1228948" y="1693323"/>
                    <a:pt x="1737583" y="1905730"/>
                  </a:cubicBezTo>
                  <a:lnTo>
                    <a:pt x="1737583" y="1905730"/>
                  </a:lnTo>
                  <a:cubicBezTo>
                    <a:pt x="2246219" y="2119090"/>
                    <a:pt x="2757711" y="2240058"/>
                    <a:pt x="3175858" y="2246725"/>
                  </a:cubicBezTo>
                  <a:cubicBezTo>
                    <a:pt x="3567336" y="2253393"/>
                    <a:pt x="3834988" y="2154333"/>
                    <a:pt x="3909283" y="1977168"/>
                  </a:cubicBezTo>
                  <a:cubicBezTo>
                    <a:pt x="3983579" y="1800003"/>
                    <a:pt x="3865469" y="1540923"/>
                    <a:pt x="3586386" y="1265650"/>
                  </a:cubicBezTo>
                  <a:cubicBezTo>
                    <a:pt x="3288254" y="972280"/>
                    <a:pt x="2843436" y="693198"/>
                    <a:pt x="2334801" y="480790"/>
                  </a:cubicBezTo>
                  <a:cubicBezTo>
                    <a:pt x="1826166" y="267430"/>
                    <a:pt x="1314673" y="146463"/>
                    <a:pt x="896526" y="139795"/>
                  </a:cubicBezTo>
                  <a:cubicBezTo>
                    <a:pt x="884143" y="140748"/>
                    <a:pt x="872713" y="140748"/>
                    <a:pt x="861283" y="140748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id="{5334C755-3CFA-4469-A372-0FA0FBAA7373}"/>
                </a:ext>
              </a:extLst>
            </p:cNvPr>
            <p:cNvSpPr/>
            <p:nvPr/>
          </p:nvSpPr>
          <p:spPr>
            <a:xfrm>
              <a:off x="2894993" y="2227091"/>
              <a:ext cx="4067175" cy="2381250"/>
            </a:xfrm>
            <a:custGeom>
              <a:avLst/>
              <a:gdLst>
                <a:gd name="connsiteX0" fmla="*/ 860715 w 4067175"/>
                <a:gd name="connsiteY0" fmla="*/ 2381103 h 2381250"/>
                <a:gd name="connsiteX1" fmla="*/ 39659 w 4067175"/>
                <a:gd name="connsiteY1" fmla="*/ 2029631 h 2381250"/>
                <a:gd name="connsiteX2" fmla="*/ 392084 w 4067175"/>
                <a:gd name="connsiteY2" fmla="*/ 1171428 h 2381250"/>
                <a:gd name="connsiteX3" fmla="*/ 1685580 w 4067175"/>
                <a:gd name="connsiteY3" fmla="*/ 357993 h 2381250"/>
                <a:gd name="connsiteX4" fmla="*/ 1685580 w 4067175"/>
                <a:gd name="connsiteY4" fmla="*/ 357993 h 2381250"/>
                <a:gd name="connsiteX5" fmla="*/ 3173385 w 4067175"/>
                <a:gd name="connsiteY5" fmla="*/ 7473 h 2381250"/>
                <a:gd name="connsiteX6" fmla="*/ 4031587 w 4067175"/>
                <a:gd name="connsiteY6" fmla="*/ 358946 h 2381250"/>
                <a:gd name="connsiteX7" fmla="*/ 3679162 w 4067175"/>
                <a:gd name="connsiteY7" fmla="*/ 1217148 h 2381250"/>
                <a:gd name="connsiteX8" fmla="*/ 2385667 w 4067175"/>
                <a:gd name="connsiteY8" fmla="*/ 2030583 h 2381250"/>
                <a:gd name="connsiteX9" fmla="*/ 897862 w 4067175"/>
                <a:gd name="connsiteY9" fmla="*/ 2381103 h 2381250"/>
                <a:gd name="connsiteX10" fmla="*/ 860715 w 4067175"/>
                <a:gd name="connsiteY10" fmla="*/ 2381103 h 2381250"/>
                <a:gd name="connsiteX11" fmla="*/ 1737015 w 4067175"/>
                <a:gd name="connsiteY11" fmla="*/ 481818 h 2381250"/>
                <a:gd name="connsiteX12" fmla="*/ 485430 w 4067175"/>
                <a:gd name="connsiteY12" fmla="*/ 1266678 h 2381250"/>
                <a:gd name="connsiteX13" fmla="*/ 162532 w 4067175"/>
                <a:gd name="connsiteY13" fmla="*/ 1978196 h 2381250"/>
                <a:gd name="connsiteX14" fmla="*/ 895957 w 4067175"/>
                <a:gd name="connsiteY14" fmla="*/ 2247753 h 2381250"/>
                <a:gd name="connsiteX15" fmla="*/ 2334232 w 4067175"/>
                <a:gd name="connsiteY15" fmla="*/ 1906758 h 2381250"/>
                <a:gd name="connsiteX16" fmla="*/ 3585817 w 4067175"/>
                <a:gd name="connsiteY16" fmla="*/ 1121898 h 2381250"/>
                <a:gd name="connsiteX17" fmla="*/ 3908715 w 4067175"/>
                <a:gd name="connsiteY17" fmla="*/ 410381 h 2381250"/>
                <a:gd name="connsiteX18" fmla="*/ 3175290 w 4067175"/>
                <a:gd name="connsiteY18" fmla="*/ 140823 h 2381250"/>
                <a:gd name="connsiteX19" fmla="*/ 1737015 w 4067175"/>
                <a:gd name="connsiteY19" fmla="*/ 481818 h 2381250"/>
                <a:gd name="connsiteX20" fmla="*/ 1737015 w 4067175"/>
                <a:gd name="connsiteY20" fmla="*/ 481818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67175" h="2381250">
                  <a:moveTo>
                    <a:pt x="860715" y="2381103"/>
                  </a:moveTo>
                  <a:cubicBezTo>
                    <a:pt x="425422" y="2381103"/>
                    <a:pt x="134909" y="2257278"/>
                    <a:pt x="39659" y="2029631"/>
                  </a:cubicBezTo>
                  <a:cubicBezTo>
                    <a:pt x="-58448" y="1796268"/>
                    <a:pt x="67282" y="1491468"/>
                    <a:pt x="392084" y="1171428"/>
                  </a:cubicBezTo>
                  <a:cubicBezTo>
                    <a:pt x="702600" y="866628"/>
                    <a:pt x="1161705" y="578021"/>
                    <a:pt x="1685580" y="357993"/>
                  </a:cubicBezTo>
                  <a:lnTo>
                    <a:pt x="1685580" y="357993"/>
                  </a:lnTo>
                  <a:cubicBezTo>
                    <a:pt x="2209455" y="138918"/>
                    <a:pt x="2738092" y="14141"/>
                    <a:pt x="3173385" y="7473"/>
                  </a:cubicBezTo>
                  <a:cubicBezTo>
                    <a:pt x="3629632" y="-147"/>
                    <a:pt x="3933480" y="124631"/>
                    <a:pt x="4031587" y="358946"/>
                  </a:cubicBezTo>
                  <a:cubicBezTo>
                    <a:pt x="4129695" y="592308"/>
                    <a:pt x="4003965" y="897108"/>
                    <a:pt x="3679162" y="1217148"/>
                  </a:cubicBezTo>
                  <a:cubicBezTo>
                    <a:pt x="3368647" y="1521948"/>
                    <a:pt x="2909542" y="1810556"/>
                    <a:pt x="2385667" y="2030583"/>
                  </a:cubicBezTo>
                  <a:cubicBezTo>
                    <a:pt x="1861792" y="2249658"/>
                    <a:pt x="1333155" y="2374436"/>
                    <a:pt x="897862" y="2381103"/>
                  </a:cubicBezTo>
                  <a:cubicBezTo>
                    <a:pt x="885479" y="2381103"/>
                    <a:pt x="873097" y="2381103"/>
                    <a:pt x="860715" y="2381103"/>
                  </a:cubicBezTo>
                  <a:close/>
                  <a:moveTo>
                    <a:pt x="1737015" y="481818"/>
                  </a:moveTo>
                  <a:cubicBezTo>
                    <a:pt x="1228380" y="695178"/>
                    <a:pt x="783562" y="973308"/>
                    <a:pt x="485430" y="1266678"/>
                  </a:cubicBezTo>
                  <a:cubicBezTo>
                    <a:pt x="205395" y="1540998"/>
                    <a:pt x="88237" y="1800078"/>
                    <a:pt x="162532" y="1978196"/>
                  </a:cubicBezTo>
                  <a:cubicBezTo>
                    <a:pt x="236827" y="2155361"/>
                    <a:pt x="503527" y="2253468"/>
                    <a:pt x="895957" y="2247753"/>
                  </a:cubicBezTo>
                  <a:cubicBezTo>
                    <a:pt x="1314105" y="2241086"/>
                    <a:pt x="1824645" y="2120118"/>
                    <a:pt x="2334232" y="1906758"/>
                  </a:cubicBezTo>
                  <a:cubicBezTo>
                    <a:pt x="2842867" y="1693398"/>
                    <a:pt x="3287685" y="1415268"/>
                    <a:pt x="3585817" y="1121898"/>
                  </a:cubicBezTo>
                  <a:cubicBezTo>
                    <a:pt x="3864900" y="847578"/>
                    <a:pt x="3983010" y="587546"/>
                    <a:pt x="3908715" y="410381"/>
                  </a:cubicBezTo>
                  <a:cubicBezTo>
                    <a:pt x="3834420" y="233216"/>
                    <a:pt x="3567720" y="135108"/>
                    <a:pt x="3175290" y="140823"/>
                  </a:cubicBezTo>
                  <a:cubicBezTo>
                    <a:pt x="2757142" y="147491"/>
                    <a:pt x="2245650" y="268458"/>
                    <a:pt x="1737015" y="481818"/>
                  </a:cubicBezTo>
                  <a:lnTo>
                    <a:pt x="1737015" y="481818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: фигура 124">
              <a:extLst>
                <a:ext uri="{FF2B5EF4-FFF2-40B4-BE49-F238E27FC236}">
                  <a16:creationId xmlns:a16="http://schemas.microsoft.com/office/drawing/2014/main" id="{9DABED55-F097-4145-B039-D7B9FFD58A29}"/>
                </a:ext>
              </a:extLst>
            </p:cNvPr>
            <p:cNvSpPr/>
            <p:nvPr/>
          </p:nvSpPr>
          <p:spPr>
            <a:xfrm>
              <a:off x="4421981" y="2913221"/>
              <a:ext cx="1009650" cy="1009650"/>
            </a:xfrm>
            <a:custGeom>
              <a:avLst/>
              <a:gdLst>
                <a:gd name="connsiteX0" fmla="*/ 508159 w 1009650"/>
                <a:gd name="connsiteY0" fmla="*/ 1009174 h 1009650"/>
                <a:gd name="connsiteX1" fmla="*/ 7144 w 1009650"/>
                <a:gd name="connsiteY1" fmla="*/ 508159 h 1009650"/>
                <a:gd name="connsiteX2" fmla="*/ 508159 w 1009650"/>
                <a:gd name="connsiteY2" fmla="*/ 7144 h 1009650"/>
                <a:gd name="connsiteX3" fmla="*/ 1009174 w 1009650"/>
                <a:gd name="connsiteY3" fmla="*/ 508159 h 1009650"/>
                <a:gd name="connsiteX4" fmla="*/ 508159 w 1009650"/>
                <a:gd name="connsiteY4" fmla="*/ 1009174 h 1009650"/>
                <a:gd name="connsiteX5" fmla="*/ 508159 w 1009650"/>
                <a:gd name="connsiteY5" fmla="*/ 139541 h 1009650"/>
                <a:gd name="connsiteX6" fmla="*/ 140494 w 1009650"/>
                <a:gd name="connsiteY6" fmla="*/ 507206 h 1009650"/>
                <a:gd name="connsiteX7" fmla="*/ 508159 w 1009650"/>
                <a:gd name="connsiteY7" fmla="*/ 874871 h 1009650"/>
                <a:gd name="connsiteX8" fmla="*/ 875824 w 1009650"/>
                <a:gd name="connsiteY8" fmla="*/ 507206 h 1009650"/>
                <a:gd name="connsiteX9" fmla="*/ 508159 w 1009650"/>
                <a:gd name="connsiteY9" fmla="*/ 139541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9650" h="1009650">
                  <a:moveTo>
                    <a:pt x="508159" y="1009174"/>
                  </a:moveTo>
                  <a:cubicBezTo>
                    <a:pt x="231934" y="1009174"/>
                    <a:pt x="7144" y="784384"/>
                    <a:pt x="7144" y="508159"/>
                  </a:cubicBezTo>
                  <a:cubicBezTo>
                    <a:pt x="7144" y="231934"/>
                    <a:pt x="231934" y="7144"/>
                    <a:pt x="508159" y="7144"/>
                  </a:cubicBezTo>
                  <a:cubicBezTo>
                    <a:pt x="784384" y="7144"/>
                    <a:pt x="1009174" y="231934"/>
                    <a:pt x="1009174" y="508159"/>
                  </a:cubicBezTo>
                  <a:cubicBezTo>
                    <a:pt x="1009174" y="784384"/>
                    <a:pt x="784384" y="1009174"/>
                    <a:pt x="508159" y="1009174"/>
                  </a:cubicBezTo>
                  <a:close/>
                  <a:moveTo>
                    <a:pt x="508159" y="139541"/>
                  </a:moveTo>
                  <a:cubicBezTo>
                    <a:pt x="305276" y="139541"/>
                    <a:pt x="140494" y="304324"/>
                    <a:pt x="140494" y="507206"/>
                  </a:cubicBezTo>
                  <a:cubicBezTo>
                    <a:pt x="140494" y="710089"/>
                    <a:pt x="305276" y="874871"/>
                    <a:pt x="508159" y="874871"/>
                  </a:cubicBezTo>
                  <a:cubicBezTo>
                    <a:pt x="711041" y="874871"/>
                    <a:pt x="875824" y="710089"/>
                    <a:pt x="875824" y="507206"/>
                  </a:cubicBezTo>
                  <a:cubicBezTo>
                    <a:pt x="875824" y="304324"/>
                    <a:pt x="711041" y="139541"/>
                    <a:pt x="508159" y="139541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20C19081-D1BC-4C6B-AAC3-9FB9C3795157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Заголовок 1">
            <a:extLst>
              <a:ext uri="{FF2B5EF4-FFF2-40B4-BE49-F238E27FC236}">
                <a16:creationId xmlns:a16="http://schemas.microsoft.com/office/drawing/2014/main" id="{0CDA432D-0377-4B14-AE3D-11A2721CD09E}"/>
              </a:ext>
            </a:extLst>
          </p:cNvPr>
          <p:cNvSpPr txBox="1">
            <a:spLocks/>
          </p:cNvSpPr>
          <p:nvPr/>
        </p:nvSpPr>
        <p:spPr>
          <a:xfrm>
            <a:off x="2133526" y="332655"/>
            <a:ext cx="9795122" cy="1008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  <a:latin typeface="+mn-lt"/>
              </a:rPr>
              <a:t>Направления деятельности резидентов ОЭЗ ТВТ «Дубна»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43822AF-4E94-441D-A20D-8F364A424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7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055554" y="278239"/>
            <a:ext cx="9507857" cy="111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</a:rPr>
              <a:t>ОЭЗ «Дубна» – центр бизнеса севера Подмосковья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9FC225D8-E10A-4A53-8C81-30E28378EA7B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7F56B5A-4E10-4F57-9E84-21B7F3F3DC1C}"/>
              </a:ext>
            </a:extLst>
          </p:cNvPr>
          <p:cNvSpPr txBox="1">
            <a:spLocks/>
          </p:cNvSpPr>
          <p:nvPr/>
        </p:nvSpPr>
        <p:spPr>
          <a:xfrm>
            <a:off x="1517257" y="1793317"/>
            <a:ext cx="8928991" cy="99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3600">
                <a:solidFill>
                  <a:srgbClr val="333399"/>
                </a:solidFill>
                <a:ea typeface="+mj-ea"/>
                <a:cs typeface="+mj-cs"/>
              </a:defRPr>
            </a:lvl1pPr>
          </a:lstStyle>
          <a:p>
            <a:r>
              <a:rPr lang="ru-RU" sz="2400" b="1" dirty="0"/>
              <a:t>ОЭЗ «Дубна» </a:t>
            </a:r>
            <a:r>
              <a:rPr lang="ru-RU" sz="2000" b="1" dirty="0">
                <a:solidFill>
                  <a:srgbClr val="1F0069"/>
                </a:solidFill>
              </a:rPr>
              <a:t>–</a:t>
            </a:r>
            <a:r>
              <a:rPr lang="ru-RU" sz="2000" b="1" dirty="0"/>
              <a:t> лучшая площадка для создания и развития бизнеса.</a:t>
            </a:r>
          </a:p>
          <a:p>
            <a:r>
              <a:rPr lang="ru-RU" sz="2000" b="1" dirty="0"/>
              <a:t>У нас есть всё для Вас и Ваших будущих сотрудников. Всё нужное рядом.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9D836DFC-909A-4402-B544-DAB35217CC82}"/>
              </a:ext>
            </a:extLst>
          </p:cNvPr>
          <p:cNvGrpSpPr/>
          <p:nvPr/>
        </p:nvGrpSpPr>
        <p:grpSpPr>
          <a:xfrm>
            <a:off x="4794235" y="4653137"/>
            <a:ext cx="2603531" cy="1557337"/>
            <a:chOff x="3540382" y="4653136"/>
            <a:chExt cx="2603531" cy="155733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E258D140-2D77-4A61-A689-76C160D1F084}"/>
                </a:ext>
              </a:extLst>
            </p:cNvPr>
            <p:cNvSpPr/>
            <p:nvPr/>
          </p:nvSpPr>
          <p:spPr>
            <a:xfrm>
              <a:off x="3540382" y="4653136"/>
              <a:ext cx="2603531" cy="1557337"/>
            </a:xfrm>
            <a:prstGeom prst="roundRect">
              <a:avLst>
                <a:gd name="adj" fmla="val 7243"/>
              </a:avLst>
            </a:prstGeom>
            <a:solidFill>
              <a:srgbClr val="478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AB6AD2D-5DA4-4CAF-B451-CB30F2568F5D}"/>
                </a:ext>
              </a:extLst>
            </p:cNvPr>
            <p:cNvSpPr/>
            <p:nvPr/>
          </p:nvSpPr>
          <p:spPr>
            <a:xfrm>
              <a:off x="3540382" y="4754673"/>
              <a:ext cx="260353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0"/>
                  <a:solidFill>
                    <a:schemeClr val="bg1"/>
                  </a:solidFill>
                </a:rPr>
                <a:t>МФЦ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47B37A01-CFB5-4AE2-96D1-AC7F30622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87710" y="5321953"/>
              <a:ext cx="908875" cy="747623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1D1F264-0F5D-4A1A-9F76-A7A659C200EE}"/>
              </a:ext>
            </a:extLst>
          </p:cNvPr>
          <p:cNvGrpSpPr/>
          <p:nvPr/>
        </p:nvGrpSpPr>
        <p:grpSpPr>
          <a:xfrm>
            <a:off x="1612450" y="4653137"/>
            <a:ext cx="2603531" cy="1557337"/>
            <a:chOff x="344983" y="4653136"/>
            <a:chExt cx="2603531" cy="1557337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DF07815F-A306-4F35-97E4-BF0727B24CDE}"/>
                </a:ext>
              </a:extLst>
            </p:cNvPr>
            <p:cNvSpPr/>
            <p:nvPr/>
          </p:nvSpPr>
          <p:spPr>
            <a:xfrm>
              <a:off x="344983" y="4653136"/>
              <a:ext cx="2603531" cy="1557337"/>
            </a:xfrm>
            <a:prstGeom prst="roundRect">
              <a:avLst>
                <a:gd name="adj" fmla="val 7243"/>
              </a:avLst>
            </a:prstGeom>
            <a:solidFill>
              <a:srgbClr val="478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F834040-6676-40B6-AA48-13AAE3DE6E4E}"/>
                </a:ext>
              </a:extLst>
            </p:cNvPr>
            <p:cNvSpPr/>
            <p:nvPr/>
          </p:nvSpPr>
          <p:spPr>
            <a:xfrm>
              <a:off x="344983" y="4754673"/>
              <a:ext cx="260353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0"/>
                  <a:solidFill>
                    <a:schemeClr val="bg1"/>
                  </a:solidFill>
                </a:rPr>
                <a:t>ПОЧТА</a:t>
              </a:r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B312F49-A411-4413-924E-34A0D0ECD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4786" y="5346146"/>
              <a:ext cx="1023925" cy="700580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E957B4F-C7D1-4F4B-B90A-0B666AE14944}"/>
              </a:ext>
            </a:extLst>
          </p:cNvPr>
          <p:cNvGrpSpPr/>
          <p:nvPr/>
        </p:nvGrpSpPr>
        <p:grpSpPr>
          <a:xfrm>
            <a:off x="7976021" y="2908321"/>
            <a:ext cx="2603531" cy="1557337"/>
            <a:chOff x="6738396" y="2908320"/>
            <a:chExt cx="2603531" cy="1557337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A1E7C71-C831-4DA3-99E7-3E069EE2774D}"/>
                </a:ext>
              </a:extLst>
            </p:cNvPr>
            <p:cNvSpPr/>
            <p:nvPr/>
          </p:nvSpPr>
          <p:spPr>
            <a:xfrm>
              <a:off x="6738396" y="2908320"/>
              <a:ext cx="2603531" cy="1557337"/>
            </a:xfrm>
            <a:prstGeom prst="roundRect">
              <a:avLst>
                <a:gd name="adj" fmla="val 7243"/>
              </a:avLst>
            </a:prstGeom>
            <a:solidFill>
              <a:srgbClr val="478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F906610D-F8BF-42EE-A930-7DA5E554AE2A}"/>
                </a:ext>
              </a:extLst>
            </p:cNvPr>
            <p:cNvSpPr/>
            <p:nvPr/>
          </p:nvSpPr>
          <p:spPr>
            <a:xfrm>
              <a:off x="6757736" y="3008955"/>
              <a:ext cx="256485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0"/>
                  <a:solidFill>
                    <a:schemeClr val="bg1"/>
                  </a:solidFill>
                </a:rPr>
                <a:t>КАФЕ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3989ABD-A089-443F-BD62-C8EDCFAED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61312" y="3573019"/>
              <a:ext cx="685711" cy="759179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07D8F65-A364-4B0C-A648-1FB3E0241470}"/>
              </a:ext>
            </a:extLst>
          </p:cNvPr>
          <p:cNvGrpSpPr/>
          <p:nvPr/>
        </p:nvGrpSpPr>
        <p:grpSpPr>
          <a:xfrm>
            <a:off x="7976021" y="4653137"/>
            <a:ext cx="2603531" cy="1557337"/>
            <a:chOff x="6738396" y="4653136"/>
            <a:chExt cx="2603531" cy="1557337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6CF7D545-B39D-48CD-83FB-C8DF5CDFFEBF}"/>
                </a:ext>
              </a:extLst>
            </p:cNvPr>
            <p:cNvSpPr/>
            <p:nvPr/>
          </p:nvSpPr>
          <p:spPr>
            <a:xfrm>
              <a:off x="6738396" y="4653136"/>
              <a:ext cx="2603531" cy="1557337"/>
            </a:xfrm>
            <a:prstGeom prst="roundRect">
              <a:avLst>
                <a:gd name="adj" fmla="val 7243"/>
              </a:avLst>
            </a:prstGeom>
            <a:solidFill>
              <a:srgbClr val="478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12F9FB0C-BA05-4A80-A68C-9DDB26E70C02}"/>
                </a:ext>
              </a:extLst>
            </p:cNvPr>
            <p:cNvSpPr/>
            <p:nvPr/>
          </p:nvSpPr>
          <p:spPr>
            <a:xfrm>
              <a:off x="6757736" y="4757082"/>
              <a:ext cx="256485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000" b="1" dirty="0">
                  <a:ln w="0"/>
                  <a:solidFill>
                    <a:schemeClr val="bg1"/>
                  </a:solidFill>
                </a:rPr>
                <a:t>АРЕНДА КОНФЕРЕНЦ-ЗАЛОВ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4838BE1-FF8E-4E64-AE4B-F9CF45A8E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00040" y="5464968"/>
              <a:ext cx="1052084" cy="628328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DE7400F-9BD7-489E-9ED7-3DD689EDC7EF}"/>
              </a:ext>
            </a:extLst>
          </p:cNvPr>
          <p:cNvGrpSpPr/>
          <p:nvPr/>
        </p:nvGrpSpPr>
        <p:grpSpPr>
          <a:xfrm>
            <a:off x="1612450" y="2908321"/>
            <a:ext cx="2603531" cy="1557337"/>
            <a:chOff x="344983" y="2908320"/>
            <a:chExt cx="2603531" cy="1557337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9330D187-03C9-4359-B999-86D794B292CF}"/>
                </a:ext>
              </a:extLst>
            </p:cNvPr>
            <p:cNvSpPr/>
            <p:nvPr/>
          </p:nvSpPr>
          <p:spPr>
            <a:xfrm>
              <a:off x="344983" y="2908320"/>
              <a:ext cx="2603531" cy="1557337"/>
            </a:xfrm>
            <a:prstGeom prst="roundRect">
              <a:avLst>
                <a:gd name="adj" fmla="val 7243"/>
              </a:avLst>
            </a:prstGeom>
            <a:solidFill>
              <a:srgbClr val="478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F2CFE3F-62EE-4CEE-90CC-70048EF16AF7}"/>
                </a:ext>
              </a:extLst>
            </p:cNvPr>
            <p:cNvSpPr/>
            <p:nvPr/>
          </p:nvSpPr>
          <p:spPr>
            <a:xfrm>
              <a:off x="344983" y="3008955"/>
              <a:ext cx="260353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0"/>
                  <a:solidFill>
                    <a:schemeClr val="bg1"/>
                  </a:solidFill>
                </a:rPr>
                <a:t>ГОСТИНИЦА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2783B1D-3708-4E6B-8918-91D32295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86858" y="3601723"/>
              <a:ext cx="919781" cy="703361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8F037B0-C530-46A2-AD17-2801B10AF8F4}"/>
              </a:ext>
            </a:extLst>
          </p:cNvPr>
          <p:cNvGrpSpPr/>
          <p:nvPr/>
        </p:nvGrpSpPr>
        <p:grpSpPr>
          <a:xfrm>
            <a:off x="4794235" y="2908321"/>
            <a:ext cx="2603531" cy="1557337"/>
            <a:chOff x="3540382" y="2908320"/>
            <a:chExt cx="2603531" cy="1557337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F427E263-42E1-4D07-A21B-82E61FFE14E6}"/>
                </a:ext>
              </a:extLst>
            </p:cNvPr>
            <p:cNvSpPr/>
            <p:nvPr/>
          </p:nvSpPr>
          <p:spPr>
            <a:xfrm>
              <a:off x="3540382" y="2908320"/>
              <a:ext cx="2603531" cy="1557337"/>
            </a:xfrm>
            <a:prstGeom prst="roundRect">
              <a:avLst>
                <a:gd name="adj" fmla="val 7243"/>
              </a:avLst>
            </a:prstGeom>
            <a:solidFill>
              <a:srgbClr val="478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003575E3-5497-40FF-9883-B37B763BDF93}"/>
                </a:ext>
              </a:extLst>
            </p:cNvPr>
            <p:cNvSpPr/>
            <p:nvPr/>
          </p:nvSpPr>
          <p:spPr>
            <a:xfrm>
              <a:off x="3540382" y="3008955"/>
              <a:ext cx="260353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0"/>
                  <a:solidFill>
                    <a:schemeClr val="bg1"/>
                  </a:solidFill>
                </a:rPr>
                <a:t>КОВОРКИНГ</a:t>
              </a: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7285F10-EC4E-41EA-B799-D25973942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314267" y="3588733"/>
              <a:ext cx="1055761" cy="728623"/>
            </a:xfrm>
            <a:prstGeom prst="rect">
              <a:avLst/>
            </a:prstGeom>
          </p:spPr>
        </p:pic>
      </p:grp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49FFD0-E622-4462-BF34-26D35A463433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E0B3BA-D772-4BB7-85D2-B21F2E6CBD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0F57BCA-1DF9-4FA7-B0F4-8B2E836C4F6A}"/>
              </a:ext>
            </a:extLst>
          </p:cNvPr>
          <p:cNvSpPr txBox="1">
            <a:spLocks/>
          </p:cNvSpPr>
          <p:nvPr/>
        </p:nvSpPr>
        <p:spPr>
          <a:xfrm>
            <a:off x="1559497" y="1934392"/>
            <a:ext cx="8928991" cy="630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558ED5"/>
                </a:solidFill>
                <a:latin typeface="+mn-lt"/>
              </a:rPr>
              <a:t>Более </a:t>
            </a:r>
            <a:r>
              <a:rPr lang="ru-RU" sz="3200" b="1" dirty="0">
                <a:solidFill>
                  <a:srgbClr val="558ED5"/>
                </a:solidFill>
                <a:latin typeface="+mn-lt"/>
              </a:rPr>
              <a:t>380</a:t>
            </a:r>
            <a:r>
              <a:rPr lang="ru-RU" sz="3200" dirty="0">
                <a:solidFill>
                  <a:srgbClr val="558ED5"/>
                </a:solidFill>
                <a:latin typeface="+mn-lt"/>
              </a:rPr>
              <a:t> объектов инфраструктуры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D888AF-15D5-4C07-AC36-2FA475E56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623900"/>
            <a:ext cx="458678" cy="6108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8694D7-A43E-4E6B-89AA-3C1B71196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04" y="4607361"/>
            <a:ext cx="912944" cy="643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882BF1-4E67-4AF8-8A4A-3A6F30317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996952"/>
            <a:ext cx="628474" cy="6284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1BB6E-F335-45BE-9D68-A14CAB60F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78" y="3022312"/>
            <a:ext cx="619654" cy="5777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9166DF-1A93-4242-BB00-D80A6B9F52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82" y="4608464"/>
            <a:ext cx="707862" cy="6417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1947AD-61B5-4D28-A20E-295871D1E3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98" y="3003567"/>
            <a:ext cx="615246" cy="615246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0814DAF-AFEC-49FA-9FA0-5F0762F54FF8}"/>
              </a:ext>
            </a:extLst>
          </p:cNvPr>
          <p:cNvSpPr txBox="1">
            <a:spLocks/>
          </p:cNvSpPr>
          <p:nvPr/>
        </p:nvSpPr>
        <p:spPr>
          <a:xfrm>
            <a:off x="2301456" y="2923698"/>
            <a:ext cx="575023" cy="577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333399"/>
                </a:solidFill>
                <a:latin typeface="+mn-lt"/>
              </a:rPr>
              <a:t>2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F017A1B6-86E9-40C6-B499-A6C1BABC58B7}"/>
              </a:ext>
            </a:extLst>
          </p:cNvPr>
          <p:cNvSpPr txBox="1">
            <a:spLocks/>
          </p:cNvSpPr>
          <p:nvPr/>
        </p:nvSpPr>
        <p:spPr>
          <a:xfrm>
            <a:off x="2326742" y="3503881"/>
            <a:ext cx="1491442" cy="499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Питающих</a:t>
            </a:r>
          </a:p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центра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FF19096-3C27-4E49-9C19-D7F34D45D3D0}"/>
              </a:ext>
            </a:extLst>
          </p:cNvPr>
          <p:cNvSpPr txBox="1">
            <a:spLocks/>
          </p:cNvSpPr>
          <p:nvPr/>
        </p:nvSpPr>
        <p:spPr>
          <a:xfrm>
            <a:off x="5592986" y="2923698"/>
            <a:ext cx="575023" cy="577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333399"/>
                </a:solidFill>
                <a:latin typeface="+mn-lt"/>
              </a:rPr>
              <a:t>2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3AE73D8-DF16-429F-A77D-1B1C41132597}"/>
              </a:ext>
            </a:extLst>
          </p:cNvPr>
          <p:cNvSpPr txBox="1">
            <a:spLocks/>
          </p:cNvSpPr>
          <p:nvPr/>
        </p:nvSpPr>
        <p:spPr>
          <a:xfrm>
            <a:off x="5657898" y="3382236"/>
            <a:ext cx="1491442" cy="499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Котельные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8379C69-187F-4096-9122-F10DE2345D72}"/>
              </a:ext>
            </a:extLst>
          </p:cNvPr>
          <p:cNvSpPr txBox="1">
            <a:spLocks/>
          </p:cNvSpPr>
          <p:nvPr/>
        </p:nvSpPr>
        <p:spPr>
          <a:xfrm>
            <a:off x="8184232" y="2923698"/>
            <a:ext cx="2016224" cy="577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333399"/>
                </a:solidFill>
                <a:latin typeface="+mn-lt"/>
              </a:rPr>
              <a:t>~10км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E9F9B97A-3E65-41A8-B578-10F27441440D}"/>
              </a:ext>
            </a:extLst>
          </p:cNvPr>
          <p:cNvSpPr txBox="1">
            <a:spLocks/>
          </p:cNvSpPr>
          <p:nvPr/>
        </p:nvSpPr>
        <p:spPr>
          <a:xfrm>
            <a:off x="8301480" y="3385890"/>
            <a:ext cx="1491442" cy="499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Дорог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D0685165-599D-44A7-B041-A9F3EC21B043}"/>
              </a:ext>
            </a:extLst>
          </p:cNvPr>
          <p:cNvSpPr txBox="1">
            <a:spLocks/>
          </p:cNvSpPr>
          <p:nvPr/>
        </p:nvSpPr>
        <p:spPr>
          <a:xfrm>
            <a:off x="2139600" y="4591673"/>
            <a:ext cx="2372224" cy="577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333399"/>
                </a:solidFill>
                <a:latin typeface="+mn-lt"/>
              </a:rPr>
              <a:t>~183км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F5D062F6-A549-47B4-B812-13B7ECF88118}"/>
              </a:ext>
            </a:extLst>
          </p:cNvPr>
          <p:cNvSpPr txBox="1">
            <a:spLocks/>
          </p:cNvSpPr>
          <p:nvPr/>
        </p:nvSpPr>
        <p:spPr>
          <a:xfrm>
            <a:off x="2326742" y="5234734"/>
            <a:ext cx="1986897" cy="499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Инженерных </a:t>
            </a:r>
          </a:p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сетей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5F1CEA16-6D27-433C-A5C5-381238388849}"/>
              </a:ext>
            </a:extLst>
          </p:cNvPr>
          <p:cNvSpPr txBox="1">
            <a:spLocks/>
          </p:cNvSpPr>
          <p:nvPr/>
        </p:nvSpPr>
        <p:spPr>
          <a:xfrm>
            <a:off x="5664994" y="4591673"/>
            <a:ext cx="575023" cy="577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333399"/>
                </a:solidFill>
                <a:latin typeface="+mn-lt"/>
              </a:rPr>
              <a:t>3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4FABF994-69AE-40AA-9472-7BC8B953E756}"/>
              </a:ext>
            </a:extLst>
          </p:cNvPr>
          <p:cNvSpPr txBox="1">
            <a:spLocks/>
          </p:cNvSpPr>
          <p:nvPr/>
        </p:nvSpPr>
        <p:spPr>
          <a:xfrm>
            <a:off x="5646922" y="5317314"/>
            <a:ext cx="1889238" cy="577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Локальных</a:t>
            </a:r>
          </a:p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очистных</a:t>
            </a:r>
          </a:p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сооружения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DE6B832F-BF7D-4C3C-A7F6-8AF92004558F}"/>
              </a:ext>
            </a:extLst>
          </p:cNvPr>
          <p:cNvSpPr txBox="1">
            <a:spLocks/>
          </p:cNvSpPr>
          <p:nvPr/>
        </p:nvSpPr>
        <p:spPr>
          <a:xfrm>
            <a:off x="8328248" y="4591673"/>
            <a:ext cx="648072" cy="577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333399"/>
                </a:solidFill>
                <a:latin typeface="+mn-lt"/>
              </a:rPr>
              <a:t>1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9C01E0DD-1EC5-4DF7-8ECE-9350709B38E3}"/>
              </a:ext>
            </a:extLst>
          </p:cNvPr>
          <p:cNvSpPr txBox="1">
            <a:spLocks/>
          </p:cNvSpPr>
          <p:nvPr/>
        </p:nvSpPr>
        <p:spPr>
          <a:xfrm>
            <a:off x="8396648" y="5377637"/>
            <a:ext cx="2307864" cy="499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Главная </a:t>
            </a:r>
          </a:p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канализационная</a:t>
            </a:r>
          </a:p>
          <a:p>
            <a:pPr algn="l"/>
            <a:r>
              <a:rPr lang="ru-RU" sz="1600" dirty="0">
                <a:solidFill>
                  <a:srgbClr val="333399"/>
                </a:solidFill>
                <a:latin typeface="+mn-lt"/>
              </a:rPr>
              <a:t>насосная станция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40B2C11-D558-4D14-9001-4789F4FC0932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842E8034-09B7-4DE5-BE2D-150D59023CD1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5E6E6F6B-F8AA-4CCC-8A39-04664DE68797}"/>
              </a:ext>
            </a:extLst>
          </p:cNvPr>
          <p:cNvSpPr txBox="1">
            <a:spLocks/>
          </p:cNvSpPr>
          <p:nvPr/>
        </p:nvSpPr>
        <p:spPr>
          <a:xfrm>
            <a:off x="2055554" y="278239"/>
            <a:ext cx="9445928" cy="111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  <a:latin typeface="+mn-lt"/>
              </a:rPr>
              <a:t>Инженерная инфраструктура ОЭЗ «Дубна»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2B745AD-A0D7-4F4D-ACD7-09C705CCF6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18EC1EB0-161F-44BC-96B9-76DAF205FC76}"/>
              </a:ext>
            </a:extLst>
          </p:cNvPr>
          <p:cNvSpPr/>
          <p:nvPr/>
        </p:nvSpPr>
        <p:spPr>
          <a:xfrm>
            <a:off x="7823972" y="4636597"/>
            <a:ext cx="3312368" cy="409246"/>
          </a:xfrm>
          <a:prstGeom prst="roundRect">
            <a:avLst>
              <a:gd name="adj" fmla="val 50000"/>
            </a:avLst>
          </a:prstGeom>
          <a:solidFill>
            <a:srgbClr val="23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</a:rPr>
              <a:t>Автозаправочная станция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56AE9316-F91E-49AA-A7C5-763C3271C5D6}"/>
              </a:ext>
            </a:extLst>
          </p:cNvPr>
          <p:cNvSpPr/>
          <p:nvPr/>
        </p:nvSpPr>
        <p:spPr>
          <a:xfrm>
            <a:off x="7249088" y="5247013"/>
            <a:ext cx="3569593" cy="410400"/>
          </a:xfrm>
          <a:prstGeom prst="roundRect">
            <a:avLst>
              <a:gd name="adj" fmla="val 50000"/>
            </a:avLst>
          </a:prstGeom>
          <a:solidFill>
            <a:srgbClr val="23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bg1"/>
                </a:solidFill>
              </a:rPr>
              <a:t>Электрозаправочные</a:t>
            </a:r>
            <a:r>
              <a:rPr lang="ru-RU" sz="2000" dirty="0">
                <a:ln w="0"/>
                <a:solidFill>
                  <a:schemeClr val="bg1"/>
                </a:solidFill>
              </a:rPr>
              <a:t> станции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BDE0F37E-68FF-4A21-9976-FC670F31FB5B}"/>
              </a:ext>
            </a:extLst>
          </p:cNvPr>
          <p:cNvSpPr/>
          <p:nvPr/>
        </p:nvSpPr>
        <p:spPr>
          <a:xfrm>
            <a:off x="6528048" y="5859287"/>
            <a:ext cx="3569593" cy="409247"/>
          </a:xfrm>
          <a:prstGeom prst="roundRect">
            <a:avLst>
              <a:gd name="adj" fmla="val 50000"/>
            </a:avLst>
          </a:prstGeom>
          <a:solidFill>
            <a:srgbClr val="23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bg1"/>
                </a:solidFill>
              </a:rPr>
              <a:t>Автогазозаправочная</a:t>
            </a:r>
            <a:r>
              <a:rPr lang="ru-RU" sz="2000" dirty="0">
                <a:ln w="0"/>
                <a:solidFill>
                  <a:schemeClr val="bg1"/>
                </a:solidFill>
              </a:rPr>
              <a:t> станция 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990DB1B9-358A-4D79-872E-F4ADF517B3E5}"/>
              </a:ext>
            </a:extLst>
          </p:cNvPr>
          <p:cNvSpPr/>
          <p:nvPr/>
        </p:nvSpPr>
        <p:spPr>
          <a:xfrm>
            <a:off x="7823972" y="3224125"/>
            <a:ext cx="3015351" cy="42624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</a:rPr>
              <a:t>Городок программистов  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79635F43-3EFD-4D3D-88A4-B77B5E985AB1}"/>
              </a:ext>
            </a:extLst>
          </p:cNvPr>
          <p:cNvSpPr/>
          <p:nvPr/>
        </p:nvSpPr>
        <p:spPr>
          <a:xfrm>
            <a:off x="7249088" y="2503854"/>
            <a:ext cx="3373067" cy="43223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</a:rPr>
              <a:t>Гостиница «Резидент-отель</a:t>
            </a:r>
            <a:endParaRPr lang="ru-RU" sz="2000" dirty="0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FEA487E3-3F6F-4807-A3D1-82608BD1765A}"/>
              </a:ext>
            </a:extLst>
          </p:cNvPr>
          <p:cNvSpPr/>
          <p:nvPr/>
        </p:nvSpPr>
        <p:spPr>
          <a:xfrm>
            <a:off x="1919536" y="1893655"/>
            <a:ext cx="3390596" cy="4104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</a:rPr>
              <a:t>Коворкинг «Деловой клуб»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D3F048B6-2499-4FB9-9E13-87834C6DFF4D}"/>
              </a:ext>
            </a:extLst>
          </p:cNvPr>
          <p:cNvSpPr/>
          <p:nvPr/>
        </p:nvSpPr>
        <p:spPr>
          <a:xfrm>
            <a:off x="6528048" y="1905681"/>
            <a:ext cx="3065537" cy="4104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</a:rPr>
              <a:t>Офис «Мои документы»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57B12609-B594-41C0-BEDF-F36BBAF67A4B}"/>
              </a:ext>
            </a:extLst>
          </p:cNvPr>
          <p:cNvSpPr/>
          <p:nvPr/>
        </p:nvSpPr>
        <p:spPr>
          <a:xfrm>
            <a:off x="1186991" y="2436714"/>
            <a:ext cx="3293851" cy="4104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</a:rPr>
              <a:t>Отделение «Почты России»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9FB8A298-379A-44DB-8F76-B74C7B86E31E}"/>
              </a:ext>
            </a:extLst>
          </p:cNvPr>
          <p:cNvSpPr/>
          <p:nvPr/>
        </p:nvSpPr>
        <p:spPr>
          <a:xfrm>
            <a:off x="994749" y="3021692"/>
            <a:ext cx="3145733" cy="4104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</a:rPr>
              <a:t>Дворец спорта «Радуга»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16E3C136-3FF8-4E43-BC4A-7D4F2DA71D8F}"/>
              </a:ext>
            </a:extLst>
          </p:cNvPr>
          <p:cNvSpPr/>
          <p:nvPr/>
        </p:nvSpPr>
        <p:spPr>
          <a:xfrm>
            <a:off x="602419" y="3572961"/>
            <a:ext cx="3145733" cy="4104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</a:rPr>
              <a:t>Здравпункт ФМБА России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4A539CCE-E9AE-4CCD-9FF6-E117E0638F83}"/>
              </a:ext>
            </a:extLst>
          </p:cNvPr>
          <p:cNvSpPr/>
          <p:nvPr/>
        </p:nvSpPr>
        <p:spPr>
          <a:xfrm>
            <a:off x="2435190" y="5322856"/>
            <a:ext cx="2045652" cy="4104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</a:rPr>
              <a:t>Гимназия №11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854A8774-6E6B-4C1C-BC53-F9FC3FE4F7B7}"/>
              </a:ext>
            </a:extLst>
          </p:cNvPr>
          <p:cNvSpPr/>
          <p:nvPr/>
        </p:nvSpPr>
        <p:spPr>
          <a:xfrm>
            <a:off x="1415093" y="4745659"/>
            <a:ext cx="2725389" cy="4104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</a:rPr>
              <a:t>Университет «Дубна»</a:t>
            </a: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8112BDE5-9AD2-4913-B81D-D3735B014B57}"/>
              </a:ext>
            </a:extLst>
          </p:cNvPr>
          <p:cNvSpPr/>
          <p:nvPr/>
        </p:nvSpPr>
        <p:spPr>
          <a:xfrm>
            <a:off x="3069570" y="5877272"/>
            <a:ext cx="2234342" cy="4104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Цифровой гараж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2537A1C-7E84-4840-B990-BCF1703E6A87}"/>
              </a:ext>
            </a:extLst>
          </p:cNvPr>
          <p:cNvSpPr/>
          <p:nvPr/>
        </p:nvSpPr>
        <p:spPr>
          <a:xfrm>
            <a:off x="605959" y="4183422"/>
            <a:ext cx="3145733" cy="4104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</a:rPr>
              <a:t>Детский сад «Созвездие»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19536" y="6501988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F308102-358B-42DF-B00C-237BB6713D28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4208827A-59B9-421A-9591-F31B0FC8B767}"/>
              </a:ext>
            </a:extLst>
          </p:cNvPr>
          <p:cNvSpPr txBox="1">
            <a:spLocks/>
          </p:cNvSpPr>
          <p:nvPr/>
        </p:nvSpPr>
        <p:spPr>
          <a:xfrm>
            <a:off x="2133526" y="332655"/>
            <a:ext cx="9569922" cy="1008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  <a:latin typeface="+mn-lt"/>
              </a:rPr>
              <a:t>Развитие социальной инфраструктуры 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29DCEC5F-EA96-4083-A4AC-B7F2D6DED7B0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10872893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2431090-EA35-4362-9FB2-5840766C7F48}"/>
              </a:ext>
            </a:extLst>
          </p:cNvPr>
          <p:cNvGrpSpPr/>
          <p:nvPr/>
        </p:nvGrpSpPr>
        <p:grpSpPr>
          <a:xfrm>
            <a:off x="628589" y="5257843"/>
            <a:ext cx="3359985" cy="1158937"/>
            <a:chOff x="110859" y="4702363"/>
            <a:chExt cx="3359985" cy="1158937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625B92D-BA95-4ECD-B111-149623660036}"/>
                </a:ext>
              </a:extLst>
            </p:cNvPr>
            <p:cNvGrpSpPr/>
            <p:nvPr/>
          </p:nvGrpSpPr>
          <p:grpSpPr>
            <a:xfrm>
              <a:off x="110859" y="4792201"/>
              <a:ext cx="181500" cy="1037706"/>
              <a:chOff x="110859" y="4792201"/>
              <a:chExt cx="181500" cy="1037706"/>
            </a:xfrm>
          </p:grpSpPr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292C54E0-FC7B-413D-8D77-67149ED88D2F}"/>
                  </a:ext>
                </a:extLst>
              </p:cNvPr>
              <p:cNvSpPr/>
              <p:nvPr/>
            </p:nvSpPr>
            <p:spPr>
              <a:xfrm>
                <a:off x="112359" y="4792201"/>
                <a:ext cx="180000" cy="180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>
                <a:extLst>
                  <a:ext uri="{FF2B5EF4-FFF2-40B4-BE49-F238E27FC236}">
                    <a16:creationId xmlns:a16="http://schemas.microsoft.com/office/drawing/2014/main" id="{BCE25247-3F83-4C40-B399-B43F992DDD14}"/>
                  </a:ext>
                </a:extLst>
              </p:cNvPr>
              <p:cNvSpPr/>
              <p:nvPr/>
            </p:nvSpPr>
            <p:spPr>
              <a:xfrm>
                <a:off x="112358" y="5008225"/>
                <a:ext cx="180000" cy="180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id="{7F446D00-64DA-47A5-99E1-6210E25C497E}"/>
                  </a:ext>
                </a:extLst>
              </p:cNvPr>
              <p:cNvSpPr/>
              <p:nvPr/>
            </p:nvSpPr>
            <p:spPr>
              <a:xfrm>
                <a:off x="112357" y="5217859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A79B5404-491B-417A-8552-2045F1300227}"/>
                  </a:ext>
                </a:extLst>
              </p:cNvPr>
              <p:cNvSpPr/>
              <p:nvPr/>
            </p:nvSpPr>
            <p:spPr>
              <a:xfrm>
                <a:off x="110859" y="5440273"/>
                <a:ext cx="180000" cy="1800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FA4BCCB3-D10F-4037-B71C-098AF3AAB3C4}"/>
                  </a:ext>
                </a:extLst>
              </p:cNvPr>
              <p:cNvSpPr/>
              <p:nvPr/>
            </p:nvSpPr>
            <p:spPr>
              <a:xfrm>
                <a:off x="110859" y="5649907"/>
                <a:ext cx="180000" cy="180000"/>
              </a:xfrm>
              <a:prstGeom prst="ellipse">
                <a:avLst/>
              </a:prstGeom>
              <a:solidFill>
                <a:srgbClr val="234A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D7ED431-79CA-49DE-8FE7-B6A7EE99B4A7}"/>
                </a:ext>
              </a:extLst>
            </p:cNvPr>
            <p:cNvGrpSpPr/>
            <p:nvPr/>
          </p:nvGrpSpPr>
          <p:grpSpPr>
            <a:xfrm>
              <a:off x="344346" y="4702363"/>
              <a:ext cx="3126498" cy="1158937"/>
              <a:chOff x="344346" y="4702363"/>
              <a:chExt cx="3126498" cy="1158937"/>
            </a:xfrm>
          </p:grpSpPr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6B7043C9-764C-4AD2-988F-4ED167B106CA}"/>
                  </a:ext>
                </a:extLst>
              </p:cNvPr>
              <p:cNvSpPr/>
              <p:nvPr/>
            </p:nvSpPr>
            <p:spPr>
              <a:xfrm>
                <a:off x="344346" y="4702363"/>
                <a:ext cx="3119100" cy="296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ru-RU" sz="1200" b="1" dirty="0">
                    <a:ln w="0"/>
                  </a:rPr>
                  <a:t>Образование</a:t>
                </a:r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id="{4BF3407C-282C-4099-BDAC-4A704D8D7260}"/>
                  </a:ext>
                </a:extLst>
              </p:cNvPr>
              <p:cNvSpPr/>
              <p:nvPr/>
            </p:nvSpPr>
            <p:spPr>
              <a:xfrm>
                <a:off x="350786" y="4904960"/>
                <a:ext cx="3119100" cy="296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ru-RU" sz="1200" b="1" dirty="0">
                    <a:ln w="0"/>
                  </a:rPr>
                  <a:t>Здоровье и спорт</a:t>
                </a:r>
              </a:p>
            </p:txBody>
          </p:sp>
          <p:sp>
            <p:nvSpPr>
              <p:cNvPr id="90" name="Прямоугольник 89">
                <a:extLst>
                  <a:ext uri="{FF2B5EF4-FFF2-40B4-BE49-F238E27FC236}">
                    <a16:creationId xmlns:a16="http://schemas.microsoft.com/office/drawing/2014/main" id="{3E918D26-BFD7-4AD7-A16C-524C6D689A34}"/>
                  </a:ext>
                </a:extLst>
              </p:cNvPr>
              <p:cNvSpPr/>
              <p:nvPr/>
            </p:nvSpPr>
            <p:spPr>
              <a:xfrm>
                <a:off x="351744" y="5134825"/>
                <a:ext cx="3119100" cy="296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ru-RU" sz="1200" b="1" dirty="0">
                    <a:ln w="0"/>
                  </a:rPr>
                  <a:t>Услуги</a:t>
                </a:r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id="{0D3AB61D-1D07-46E4-85FC-5F36013D6A40}"/>
                  </a:ext>
                </a:extLst>
              </p:cNvPr>
              <p:cNvSpPr/>
              <p:nvPr/>
            </p:nvSpPr>
            <p:spPr>
              <a:xfrm>
                <a:off x="344346" y="5564809"/>
                <a:ext cx="3119100" cy="296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ru-RU" sz="1200" b="1" dirty="0">
                    <a:ln w="0"/>
                  </a:rPr>
                  <a:t>Транспорт</a:t>
                </a:r>
              </a:p>
            </p:txBody>
          </p:sp>
          <p:sp>
            <p:nvSpPr>
              <p:cNvPr id="92" name="Прямоугольник 91">
                <a:extLst>
                  <a:ext uri="{FF2B5EF4-FFF2-40B4-BE49-F238E27FC236}">
                    <a16:creationId xmlns:a16="http://schemas.microsoft.com/office/drawing/2014/main" id="{A9980BC6-276B-45B5-9E70-3159BA28BFC7}"/>
                  </a:ext>
                </a:extLst>
              </p:cNvPr>
              <p:cNvSpPr/>
              <p:nvPr/>
            </p:nvSpPr>
            <p:spPr>
              <a:xfrm>
                <a:off x="345844" y="5349767"/>
                <a:ext cx="3119100" cy="296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ru-RU" sz="1200" b="1" dirty="0">
                    <a:ln w="0"/>
                  </a:rPr>
                  <a:t>Жилье</a:t>
                </a:r>
              </a:p>
            </p:txBody>
          </p:sp>
        </p:grpSp>
      </p:grp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D86999AF-2DE8-4572-B678-9E4E52216DEF}"/>
              </a:ext>
            </a:extLst>
          </p:cNvPr>
          <p:cNvSpPr/>
          <p:nvPr/>
        </p:nvSpPr>
        <p:spPr>
          <a:xfrm>
            <a:off x="8122226" y="3909880"/>
            <a:ext cx="3015351" cy="43868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</a:rPr>
              <a:t>Муниципальное жилье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DA76F0-F62C-40B9-9101-3868A886E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37" y="2952328"/>
            <a:ext cx="2132856" cy="213285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E132F61-67BF-4308-9C43-D7B7E472F8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2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055554" y="278239"/>
            <a:ext cx="9507857" cy="111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</a:rPr>
              <a:t>Групповые экскурсии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9FC225D8-E10A-4A53-8C81-30E28378EA7B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49FFD0-E622-4462-BF34-26D35A463433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6043475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E0B3BA-D772-4BB7-85D2-B21F2E6CB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AC87DC-756F-4968-BCFB-AD82B5456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1628765"/>
            <a:ext cx="3967438" cy="234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9D1A94-8031-4781-B2AF-ADEE2FEBE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9" y="3789040"/>
            <a:ext cx="3665674" cy="241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9A863AE-F7F4-4F2F-A24E-F6CDAD814976}"/>
              </a:ext>
            </a:extLst>
          </p:cNvPr>
          <p:cNvSpPr/>
          <p:nvPr/>
        </p:nvSpPr>
        <p:spPr>
          <a:xfrm>
            <a:off x="588133" y="2632445"/>
            <a:ext cx="6299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3399"/>
                </a:solidFill>
                <a:ea typeface="+mj-ea"/>
                <a:cs typeface="+mj-cs"/>
              </a:rPr>
              <a:t>Школьники/дети работников предприятий</a:t>
            </a:r>
            <a:endParaRPr lang="ru-RU" sz="2400" dirty="0">
              <a:solidFill>
                <a:srgbClr val="333399"/>
              </a:solidFill>
              <a:ea typeface="+mj-ea"/>
              <a:cs typeface="+mj-cs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8BD7A6-C8F4-4C4A-99A8-9A127C0E996E}"/>
              </a:ext>
            </a:extLst>
          </p:cNvPr>
          <p:cNvSpPr/>
          <p:nvPr/>
        </p:nvSpPr>
        <p:spPr>
          <a:xfrm>
            <a:off x="4747761" y="4826236"/>
            <a:ext cx="6299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3399"/>
                </a:solidFill>
                <a:ea typeface="+mj-ea"/>
                <a:cs typeface="+mj-cs"/>
              </a:rPr>
              <a:t>Студенты (</a:t>
            </a:r>
            <a:r>
              <a:rPr lang="ru-RU" sz="2400" b="1" dirty="0" err="1">
                <a:solidFill>
                  <a:srgbClr val="333399"/>
                </a:solidFill>
                <a:ea typeface="+mj-ea"/>
                <a:cs typeface="+mj-cs"/>
              </a:rPr>
              <a:t>ВУЗ,СПО,Колледжи</a:t>
            </a:r>
            <a:r>
              <a:rPr lang="ru-RU" sz="2400" b="1" dirty="0">
                <a:solidFill>
                  <a:srgbClr val="333399"/>
                </a:solidFill>
                <a:ea typeface="+mj-ea"/>
                <a:cs typeface="+mj-cs"/>
              </a:rPr>
              <a:t>)</a:t>
            </a:r>
            <a:endParaRPr lang="ru-RU" sz="2400" dirty="0">
              <a:solidFill>
                <a:srgbClr val="333399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463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1919536" y="6519545"/>
            <a:ext cx="6696744" cy="0"/>
          </a:xfrm>
          <a:prstGeom prst="line">
            <a:avLst/>
          </a:prstGeom>
          <a:ln>
            <a:solidFill>
              <a:srgbClr val="2B2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055554" y="278239"/>
            <a:ext cx="9507857" cy="111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rgbClr val="1F0069"/>
                </a:solidFill>
              </a:rPr>
              <a:t>Групповые экскурсии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9FC225D8-E10A-4A53-8C81-30E28378EA7B}"/>
              </a:ext>
            </a:extLst>
          </p:cNvPr>
          <p:cNvSpPr txBox="1">
            <a:spLocks/>
          </p:cNvSpPr>
          <p:nvPr/>
        </p:nvSpPr>
        <p:spPr>
          <a:xfrm>
            <a:off x="8616280" y="6285965"/>
            <a:ext cx="2016224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rgbClr val="1F0069"/>
                </a:solidFill>
              </a:rPr>
              <a:t>WWW.OEZDUBNA.RU</a:t>
            </a:r>
            <a:endParaRPr lang="ru-RU" sz="1200" b="1" dirty="0">
              <a:solidFill>
                <a:srgbClr val="1F0069"/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0D49FFD0-E622-4462-BF34-26D35A463433}"/>
              </a:ext>
            </a:extLst>
          </p:cNvPr>
          <p:cNvCxnSpPr>
            <a:cxnSpLocks/>
          </p:cNvCxnSpPr>
          <p:nvPr/>
        </p:nvCxnSpPr>
        <p:spPr>
          <a:xfrm>
            <a:off x="628589" y="1628800"/>
            <a:ext cx="6043475" cy="0"/>
          </a:xfrm>
          <a:prstGeom prst="line">
            <a:avLst/>
          </a:prstGeom>
          <a:ln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E0B3BA-D772-4BB7-85D2-B21F2E6CB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3" y="234189"/>
            <a:ext cx="1252130" cy="125213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C9EDBD-8E4A-486F-A2FF-14E611D5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1586537"/>
            <a:ext cx="3911579" cy="272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5D2FD9-5AA9-49B3-843D-50076834974B}"/>
              </a:ext>
            </a:extLst>
          </p:cNvPr>
          <p:cNvSpPr/>
          <p:nvPr/>
        </p:nvSpPr>
        <p:spPr>
          <a:xfrm>
            <a:off x="500348" y="2541888"/>
            <a:ext cx="6299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3399"/>
                </a:solidFill>
                <a:ea typeface="+mj-ea"/>
                <a:cs typeface="+mj-cs"/>
              </a:rPr>
              <a:t>Социальные группы населения/женщины</a:t>
            </a:r>
            <a:endParaRPr lang="ru-RU" sz="2400" dirty="0">
              <a:solidFill>
                <a:srgbClr val="333399"/>
              </a:solidFill>
              <a:ea typeface="+mj-ea"/>
              <a:cs typeface="+mj-cs"/>
            </a:endParaRPr>
          </a:p>
        </p:txBody>
      </p:sp>
      <p:pic>
        <p:nvPicPr>
          <p:cNvPr id="4098" name="Picture 2" descr="https://sun9-66.userapi.com/impg/ENTeM9YoEvuqkychJm8MLWsZxwUDn2ztADSOSQ/USkUC-TyKvw.jpg?size=2560x1707&amp;quality=96&amp;sign=ff21c2320b086c346e1b6140d01a6d74&amp;type=album">
            <a:extLst>
              <a:ext uri="{FF2B5EF4-FFF2-40B4-BE49-F238E27FC236}">
                <a16:creationId xmlns:a16="http://schemas.microsoft.com/office/drawing/2014/main" id="{17BE9BD4-8013-45C4-ADCE-94C99F02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9" y="3861048"/>
            <a:ext cx="3797471" cy="2532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D113275-67CA-4481-8E42-7943FF45CA5F}"/>
              </a:ext>
            </a:extLst>
          </p:cNvPr>
          <p:cNvSpPr/>
          <p:nvPr/>
        </p:nvSpPr>
        <p:spPr>
          <a:xfrm>
            <a:off x="4727848" y="4896234"/>
            <a:ext cx="6299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3399"/>
                </a:solidFill>
                <a:ea typeface="+mj-ea"/>
                <a:cs typeface="+mj-cs"/>
              </a:rPr>
              <a:t>Экскурсии для гостей</a:t>
            </a:r>
            <a:endParaRPr lang="ru-RU" sz="2400" dirty="0">
              <a:solidFill>
                <a:srgbClr val="333399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4831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11386</TotalTime>
  <Words>929</Words>
  <Application>Microsoft Office PowerPoint</Application>
  <PresentationFormat>Широкоэкранный</PresentationFormat>
  <Paragraphs>184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Roboto</vt:lpstr>
      <vt:lpstr>Times New Roman</vt:lpstr>
      <vt:lpstr>Тема Office</vt:lpstr>
      <vt:lpstr>Промышленный туризм: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Баранова Надежда Константиновна</cp:lastModifiedBy>
  <cp:revision>1177</cp:revision>
  <cp:lastPrinted>2021-06-19T12:38:57Z</cp:lastPrinted>
  <dcterms:created xsi:type="dcterms:W3CDTF">2021-06-08T07:47:41Z</dcterms:created>
  <dcterms:modified xsi:type="dcterms:W3CDTF">2023-09-28T06:56:19Z</dcterms:modified>
</cp:coreProperties>
</file>