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06" r:id="rId3"/>
    <p:sldId id="309" r:id="rId4"/>
    <p:sldId id="310" r:id="rId5"/>
    <p:sldId id="307" r:id="rId6"/>
    <p:sldId id="321" r:id="rId7"/>
    <p:sldId id="311" r:id="rId8"/>
    <p:sldId id="312" r:id="rId9"/>
    <p:sldId id="318" r:id="rId10"/>
    <p:sldId id="317" r:id="rId11"/>
    <p:sldId id="319" r:id="rId12"/>
    <p:sldId id="320" r:id="rId13"/>
    <p:sldId id="305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80C"/>
    <a:srgbClr val="013580"/>
    <a:srgbClr val="A2C614"/>
    <a:srgbClr val="041A72"/>
    <a:srgbClr val="F5C27F"/>
    <a:srgbClr val="808DB8"/>
    <a:srgbClr val="FE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sz="12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15%</a:t>
            </a:r>
            <a:endParaRPr lang="ru-RU" sz="12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30134886426865054"/>
          <c:y val="0.558192075832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976390086424032"/>
          <c:y val="0.31916711164175593"/>
          <c:w val="0.62700377236827731"/>
          <c:h val="0.620820318796430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1E4E8"/>
            </a:solidFill>
          </c:spPr>
          <c:dPt>
            <c:idx val="0"/>
            <c:bubble3D val="0"/>
            <c:spPr>
              <a:solidFill>
                <a:srgbClr val="A2C6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0D-4AF1-8BC8-1A3F4535DD24}"/>
              </c:ext>
            </c:extLst>
          </c:dPt>
          <c:dPt>
            <c:idx val="1"/>
            <c:bubble3D val="0"/>
            <c:spPr>
              <a:solidFill>
                <a:srgbClr val="001B7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0D-4AF1-8BC8-1A3F4535DD24}"/>
              </c:ext>
            </c:extLst>
          </c:dPt>
          <c:dPt>
            <c:idx val="2"/>
            <c:bubble3D val="0"/>
            <c:spPr>
              <a:solidFill>
                <a:srgbClr val="E1E4E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0D-4AF1-8BC8-1A3F4535DD24}"/>
              </c:ext>
            </c:extLst>
          </c:dPt>
          <c:dPt>
            <c:idx val="3"/>
            <c:bubble3D val="0"/>
            <c:spPr>
              <a:solidFill>
                <a:srgbClr val="E1E4E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0D-4AF1-8BC8-1A3F4535DD24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0D-4AF1-8BC8-1A3F4535D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sz="14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  <a:endParaRPr lang="ru-RU" sz="14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29507469341131382"/>
          <c:y val="0.56259874137466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976390086424032"/>
          <c:y val="0.31916711164175593"/>
          <c:w val="0.62700377236827731"/>
          <c:h val="0.620820318796430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1E4E8"/>
            </a:solidFill>
          </c:spPr>
          <c:dPt>
            <c:idx val="0"/>
            <c:bubble3D val="0"/>
            <c:spPr>
              <a:solidFill>
                <a:srgbClr val="A2C6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0D-4AF1-8BC8-1A3F4535DD24}"/>
              </c:ext>
            </c:extLst>
          </c:dPt>
          <c:dPt>
            <c:idx val="1"/>
            <c:bubble3D val="0"/>
            <c:spPr>
              <a:solidFill>
                <a:srgbClr val="001B7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0D-4AF1-8BC8-1A3F4535DD24}"/>
              </c:ext>
            </c:extLst>
          </c:dPt>
          <c:dPt>
            <c:idx val="2"/>
            <c:bubble3D val="0"/>
            <c:spPr>
              <a:solidFill>
                <a:srgbClr val="E1E4E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0D-4AF1-8BC8-1A3F4535DD24}"/>
              </c:ext>
            </c:extLst>
          </c:dPt>
          <c:dPt>
            <c:idx val="3"/>
            <c:bubble3D val="0"/>
            <c:spPr>
              <a:solidFill>
                <a:srgbClr val="E1E4E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0D-4AF1-8BC8-1A3F4535DD24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0D-4AF1-8BC8-1A3F4535D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sz="14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50%</a:t>
            </a:r>
            <a:endParaRPr lang="ru-RU" sz="14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29507469341131382"/>
          <c:y val="0.56259874137466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976390086424032"/>
          <c:y val="0.31916711164175593"/>
          <c:w val="0.62700377236827731"/>
          <c:h val="0.620820318796430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1E4E8"/>
            </a:solidFill>
          </c:spPr>
          <c:dPt>
            <c:idx val="0"/>
            <c:bubble3D val="0"/>
            <c:spPr>
              <a:solidFill>
                <a:srgbClr val="A2C6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0D-4AF1-8BC8-1A3F4535DD24}"/>
              </c:ext>
            </c:extLst>
          </c:dPt>
          <c:dPt>
            <c:idx val="1"/>
            <c:bubble3D val="0"/>
            <c:spPr>
              <a:solidFill>
                <a:srgbClr val="001B7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0D-4AF1-8BC8-1A3F4535DD24}"/>
              </c:ext>
            </c:extLst>
          </c:dPt>
          <c:dPt>
            <c:idx val="2"/>
            <c:bubble3D val="0"/>
            <c:spPr>
              <a:solidFill>
                <a:srgbClr val="E1E4E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0D-4AF1-8BC8-1A3F4535DD24}"/>
              </c:ext>
            </c:extLst>
          </c:dPt>
          <c:dPt>
            <c:idx val="3"/>
            <c:bubble3D val="0"/>
            <c:spPr>
              <a:solidFill>
                <a:srgbClr val="E1E4E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0D-4AF1-8BC8-1A3F4535DD24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0D-4AF1-8BC8-1A3F4535D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4ABAAC53-F8DD-49AE-9C67-906A333A982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5BEF2F1-024F-4538-9C44-5C3850277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4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F44F-4CFD-475F-AC93-11112F265FA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F44F-4CFD-475F-AC93-11112F265FA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0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1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1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8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8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1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3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1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2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8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9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98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1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7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1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8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6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3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FC52-D564-4605-95E9-BC84C045B00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8566-DF98-490F-BF55-D78E632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5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83D1E-D306-48A1-B0F2-D1C386DFF8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7DF7-3D3D-43D3-93DF-C2D33B3320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5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29.png"/><Relationship Id="rId9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1.svg"/><Relationship Id="rId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chart" Target="../charts/chart1.xm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jpe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chart" Target="../charts/chart2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6.wdp"/><Relationship Id="rId18" Type="http://schemas.openxmlformats.org/officeDocument/2006/relationships/image" Target="../media/image54.png"/><Relationship Id="rId26" Type="http://schemas.openxmlformats.org/officeDocument/2006/relationships/image" Target="../media/image62.gif"/><Relationship Id="rId39" Type="http://schemas.openxmlformats.org/officeDocument/2006/relationships/image" Target="../media/image75.gif"/><Relationship Id="rId3" Type="http://schemas.openxmlformats.org/officeDocument/2006/relationships/image" Target="../media/image46.jpeg"/><Relationship Id="rId21" Type="http://schemas.openxmlformats.org/officeDocument/2006/relationships/image" Target="../media/image57.gif"/><Relationship Id="rId34" Type="http://schemas.openxmlformats.org/officeDocument/2006/relationships/image" Target="../media/image70.gif"/><Relationship Id="rId42" Type="http://schemas.openxmlformats.org/officeDocument/2006/relationships/image" Target="../media/image78.png"/><Relationship Id="rId7" Type="http://schemas.microsoft.com/office/2007/relationships/hdphoto" Target="../media/hdphoto3.wdp"/><Relationship Id="rId12" Type="http://schemas.openxmlformats.org/officeDocument/2006/relationships/image" Target="../media/image51.png"/><Relationship Id="rId17" Type="http://schemas.openxmlformats.org/officeDocument/2006/relationships/image" Target="../media/image9.jpeg"/><Relationship Id="rId25" Type="http://schemas.openxmlformats.org/officeDocument/2006/relationships/image" Target="../media/image61.gif"/><Relationship Id="rId33" Type="http://schemas.openxmlformats.org/officeDocument/2006/relationships/image" Target="../media/image69.gif"/><Relationship Id="rId38" Type="http://schemas.openxmlformats.org/officeDocument/2006/relationships/image" Target="../media/image74.gif"/><Relationship Id="rId2" Type="http://schemas.openxmlformats.org/officeDocument/2006/relationships/image" Target="../media/image45.png"/><Relationship Id="rId16" Type="http://schemas.openxmlformats.org/officeDocument/2006/relationships/image" Target="../media/image53.png"/><Relationship Id="rId20" Type="http://schemas.openxmlformats.org/officeDocument/2006/relationships/image" Target="../media/image56.gif"/><Relationship Id="rId29" Type="http://schemas.openxmlformats.org/officeDocument/2006/relationships/image" Target="../media/image65.gif"/><Relationship Id="rId41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microsoft.com/office/2007/relationships/hdphoto" Target="../media/hdphoto5.wdp"/><Relationship Id="rId24" Type="http://schemas.openxmlformats.org/officeDocument/2006/relationships/image" Target="../media/image60.gif"/><Relationship Id="rId32" Type="http://schemas.openxmlformats.org/officeDocument/2006/relationships/image" Target="../media/image68.gif"/><Relationship Id="rId37" Type="http://schemas.openxmlformats.org/officeDocument/2006/relationships/image" Target="../media/image73.gif"/><Relationship Id="rId40" Type="http://schemas.openxmlformats.org/officeDocument/2006/relationships/image" Target="../media/image76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59.gif"/><Relationship Id="rId28" Type="http://schemas.openxmlformats.org/officeDocument/2006/relationships/image" Target="../media/image64.gif"/><Relationship Id="rId36" Type="http://schemas.openxmlformats.org/officeDocument/2006/relationships/image" Target="../media/image72.gif"/><Relationship Id="rId10" Type="http://schemas.openxmlformats.org/officeDocument/2006/relationships/image" Target="../media/image50.png"/><Relationship Id="rId19" Type="http://schemas.openxmlformats.org/officeDocument/2006/relationships/image" Target="../media/image55.gif"/><Relationship Id="rId31" Type="http://schemas.openxmlformats.org/officeDocument/2006/relationships/image" Target="../media/image67.gif"/><Relationship Id="rId4" Type="http://schemas.openxmlformats.org/officeDocument/2006/relationships/image" Target="../media/image47.png"/><Relationship Id="rId9" Type="http://schemas.microsoft.com/office/2007/relationships/hdphoto" Target="../media/hdphoto4.wdp"/><Relationship Id="rId14" Type="http://schemas.openxmlformats.org/officeDocument/2006/relationships/image" Target="../media/image52.png"/><Relationship Id="rId22" Type="http://schemas.openxmlformats.org/officeDocument/2006/relationships/image" Target="../media/image58.gif"/><Relationship Id="rId27" Type="http://schemas.openxmlformats.org/officeDocument/2006/relationships/image" Target="../media/image63.gif"/><Relationship Id="rId30" Type="http://schemas.openxmlformats.org/officeDocument/2006/relationships/image" Target="../media/image66.gif"/><Relationship Id="rId35" Type="http://schemas.openxmlformats.org/officeDocument/2006/relationships/image" Target="../media/image7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1.svg"/><Relationship Id="rId3" Type="http://schemas.openxmlformats.org/officeDocument/2006/relationships/image" Target="../media/image79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3.svg"/><Relationship Id="rId15" Type="http://schemas.openxmlformats.org/officeDocument/2006/relationships/image" Target="../media/image84.png"/><Relationship Id="rId10" Type="http://schemas.openxmlformats.org/officeDocument/2006/relationships/image" Target="../media/image82.png"/><Relationship Id="rId9" Type="http://schemas.openxmlformats.org/officeDocument/2006/relationships/image" Target="../media/image7.sv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9.png"/><Relationship Id="rId7" Type="http://schemas.openxmlformats.org/officeDocument/2006/relationships/image" Target="../media/image5.svg"/><Relationship Id="rId12" Type="http://schemas.openxmlformats.org/officeDocument/2006/relationships/image" Target="../media/image8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-30698"/>
            <a:ext cx="8429897" cy="6884125"/>
          </a:xfrm>
          <a:custGeom>
            <a:avLst/>
            <a:gdLst>
              <a:gd name="connsiteX0" fmla="*/ 0 w 5303520"/>
              <a:gd name="connsiteY0" fmla="*/ 0 h 6858000"/>
              <a:gd name="connsiteX1" fmla="*/ 5303520 w 5303520"/>
              <a:gd name="connsiteY1" fmla="*/ 0 h 6858000"/>
              <a:gd name="connsiteX2" fmla="*/ 5303520 w 5303520"/>
              <a:gd name="connsiteY2" fmla="*/ 6858000 h 6858000"/>
              <a:gd name="connsiteX3" fmla="*/ 0 w 5303520"/>
              <a:gd name="connsiteY3" fmla="*/ 6858000 h 6858000"/>
              <a:gd name="connsiteX4" fmla="*/ 0 w 5303520"/>
              <a:gd name="connsiteY4" fmla="*/ 0 h 6858000"/>
              <a:gd name="connsiteX0" fmla="*/ 0 w 8429897"/>
              <a:gd name="connsiteY0" fmla="*/ 26125 h 6884125"/>
              <a:gd name="connsiteX1" fmla="*/ 8429897 w 8429897"/>
              <a:gd name="connsiteY1" fmla="*/ 0 h 6884125"/>
              <a:gd name="connsiteX2" fmla="*/ 5303520 w 8429897"/>
              <a:gd name="connsiteY2" fmla="*/ 6884125 h 6884125"/>
              <a:gd name="connsiteX3" fmla="*/ 0 w 8429897"/>
              <a:gd name="connsiteY3" fmla="*/ 6884125 h 6884125"/>
              <a:gd name="connsiteX4" fmla="*/ 0 w 8429897"/>
              <a:gd name="connsiteY4" fmla="*/ 26125 h 688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9897" h="6884125">
                <a:moveTo>
                  <a:pt x="0" y="26125"/>
                </a:moveTo>
                <a:lnTo>
                  <a:pt x="8429897" y="0"/>
                </a:lnTo>
                <a:lnTo>
                  <a:pt x="5303520" y="6884125"/>
                </a:lnTo>
                <a:lnTo>
                  <a:pt x="0" y="6884125"/>
                </a:lnTo>
                <a:lnTo>
                  <a:pt x="0" y="2612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670442" y="-920369"/>
            <a:ext cx="5347766" cy="534776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782" t="11504" r="-7530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77" y="-30698"/>
            <a:ext cx="5383868" cy="605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" y="579813"/>
            <a:ext cx="1170325" cy="1173701"/>
          </a:xfrm>
          <a:prstGeom prst="rect">
            <a:avLst/>
          </a:prstGeom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941235" y="2622019"/>
            <a:ext cx="6729207" cy="2303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40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Государственный университет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40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Дубна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территориальные задачи федерального университета</a:t>
            </a:r>
            <a:endParaRPr lang="ru-RU" sz="2400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991636" y="5150636"/>
            <a:ext cx="5472111" cy="688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Деникин Андрей Сергеевич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и.о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ректора ФГБОУ ВО «Университет «Дубна»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5103" y="357862"/>
            <a:ext cx="928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Направления комплексного развития</a:t>
            </a:r>
            <a:endParaRPr lang="ru-RU" sz="2400" b="1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</a:blip>
          <a:srcRect l="16133" t="15529" r="18226" b="19343"/>
          <a:stretch/>
        </p:blipFill>
        <p:spPr>
          <a:xfrm flipH="1">
            <a:off x="319443" y="267777"/>
            <a:ext cx="643095" cy="638070"/>
          </a:xfrm>
          <a:prstGeom prst="rect">
            <a:avLst/>
          </a:prstGeom>
        </p:spPr>
      </p:pic>
      <p:sp>
        <p:nvSpPr>
          <p:cNvPr id="38" name="Freeform: Shape 56">
            <a:extLst>
              <a:ext uri="{FF2B5EF4-FFF2-40B4-BE49-F238E27FC236}">
                <a16:creationId xmlns="" xmlns:a16="http://schemas.microsoft.com/office/drawing/2014/main" id="{5FFA3734-C1AE-4A0F-8FE3-A2FA94EB6D5A}"/>
              </a:ext>
            </a:extLst>
          </p:cNvPr>
          <p:cNvSpPr/>
          <p:nvPr/>
        </p:nvSpPr>
        <p:spPr>
          <a:xfrm>
            <a:off x="5432777" y="1466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7">
            <a:extLst>
              <a:ext uri="{FF2B5EF4-FFF2-40B4-BE49-F238E27FC236}">
                <a16:creationId xmlns="" xmlns:a16="http://schemas.microsoft.com/office/drawing/2014/main" id="{ADDC68BA-FB9A-44B6-AD99-391331C7F5C6}"/>
              </a:ext>
            </a:extLst>
          </p:cNvPr>
          <p:cNvSpPr/>
          <p:nvPr/>
        </p:nvSpPr>
        <p:spPr>
          <a:xfrm>
            <a:off x="5850341" y="1215954"/>
            <a:ext cx="491319" cy="491319"/>
          </a:xfrm>
          <a:prstGeom prst="ellipse">
            <a:avLst/>
          </a:prstGeom>
          <a:solidFill>
            <a:schemeClr val="tx2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58">
            <a:extLst>
              <a:ext uri="{FF2B5EF4-FFF2-40B4-BE49-F238E27FC236}">
                <a16:creationId xmlns="" xmlns:a16="http://schemas.microsoft.com/office/drawing/2014/main" id="{A4ACD6C1-B529-45EA-BE6C-F8420E1438A8}"/>
              </a:ext>
            </a:extLst>
          </p:cNvPr>
          <p:cNvSpPr/>
          <p:nvPr/>
        </p:nvSpPr>
        <p:spPr>
          <a:xfrm>
            <a:off x="5850341" y="5546427"/>
            <a:ext cx="491319" cy="491319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59">
            <a:extLst>
              <a:ext uri="{FF2B5EF4-FFF2-40B4-BE49-F238E27FC236}">
                <a16:creationId xmlns="" xmlns:a16="http://schemas.microsoft.com/office/drawing/2014/main" id="{BC65D59D-01A2-4810-8737-098F2CC2BC67}"/>
              </a:ext>
            </a:extLst>
          </p:cNvPr>
          <p:cNvSpPr/>
          <p:nvPr/>
        </p:nvSpPr>
        <p:spPr>
          <a:xfrm rot="2700000">
            <a:off x="5428994" y="1465398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60">
            <a:extLst>
              <a:ext uri="{FF2B5EF4-FFF2-40B4-BE49-F238E27FC236}">
                <a16:creationId xmlns="" xmlns:a16="http://schemas.microsoft.com/office/drawing/2014/main" id="{2EA541E1-5CF8-4882-8F65-4F471D3EA0B8}"/>
              </a:ext>
            </a:extLst>
          </p:cNvPr>
          <p:cNvSpPr/>
          <p:nvPr/>
        </p:nvSpPr>
        <p:spPr>
          <a:xfrm>
            <a:off x="7381394" y="1850138"/>
            <a:ext cx="491319" cy="491319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61">
            <a:extLst>
              <a:ext uri="{FF2B5EF4-FFF2-40B4-BE49-F238E27FC236}">
                <a16:creationId xmlns="" xmlns:a16="http://schemas.microsoft.com/office/drawing/2014/main" id="{A1F5189A-9816-489E-854B-53247BD8CACC}"/>
              </a:ext>
            </a:extLst>
          </p:cNvPr>
          <p:cNvSpPr/>
          <p:nvPr/>
        </p:nvSpPr>
        <p:spPr>
          <a:xfrm>
            <a:off x="4319287" y="4912245"/>
            <a:ext cx="491319" cy="491319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62">
            <a:extLst>
              <a:ext uri="{FF2B5EF4-FFF2-40B4-BE49-F238E27FC236}">
                <a16:creationId xmlns="" xmlns:a16="http://schemas.microsoft.com/office/drawing/2014/main" id="{299267E2-89FA-47D2-9B38-145DDA4CFCE0}"/>
              </a:ext>
            </a:extLst>
          </p:cNvPr>
          <p:cNvSpPr/>
          <p:nvPr/>
        </p:nvSpPr>
        <p:spPr>
          <a:xfrm rot="18900000">
            <a:off x="5445056" y="1465397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63">
            <a:extLst>
              <a:ext uri="{FF2B5EF4-FFF2-40B4-BE49-F238E27FC236}">
                <a16:creationId xmlns="" xmlns:a16="http://schemas.microsoft.com/office/drawing/2014/main" id="{789C5CAF-361C-4184-A961-6BE68FCD6331}"/>
              </a:ext>
            </a:extLst>
          </p:cNvPr>
          <p:cNvSpPr/>
          <p:nvPr/>
        </p:nvSpPr>
        <p:spPr>
          <a:xfrm>
            <a:off x="4327783" y="1850137"/>
            <a:ext cx="491319" cy="491319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64">
            <a:extLst>
              <a:ext uri="{FF2B5EF4-FFF2-40B4-BE49-F238E27FC236}">
                <a16:creationId xmlns="" xmlns:a16="http://schemas.microsoft.com/office/drawing/2014/main" id="{DF431109-18D8-4EEA-80EC-BE0C54B0F5A5}"/>
              </a:ext>
            </a:extLst>
          </p:cNvPr>
          <p:cNvSpPr/>
          <p:nvPr/>
        </p:nvSpPr>
        <p:spPr>
          <a:xfrm>
            <a:off x="7389890" y="4912244"/>
            <a:ext cx="491319" cy="491319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65">
            <a:extLst>
              <a:ext uri="{FF2B5EF4-FFF2-40B4-BE49-F238E27FC236}">
                <a16:creationId xmlns="" xmlns:a16="http://schemas.microsoft.com/office/drawing/2014/main" id="{5762A5DA-52ED-4685-91B1-7311CBFB43F4}"/>
              </a:ext>
            </a:extLst>
          </p:cNvPr>
          <p:cNvSpPr/>
          <p:nvPr/>
        </p:nvSpPr>
        <p:spPr>
          <a:xfrm rot="16200000">
            <a:off x="5438127" y="146161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66">
            <a:extLst>
              <a:ext uri="{FF2B5EF4-FFF2-40B4-BE49-F238E27FC236}">
                <a16:creationId xmlns="" xmlns:a16="http://schemas.microsoft.com/office/drawing/2014/main" id="{23113F42-8E81-422C-BD31-944D4A0BA7F0}"/>
              </a:ext>
            </a:extLst>
          </p:cNvPr>
          <p:cNvSpPr/>
          <p:nvPr/>
        </p:nvSpPr>
        <p:spPr>
          <a:xfrm>
            <a:off x="3685104" y="3381190"/>
            <a:ext cx="491319" cy="491319"/>
          </a:xfrm>
          <a:prstGeom prst="ellipse">
            <a:avLst/>
          </a:prstGeom>
          <a:solidFill>
            <a:schemeClr val="bg2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67">
            <a:extLst>
              <a:ext uri="{FF2B5EF4-FFF2-40B4-BE49-F238E27FC236}">
                <a16:creationId xmlns="" xmlns:a16="http://schemas.microsoft.com/office/drawing/2014/main" id="{A06B1AB3-3684-4755-9A35-4E10CA468954}"/>
              </a:ext>
            </a:extLst>
          </p:cNvPr>
          <p:cNvSpPr/>
          <p:nvPr/>
        </p:nvSpPr>
        <p:spPr>
          <a:xfrm>
            <a:off x="8015577" y="3381190"/>
            <a:ext cx="491319" cy="491319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raphic 92" descr="World">
            <a:extLst>
              <a:ext uri="{FF2B5EF4-FFF2-40B4-BE49-F238E27FC236}">
                <a16:creationId xmlns="" xmlns:a16="http://schemas.microsoft.com/office/drawing/2014/main" id="{14686E50-BFC7-4BD4-85B0-0D0FD2C90FAE}"/>
              </a:ext>
            </a:extLst>
          </p:cNvPr>
          <p:cNvSpPr/>
          <p:nvPr/>
        </p:nvSpPr>
        <p:spPr>
          <a:xfrm>
            <a:off x="5674718" y="3203611"/>
            <a:ext cx="851827" cy="851827"/>
          </a:xfrm>
          <a:custGeom>
            <a:avLst/>
            <a:gdLst>
              <a:gd name="connsiteX0" fmla="*/ 487559 w 851827"/>
              <a:gd name="connsiteY0" fmla="*/ 778973 h 851827"/>
              <a:gd name="connsiteX1" fmla="*/ 648958 w 851827"/>
              <a:gd name="connsiteY1" fmla="*/ 448330 h 851827"/>
              <a:gd name="connsiteX2" fmla="*/ 783457 w 851827"/>
              <a:gd name="connsiteY2" fmla="*/ 448330 h 851827"/>
              <a:gd name="connsiteX3" fmla="*/ 487559 w 851827"/>
              <a:gd name="connsiteY3" fmla="*/ 778973 h 851827"/>
              <a:gd name="connsiteX4" fmla="*/ 68370 w 851827"/>
              <a:gd name="connsiteY4" fmla="*/ 448330 h 851827"/>
              <a:gd name="connsiteX5" fmla="*/ 202869 w 851827"/>
              <a:gd name="connsiteY5" fmla="*/ 448330 h 851827"/>
              <a:gd name="connsiteX6" fmla="*/ 364268 w 851827"/>
              <a:gd name="connsiteY6" fmla="*/ 778973 h 851827"/>
              <a:gd name="connsiteX7" fmla="*/ 68370 w 851827"/>
              <a:gd name="connsiteY7" fmla="*/ 448330 h 851827"/>
              <a:gd name="connsiteX8" fmla="*/ 364268 w 851827"/>
              <a:gd name="connsiteY8" fmla="*/ 72854 h 851827"/>
              <a:gd name="connsiteX9" fmla="*/ 202869 w 851827"/>
              <a:gd name="connsiteY9" fmla="*/ 403497 h 851827"/>
              <a:gd name="connsiteX10" fmla="*/ 68370 w 851827"/>
              <a:gd name="connsiteY10" fmla="*/ 403497 h 851827"/>
              <a:gd name="connsiteX11" fmla="*/ 364268 w 851827"/>
              <a:gd name="connsiteY11" fmla="*/ 72854 h 851827"/>
              <a:gd name="connsiteX12" fmla="*/ 448330 w 851827"/>
              <a:gd name="connsiteY12" fmla="*/ 448330 h 851827"/>
              <a:gd name="connsiteX13" fmla="*/ 604125 w 851827"/>
              <a:gd name="connsiteY13" fmla="*/ 448330 h 851827"/>
              <a:gd name="connsiteX14" fmla="*/ 448330 w 851827"/>
              <a:gd name="connsiteY14" fmla="*/ 756557 h 851827"/>
              <a:gd name="connsiteX15" fmla="*/ 448330 w 851827"/>
              <a:gd name="connsiteY15" fmla="*/ 448330 h 851827"/>
              <a:gd name="connsiteX16" fmla="*/ 403497 w 851827"/>
              <a:gd name="connsiteY16" fmla="*/ 448330 h 851827"/>
              <a:gd name="connsiteX17" fmla="*/ 403497 w 851827"/>
              <a:gd name="connsiteY17" fmla="*/ 756557 h 851827"/>
              <a:gd name="connsiteX18" fmla="*/ 247702 w 851827"/>
              <a:gd name="connsiteY18" fmla="*/ 448330 h 851827"/>
              <a:gd name="connsiteX19" fmla="*/ 403497 w 851827"/>
              <a:gd name="connsiteY19" fmla="*/ 448330 h 851827"/>
              <a:gd name="connsiteX20" fmla="*/ 448330 w 851827"/>
              <a:gd name="connsiteY20" fmla="*/ 95270 h 851827"/>
              <a:gd name="connsiteX21" fmla="*/ 604125 w 851827"/>
              <a:gd name="connsiteY21" fmla="*/ 403497 h 851827"/>
              <a:gd name="connsiteX22" fmla="*/ 448330 w 851827"/>
              <a:gd name="connsiteY22" fmla="*/ 403497 h 851827"/>
              <a:gd name="connsiteX23" fmla="*/ 448330 w 851827"/>
              <a:gd name="connsiteY23" fmla="*/ 95270 h 851827"/>
              <a:gd name="connsiteX24" fmla="*/ 403497 w 851827"/>
              <a:gd name="connsiteY24" fmla="*/ 403497 h 851827"/>
              <a:gd name="connsiteX25" fmla="*/ 247702 w 851827"/>
              <a:gd name="connsiteY25" fmla="*/ 403497 h 851827"/>
              <a:gd name="connsiteX26" fmla="*/ 403497 w 851827"/>
              <a:gd name="connsiteY26" fmla="*/ 95270 h 851827"/>
              <a:gd name="connsiteX27" fmla="*/ 403497 w 851827"/>
              <a:gd name="connsiteY27" fmla="*/ 403497 h 851827"/>
              <a:gd name="connsiteX28" fmla="*/ 783457 w 851827"/>
              <a:gd name="connsiteY28" fmla="*/ 403497 h 851827"/>
              <a:gd name="connsiteX29" fmla="*/ 648958 w 851827"/>
              <a:gd name="connsiteY29" fmla="*/ 403497 h 851827"/>
              <a:gd name="connsiteX30" fmla="*/ 487559 w 851827"/>
              <a:gd name="connsiteY30" fmla="*/ 72854 h 851827"/>
              <a:gd name="connsiteX31" fmla="*/ 783457 w 851827"/>
              <a:gd name="connsiteY31" fmla="*/ 403497 h 851827"/>
              <a:gd name="connsiteX32" fmla="*/ 425914 w 851827"/>
              <a:gd name="connsiteY32" fmla="*/ 0 h 851827"/>
              <a:gd name="connsiteX33" fmla="*/ 0 w 851827"/>
              <a:gd name="connsiteY33" fmla="*/ 425914 h 851827"/>
              <a:gd name="connsiteX34" fmla="*/ 425914 w 851827"/>
              <a:gd name="connsiteY34" fmla="*/ 851827 h 851827"/>
              <a:gd name="connsiteX35" fmla="*/ 851827 w 851827"/>
              <a:gd name="connsiteY35" fmla="*/ 425914 h 851827"/>
              <a:gd name="connsiteX36" fmla="*/ 425914 w 851827"/>
              <a:gd name="connsiteY36" fmla="*/ 0 h 85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1827" h="851827">
                <a:moveTo>
                  <a:pt x="487559" y="778973"/>
                </a:moveTo>
                <a:cubicBezTo>
                  <a:pt x="560413" y="689307"/>
                  <a:pt x="641112" y="576104"/>
                  <a:pt x="648958" y="448330"/>
                </a:cubicBezTo>
                <a:lnTo>
                  <a:pt x="783457" y="448330"/>
                </a:lnTo>
                <a:cubicBezTo>
                  <a:pt x="773369" y="615333"/>
                  <a:pt x="648958" y="750953"/>
                  <a:pt x="487559" y="778973"/>
                </a:cubicBezTo>
                <a:close/>
                <a:moveTo>
                  <a:pt x="68370" y="448330"/>
                </a:moveTo>
                <a:lnTo>
                  <a:pt x="202869" y="448330"/>
                </a:lnTo>
                <a:cubicBezTo>
                  <a:pt x="211836" y="576104"/>
                  <a:pt x="291415" y="689307"/>
                  <a:pt x="364268" y="778973"/>
                </a:cubicBezTo>
                <a:cubicBezTo>
                  <a:pt x="202869" y="750953"/>
                  <a:pt x="78458" y="615333"/>
                  <a:pt x="68370" y="448330"/>
                </a:cubicBezTo>
                <a:close/>
                <a:moveTo>
                  <a:pt x="364268" y="72854"/>
                </a:moveTo>
                <a:cubicBezTo>
                  <a:pt x="291415" y="162520"/>
                  <a:pt x="210715" y="275723"/>
                  <a:pt x="202869" y="403497"/>
                </a:cubicBezTo>
                <a:lnTo>
                  <a:pt x="68370" y="403497"/>
                </a:lnTo>
                <a:cubicBezTo>
                  <a:pt x="78458" y="236494"/>
                  <a:pt x="202869" y="100874"/>
                  <a:pt x="364268" y="72854"/>
                </a:cubicBezTo>
                <a:close/>
                <a:moveTo>
                  <a:pt x="448330" y="448330"/>
                </a:moveTo>
                <a:lnTo>
                  <a:pt x="604125" y="448330"/>
                </a:lnTo>
                <a:cubicBezTo>
                  <a:pt x="595158" y="563775"/>
                  <a:pt x="520063" y="668012"/>
                  <a:pt x="448330" y="756557"/>
                </a:cubicBezTo>
                <a:lnTo>
                  <a:pt x="448330" y="448330"/>
                </a:lnTo>
                <a:close/>
                <a:moveTo>
                  <a:pt x="403497" y="448330"/>
                </a:moveTo>
                <a:lnTo>
                  <a:pt x="403497" y="756557"/>
                </a:lnTo>
                <a:cubicBezTo>
                  <a:pt x="331764" y="668012"/>
                  <a:pt x="256669" y="563775"/>
                  <a:pt x="247702" y="448330"/>
                </a:cubicBezTo>
                <a:lnTo>
                  <a:pt x="403497" y="448330"/>
                </a:lnTo>
                <a:close/>
                <a:moveTo>
                  <a:pt x="448330" y="95270"/>
                </a:moveTo>
                <a:cubicBezTo>
                  <a:pt x="520063" y="183815"/>
                  <a:pt x="595158" y="286931"/>
                  <a:pt x="604125" y="403497"/>
                </a:cubicBezTo>
                <a:lnTo>
                  <a:pt x="448330" y="403497"/>
                </a:lnTo>
                <a:lnTo>
                  <a:pt x="448330" y="95270"/>
                </a:lnTo>
                <a:close/>
                <a:moveTo>
                  <a:pt x="403497" y="403497"/>
                </a:moveTo>
                <a:lnTo>
                  <a:pt x="247702" y="403497"/>
                </a:lnTo>
                <a:cubicBezTo>
                  <a:pt x="256669" y="288052"/>
                  <a:pt x="331764" y="183815"/>
                  <a:pt x="403497" y="95270"/>
                </a:cubicBezTo>
                <a:lnTo>
                  <a:pt x="403497" y="403497"/>
                </a:lnTo>
                <a:close/>
                <a:moveTo>
                  <a:pt x="783457" y="403497"/>
                </a:moveTo>
                <a:lnTo>
                  <a:pt x="648958" y="403497"/>
                </a:lnTo>
                <a:cubicBezTo>
                  <a:pt x="641112" y="275723"/>
                  <a:pt x="560413" y="162520"/>
                  <a:pt x="487559" y="72854"/>
                </a:cubicBezTo>
                <a:cubicBezTo>
                  <a:pt x="648958" y="100874"/>
                  <a:pt x="773369" y="236494"/>
                  <a:pt x="783457" y="403497"/>
                </a:cubicBezTo>
                <a:close/>
                <a:moveTo>
                  <a:pt x="425914" y="0"/>
                </a:moveTo>
                <a:cubicBezTo>
                  <a:pt x="190540" y="0"/>
                  <a:pt x="0" y="190540"/>
                  <a:pt x="0" y="425914"/>
                </a:cubicBezTo>
                <a:cubicBezTo>
                  <a:pt x="0" y="661287"/>
                  <a:pt x="190540" y="851827"/>
                  <a:pt x="425914" y="851827"/>
                </a:cubicBezTo>
                <a:cubicBezTo>
                  <a:pt x="661287" y="851827"/>
                  <a:pt x="851827" y="661287"/>
                  <a:pt x="851827" y="425914"/>
                </a:cubicBezTo>
                <a:cubicBezTo>
                  <a:pt x="851827" y="190540"/>
                  <a:pt x="661287" y="0"/>
                  <a:pt x="42591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11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69">
            <a:extLst>
              <a:ext uri="{FF2B5EF4-FFF2-40B4-BE49-F238E27FC236}">
                <a16:creationId xmlns="" xmlns:a16="http://schemas.microsoft.com/office/drawing/2014/main" id="{980E02F5-1FEA-44B9-8BCA-17419E71EAE7}"/>
              </a:ext>
            </a:extLst>
          </p:cNvPr>
          <p:cNvGrpSpPr/>
          <p:nvPr/>
        </p:nvGrpSpPr>
        <p:grpSpPr>
          <a:xfrm>
            <a:off x="8921977" y="2836359"/>
            <a:ext cx="2937088" cy="1063804"/>
            <a:chOff x="8921977" y="1631518"/>
            <a:chExt cx="2937088" cy="106380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82ED1D8-692A-4823-BC29-380030BC6CDC}"/>
                </a:ext>
              </a:extLst>
            </p:cNvPr>
            <p:cNvSpPr txBox="1"/>
            <p:nvPr/>
          </p:nvSpPr>
          <p:spPr>
            <a:xfrm>
              <a:off x="8921977" y="1631518"/>
              <a:ext cx="293708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cap="all" noProof="1" smtClean="0">
                  <a:solidFill>
                    <a:schemeClr val="accent2"/>
                  </a:solidFill>
                </a:rPr>
                <a:t>ИННОВАЦИИ</a:t>
              </a:r>
              <a:endParaRPr lang="en-US" sz="2000" b="1" cap="all" noProof="1">
                <a:solidFill>
                  <a:schemeClr val="accent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38F521D7-4878-42EE-B18A-DF88F52CD15D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1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Создание полноценных условий для творческой и научно-исследовательской деятельности студентов и НПР вуза. Обеспечение высокой доли доходов вуза от НИР и НИОКР.</a:t>
              </a:r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6" name="Group 92">
            <a:extLst>
              <a:ext uri="{FF2B5EF4-FFF2-40B4-BE49-F238E27FC236}">
                <a16:creationId xmlns="" xmlns:a16="http://schemas.microsoft.com/office/drawing/2014/main" id="{3C3E3733-7A74-46B5-A816-D2996F23EC96}"/>
              </a:ext>
            </a:extLst>
          </p:cNvPr>
          <p:cNvGrpSpPr/>
          <p:nvPr/>
        </p:nvGrpSpPr>
        <p:grpSpPr>
          <a:xfrm>
            <a:off x="8483738" y="4716371"/>
            <a:ext cx="3240623" cy="1423200"/>
            <a:chOff x="8921977" y="3878783"/>
            <a:chExt cx="2937088" cy="142320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45AB929-30F2-4068-9A93-02A6C060159A}"/>
                </a:ext>
              </a:extLst>
            </p:cNvPr>
            <p:cNvSpPr txBox="1"/>
            <p:nvPr/>
          </p:nvSpPr>
          <p:spPr>
            <a:xfrm>
              <a:off x="8921977" y="3878783"/>
              <a:ext cx="2937088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cap="all" noProof="1" smtClean="0">
                  <a:solidFill>
                    <a:schemeClr val="accent4">
                      <a:lumMod val="75000"/>
                    </a:schemeClr>
                  </a:solidFill>
                </a:rPr>
                <a:t>МОЛОДЕЖНАЯ ПОЛИТИКА</a:t>
              </a:r>
              <a:endParaRPr lang="en-US" sz="2000" b="1" cap="all" noProof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ECC7F611-11A8-4280-8589-59F801127F42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1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Создание полноценных условий для спортивного, творческого и культурного развитя молодежи и сотрудников университета. Воспитание активной гражданской и патриотической позиции молодежи</a:t>
              </a:r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Group 95">
            <a:extLst>
              <a:ext uri="{FF2B5EF4-FFF2-40B4-BE49-F238E27FC236}">
                <a16:creationId xmlns="" xmlns:a16="http://schemas.microsoft.com/office/drawing/2014/main" id="{1E8651AC-F28F-4AED-89D5-2C6E7944FB8E}"/>
              </a:ext>
            </a:extLst>
          </p:cNvPr>
          <p:cNvGrpSpPr/>
          <p:nvPr/>
        </p:nvGrpSpPr>
        <p:grpSpPr>
          <a:xfrm>
            <a:off x="332936" y="2526646"/>
            <a:ext cx="2937088" cy="1336320"/>
            <a:chOff x="332936" y="2689321"/>
            <a:chExt cx="2937088" cy="1336320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D2209FC1-F5A5-417C-934F-135F79DD2DB5}"/>
                </a:ext>
              </a:extLst>
            </p:cNvPr>
            <p:cNvSpPr txBox="1"/>
            <p:nvPr/>
          </p:nvSpPr>
          <p:spPr>
            <a:xfrm>
              <a:off x="332936" y="2689321"/>
              <a:ext cx="293708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cap="all" noProof="1" smtClean="0">
                  <a:solidFill>
                    <a:schemeClr val="bg2">
                      <a:lumMod val="75000"/>
                    </a:schemeClr>
                  </a:solidFill>
                </a:rPr>
                <a:t>ЦИФРОВИЗАЦИЯ</a:t>
              </a:r>
              <a:endParaRPr lang="en-US" sz="2000" b="1" cap="all" noProof="1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36BC6013-9040-4DAF-A176-B7ECC6737949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93871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1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Создание цифровой экосистемы вуза с единой точкой входа ко всем ресурсам, поддерживающей формирование цифрового двойника обучающегося и персонала. Созданиеи поддержка ИАС «Кадры».</a:t>
              </a:r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4" name="Group 98">
            <a:extLst>
              <a:ext uri="{FF2B5EF4-FFF2-40B4-BE49-F238E27FC236}">
                <a16:creationId xmlns="" xmlns:a16="http://schemas.microsoft.com/office/drawing/2014/main" id="{EC9038F0-C828-4B6B-80AA-AA58ED1705E8}"/>
              </a:ext>
            </a:extLst>
          </p:cNvPr>
          <p:cNvGrpSpPr/>
          <p:nvPr/>
        </p:nvGrpSpPr>
        <p:grpSpPr>
          <a:xfrm>
            <a:off x="755812" y="5024147"/>
            <a:ext cx="2937088" cy="1284702"/>
            <a:chOff x="332936" y="4765511"/>
            <a:chExt cx="2937088" cy="1284702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DB18D14E-BF32-432F-B817-8D9554E33504}"/>
                </a:ext>
              </a:extLst>
            </p:cNvPr>
            <p:cNvSpPr txBox="1"/>
            <p:nvPr/>
          </p:nvSpPr>
          <p:spPr>
            <a:xfrm>
              <a:off x="332936" y="4765511"/>
              <a:ext cx="293708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cap="all" noProof="1" smtClean="0">
                  <a:solidFill>
                    <a:schemeClr val="accent5"/>
                  </a:solidFill>
                </a:rPr>
                <a:t>ОТКРЫТОСТЬ</a:t>
              </a:r>
              <a:endParaRPr lang="en-US" sz="2000" b="1" cap="all" noProof="1">
                <a:solidFill>
                  <a:schemeClr val="accent5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B9FC32A1-AF87-49C0-8B80-980885F10C99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93871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1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Доступность образовательных и иных услуг для обучающихся любых возрастов и любого гражданства. Снятие бюрократических барьеров. Публичность руководства и административных структур вуза.</a:t>
              </a:r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7" name="Group 101">
            <a:extLst>
              <a:ext uri="{FF2B5EF4-FFF2-40B4-BE49-F238E27FC236}">
                <a16:creationId xmlns="" xmlns:a16="http://schemas.microsoft.com/office/drawing/2014/main" id="{293845EF-EE5F-446E-AA1B-A9C82F967C1A}"/>
              </a:ext>
            </a:extLst>
          </p:cNvPr>
          <p:cNvGrpSpPr/>
          <p:nvPr/>
        </p:nvGrpSpPr>
        <p:grpSpPr>
          <a:xfrm>
            <a:off x="8491534" y="1303705"/>
            <a:ext cx="2937088" cy="1505597"/>
            <a:chOff x="8921977" y="1528280"/>
            <a:chExt cx="2937088" cy="1505597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3F896954-E18B-48FB-AE46-0134753C5710}"/>
                </a:ext>
              </a:extLst>
            </p:cNvPr>
            <p:cNvSpPr txBox="1"/>
            <p:nvPr/>
          </p:nvSpPr>
          <p:spPr>
            <a:xfrm>
              <a:off x="8921977" y="1528280"/>
              <a:ext cx="293708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cap="all" noProof="1" smtClean="0">
                  <a:solidFill>
                    <a:schemeClr val="tx2"/>
                  </a:solidFill>
                </a:rPr>
                <a:t>НАУКА</a:t>
              </a:r>
              <a:endParaRPr lang="en-US" sz="2000" b="1" cap="all" noProof="1">
                <a:solidFill>
                  <a:schemeClr val="tx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15D8147E-7DDB-4809-9C61-FF8BB863823C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1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Перефокусировка направлений исследований, научная кооперация, привлечение новых ученых и профессиональное развитие НПР, повышение эффективности организации исследований, развитие исследовательской инфраструктуры</a:t>
              </a:r>
              <a:endParaRPr lang="ru-RU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0" name="Group 104">
            <a:extLst>
              <a:ext uri="{FF2B5EF4-FFF2-40B4-BE49-F238E27FC236}">
                <a16:creationId xmlns="" xmlns:a16="http://schemas.microsoft.com/office/drawing/2014/main" id="{0A9E42F7-11F9-4E27-88B4-D70E941D2D03}"/>
              </a:ext>
            </a:extLst>
          </p:cNvPr>
          <p:cNvGrpSpPr/>
          <p:nvPr/>
        </p:nvGrpSpPr>
        <p:grpSpPr>
          <a:xfrm>
            <a:off x="763607" y="1303705"/>
            <a:ext cx="2937088" cy="1167042"/>
            <a:chOff x="332936" y="2689321"/>
            <a:chExt cx="2937088" cy="1167042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0D50E4E7-707A-44EE-81F1-E56EEE0B7265}"/>
                </a:ext>
              </a:extLst>
            </p:cNvPr>
            <p:cNvSpPr txBox="1"/>
            <p:nvPr/>
          </p:nvSpPr>
          <p:spPr>
            <a:xfrm>
              <a:off x="332936" y="2689321"/>
              <a:ext cx="293708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cap="all" noProof="1" smtClean="0">
                  <a:solidFill>
                    <a:schemeClr val="accent6">
                      <a:lumMod val="75000"/>
                    </a:schemeClr>
                  </a:solidFill>
                </a:rPr>
                <a:t>ОБРАЗОВАНИЯ</a:t>
              </a:r>
              <a:endParaRPr lang="en-US" sz="2000" b="1" cap="all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C57E69CB-8305-4A58-B86B-6C0A1D19D457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1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Новое качество образовательных программ, Индивидуализация образования, Развитие научно-педагогического персонала. Привлечение таллантов</a:t>
              </a:r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3" name="Group 107">
            <a:extLst>
              <a:ext uri="{FF2B5EF4-FFF2-40B4-BE49-F238E27FC236}">
                <a16:creationId xmlns="" xmlns:a16="http://schemas.microsoft.com/office/drawing/2014/main" id="{BC464A7A-9F47-41A8-916F-CD4A6E0F2140}"/>
              </a:ext>
            </a:extLst>
          </p:cNvPr>
          <p:cNvGrpSpPr/>
          <p:nvPr/>
        </p:nvGrpSpPr>
        <p:grpSpPr>
          <a:xfrm>
            <a:off x="8921977" y="3919190"/>
            <a:ext cx="2937088" cy="1071179"/>
            <a:chOff x="8921977" y="1624143"/>
            <a:chExt cx="2937088" cy="1071179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13B17AFD-480C-4858-BBF8-AA78E7861162}"/>
                </a:ext>
              </a:extLst>
            </p:cNvPr>
            <p:cNvSpPr txBox="1"/>
            <p:nvPr/>
          </p:nvSpPr>
          <p:spPr>
            <a:xfrm>
              <a:off x="8921977" y="1624143"/>
              <a:ext cx="293708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cap="all" noProof="1" smtClean="0">
                  <a:solidFill>
                    <a:schemeClr val="accent3">
                      <a:lumMod val="75000"/>
                    </a:schemeClr>
                  </a:solidFill>
                </a:rPr>
                <a:t>КАМПУС</a:t>
              </a:r>
              <a:endParaRPr lang="en-US" sz="2000" b="1" cap="all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3809EC5F-1BB9-43AB-9C8F-4A9E289E8EA6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1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Строительство нового общежития, строительство новых учебно-лабораторных корпусов, обновление и капитальные ремонты здний и сооружений вуза</a:t>
              </a:r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6" name="Group 110">
            <a:extLst>
              <a:ext uri="{FF2B5EF4-FFF2-40B4-BE49-F238E27FC236}">
                <a16:creationId xmlns="" xmlns:a16="http://schemas.microsoft.com/office/drawing/2014/main" id="{1F2A5AA2-7BBD-43C7-86CD-B0F22613882E}"/>
              </a:ext>
            </a:extLst>
          </p:cNvPr>
          <p:cNvGrpSpPr/>
          <p:nvPr/>
        </p:nvGrpSpPr>
        <p:grpSpPr>
          <a:xfrm>
            <a:off x="332936" y="3897070"/>
            <a:ext cx="2937088" cy="997765"/>
            <a:chOff x="332936" y="2689321"/>
            <a:chExt cx="2937088" cy="997765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15C3914C-305C-4CDC-AA0B-5EE4DCB5FF8F}"/>
                </a:ext>
              </a:extLst>
            </p:cNvPr>
            <p:cNvSpPr txBox="1"/>
            <p:nvPr/>
          </p:nvSpPr>
          <p:spPr>
            <a:xfrm>
              <a:off x="332936" y="2689321"/>
              <a:ext cx="293708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cap="all" noProof="1" smtClean="0">
                  <a:solidFill>
                    <a:schemeClr val="accent1"/>
                  </a:solidFill>
                </a:rPr>
                <a:t>РАЗВИТИЕ ПЕРСОНАЛА</a:t>
              </a:r>
              <a:endParaRPr lang="en-US" sz="2000" b="1" cap="all" noProof="1">
                <a:solidFill>
                  <a:schemeClr val="accent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C09DE456-F5FB-48AF-9E62-C0A368CD7D96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6001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1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Привлечение новых сотрудников, Индивидуальные задания, Внутренние гранты, Стажировки </a:t>
              </a:r>
              <a:r>
                <a:rPr lang="ru-RU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повышение квалификации</a:t>
              </a:r>
            </a:p>
          </p:txBody>
        </p:sp>
      </p:grpSp>
      <p:sp>
        <p:nvSpPr>
          <p:cNvPr id="3" name="Овал 2"/>
          <p:cNvSpPr/>
          <p:nvPr/>
        </p:nvSpPr>
        <p:spPr>
          <a:xfrm>
            <a:off x="5674712" y="3209476"/>
            <a:ext cx="845963" cy="845963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96" y="3242561"/>
            <a:ext cx="802394" cy="779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44" y="1917056"/>
            <a:ext cx="366604" cy="366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822" y="3458521"/>
            <a:ext cx="336656" cy="336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338" y="5024147"/>
            <a:ext cx="273215" cy="273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2800" y="5658179"/>
            <a:ext cx="267814" cy="2678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7465632" y="4990369"/>
            <a:ext cx="319493" cy="3194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6070" y="3446347"/>
            <a:ext cx="339701" cy="3397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4151" y="1925539"/>
            <a:ext cx="320974" cy="3209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45" y="1291962"/>
            <a:ext cx="343737" cy="3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5103" y="357862"/>
            <a:ext cx="928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оказатели развития университета к 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2030</a:t>
            </a:r>
            <a:endParaRPr lang="ru-RU" sz="2400" dirty="0">
              <a:highlight>
                <a:srgbClr val="FF00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8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441DD80-7769-06A5-D919-C269EF532936}"/>
              </a:ext>
            </a:extLst>
          </p:cNvPr>
          <p:cNvGrpSpPr/>
          <p:nvPr/>
        </p:nvGrpSpPr>
        <p:grpSpPr>
          <a:xfrm>
            <a:off x="4542479" y="3021833"/>
            <a:ext cx="3233874" cy="1416346"/>
            <a:chOff x="4442843" y="2903133"/>
            <a:chExt cx="3233874" cy="1416346"/>
          </a:xfrm>
        </p:grpSpPr>
        <p:sp>
          <p:nvSpPr>
            <p:cNvPr id="104" name="Freeform: Shape 7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6529BE6-0CE8-E67F-1F21-288A1FCFBA45}"/>
                </a:ext>
              </a:extLst>
            </p:cNvPr>
            <p:cNvSpPr/>
            <p:nvPr/>
          </p:nvSpPr>
          <p:spPr>
            <a:xfrm>
              <a:off x="4781493" y="2903133"/>
              <a:ext cx="2895224" cy="1416346"/>
            </a:xfrm>
            <a:custGeom>
              <a:avLst/>
              <a:gdLst>
                <a:gd name="connsiteX0" fmla="*/ 0 w 2895224"/>
                <a:gd name="connsiteY0" fmla="*/ 0 h 1416346"/>
                <a:gd name="connsiteX1" fmla="*/ 1928967 w 2895224"/>
                <a:gd name="connsiteY1" fmla="*/ 0 h 1416346"/>
                <a:gd name="connsiteX2" fmla="*/ 1932514 w 2895224"/>
                <a:gd name="connsiteY2" fmla="*/ 0 h 1416346"/>
                <a:gd name="connsiteX3" fmla="*/ 2895224 w 2895224"/>
                <a:gd name="connsiteY3" fmla="*/ 0 h 1416346"/>
                <a:gd name="connsiteX4" fmla="*/ 2895224 w 2895224"/>
                <a:gd name="connsiteY4" fmla="*/ 1416346 h 1416346"/>
                <a:gd name="connsiteX5" fmla="*/ 1932514 w 2895224"/>
                <a:gd name="connsiteY5" fmla="*/ 1416346 h 1416346"/>
                <a:gd name="connsiteX6" fmla="*/ 1928967 w 2895224"/>
                <a:gd name="connsiteY6" fmla="*/ 1416346 h 1416346"/>
                <a:gd name="connsiteX7" fmla="*/ 0 w 2895224"/>
                <a:gd name="connsiteY7" fmla="*/ 1416346 h 1416346"/>
                <a:gd name="connsiteX8" fmla="*/ 0 w 2895224"/>
                <a:gd name="connsiteY8" fmla="*/ 1256078 h 1416346"/>
                <a:gd name="connsiteX9" fmla="*/ 43657 w 2895224"/>
                <a:gd name="connsiteY9" fmla="*/ 1260719 h 1416346"/>
                <a:gd name="connsiteX10" fmla="*/ 243018 w 2895224"/>
                <a:gd name="connsiteY10" fmla="*/ 1215172 h 1416346"/>
                <a:gd name="connsiteX11" fmla="*/ 374059 w 2895224"/>
                <a:gd name="connsiteY11" fmla="*/ 1084879 h 1416346"/>
                <a:gd name="connsiteX12" fmla="*/ 420726 w 2895224"/>
                <a:gd name="connsiteY12" fmla="*/ 895597 h 1416346"/>
                <a:gd name="connsiteX13" fmla="*/ 333738 w 2895224"/>
                <a:gd name="connsiteY13" fmla="*/ 626423 h 1416346"/>
                <a:gd name="connsiteX14" fmla="*/ 84724 w 2895224"/>
                <a:gd name="connsiteY14" fmla="*/ 530476 h 1416346"/>
                <a:gd name="connsiteX15" fmla="*/ 42444 w 2895224"/>
                <a:gd name="connsiteY15" fmla="*/ 533476 h 1416346"/>
                <a:gd name="connsiteX16" fmla="*/ 0 w 2895224"/>
                <a:gd name="connsiteY16" fmla="*/ 542315 h 1416346"/>
                <a:gd name="connsiteX17" fmla="*/ 0 w 2895224"/>
                <a:gd name="connsiteY17" fmla="*/ 352768 h 1416346"/>
                <a:gd name="connsiteX18" fmla="*/ 384138 w 2895224"/>
                <a:gd name="connsiteY18" fmla="*/ 352768 h 1416346"/>
                <a:gd name="connsiteX19" fmla="*/ 384138 w 2895224"/>
                <a:gd name="connsiteY19" fmla="*/ 158634 h 1416346"/>
                <a:gd name="connsiteX20" fmla="*/ 0 w 2895224"/>
                <a:gd name="connsiteY20" fmla="*/ 158634 h 1416346"/>
                <a:gd name="connsiteX0" fmla="*/ 0 w 2895224"/>
                <a:gd name="connsiteY0" fmla="*/ 0 h 1416346"/>
                <a:gd name="connsiteX1" fmla="*/ 1928967 w 2895224"/>
                <a:gd name="connsiteY1" fmla="*/ 0 h 1416346"/>
                <a:gd name="connsiteX2" fmla="*/ 2895224 w 2895224"/>
                <a:gd name="connsiteY2" fmla="*/ 0 h 1416346"/>
                <a:gd name="connsiteX3" fmla="*/ 2895224 w 2895224"/>
                <a:gd name="connsiteY3" fmla="*/ 1416346 h 1416346"/>
                <a:gd name="connsiteX4" fmla="*/ 1932514 w 2895224"/>
                <a:gd name="connsiteY4" fmla="*/ 1416346 h 1416346"/>
                <a:gd name="connsiteX5" fmla="*/ 1928967 w 2895224"/>
                <a:gd name="connsiteY5" fmla="*/ 1416346 h 1416346"/>
                <a:gd name="connsiteX6" fmla="*/ 0 w 2895224"/>
                <a:gd name="connsiteY6" fmla="*/ 1416346 h 1416346"/>
                <a:gd name="connsiteX7" fmla="*/ 0 w 2895224"/>
                <a:gd name="connsiteY7" fmla="*/ 1256078 h 1416346"/>
                <a:gd name="connsiteX8" fmla="*/ 43657 w 2895224"/>
                <a:gd name="connsiteY8" fmla="*/ 1260719 h 1416346"/>
                <a:gd name="connsiteX9" fmla="*/ 243018 w 2895224"/>
                <a:gd name="connsiteY9" fmla="*/ 1215172 h 1416346"/>
                <a:gd name="connsiteX10" fmla="*/ 374059 w 2895224"/>
                <a:gd name="connsiteY10" fmla="*/ 1084879 h 1416346"/>
                <a:gd name="connsiteX11" fmla="*/ 420726 w 2895224"/>
                <a:gd name="connsiteY11" fmla="*/ 895597 h 1416346"/>
                <a:gd name="connsiteX12" fmla="*/ 333738 w 2895224"/>
                <a:gd name="connsiteY12" fmla="*/ 626423 h 1416346"/>
                <a:gd name="connsiteX13" fmla="*/ 84724 w 2895224"/>
                <a:gd name="connsiteY13" fmla="*/ 530476 h 1416346"/>
                <a:gd name="connsiteX14" fmla="*/ 42444 w 2895224"/>
                <a:gd name="connsiteY14" fmla="*/ 533476 h 1416346"/>
                <a:gd name="connsiteX15" fmla="*/ 0 w 2895224"/>
                <a:gd name="connsiteY15" fmla="*/ 542315 h 1416346"/>
                <a:gd name="connsiteX16" fmla="*/ 0 w 2895224"/>
                <a:gd name="connsiteY16" fmla="*/ 352768 h 1416346"/>
                <a:gd name="connsiteX17" fmla="*/ 384138 w 2895224"/>
                <a:gd name="connsiteY17" fmla="*/ 352768 h 1416346"/>
                <a:gd name="connsiteX18" fmla="*/ 384138 w 2895224"/>
                <a:gd name="connsiteY18" fmla="*/ 158634 h 1416346"/>
                <a:gd name="connsiteX19" fmla="*/ 0 w 2895224"/>
                <a:gd name="connsiteY19" fmla="*/ 158634 h 1416346"/>
                <a:gd name="connsiteX20" fmla="*/ 0 w 2895224"/>
                <a:gd name="connsiteY20" fmla="*/ 0 h 1416346"/>
                <a:gd name="connsiteX0" fmla="*/ 0 w 2895224"/>
                <a:gd name="connsiteY0" fmla="*/ 0 h 1416346"/>
                <a:gd name="connsiteX1" fmla="*/ 2895224 w 2895224"/>
                <a:gd name="connsiteY1" fmla="*/ 0 h 1416346"/>
                <a:gd name="connsiteX2" fmla="*/ 2895224 w 2895224"/>
                <a:gd name="connsiteY2" fmla="*/ 1416346 h 1416346"/>
                <a:gd name="connsiteX3" fmla="*/ 1932514 w 2895224"/>
                <a:gd name="connsiteY3" fmla="*/ 1416346 h 1416346"/>
                <a:gd name="connsiteX4" fmla="*/ 1928967 w 2895224"/>
                <a:gd name="connsiteY4" fmla="*/ 1416346 h 1416346"/>
                <a:gd name="connsiteX5" fmla="*/ 0 w 2895224"/>
                <a:gd name="connsiteY5" fmla="*/ 1416346 h 1416346"/>
                <a:gd name="connsiteX6" fmla="*/ 0 w 2895224"/>
                <a:gd name="connsiteY6" fmla="*/ 1256078 h 1416346"/>
                <a:gd name="connsiteX7" fmla="*/ 43657 w 2895224"/>
                <a:gd name="connsiteY7" fmla="*/ 1260719 h 1416346"/>
                <a:gd name="connsiteX8" fmla="*/ 243018 w 2895224"/>
                <a:gd name="connsiteY8" fmla="*/ 1215172 h 1416346"/>
                <a:gd name="connsiteX9" fmla="*/ 374059 w 2895224"/>
                <a:gd name="connsiteY9" fmla="*/ 1084879 h 1416346"/>
                <a:gd name="connsiteX10" fmla="*/ 420726 w 2895224"/>
                <a:gd name="connsiteY10" fmla="*/ 895597 h 1416346"/>
                <a:gd name="connsiteX11" fmla="*/ 333738 w 2895224"/>
                <a:gd name="connsiteY11" fmla="*/ 626423 h 1416346"/>
                <a:gd name="connsiteX12" fmla="*/ 84724 w 2895224"/>
                <a:gd name="connsiteY12" fmla="*/ 530476 h 1416346"/>
                <a:gd name="connsiteX13" fmla="*/ 42444 w 2895224"/>
                <a:gd name="connsiteY13" fmla="*/ 533476 h 1416346"/>
                <a:gd name="connsiteX14" fmla="*/ 0 w 2895224"/>
                <a:gd name="connsiteY14" fmla="*/ 542315 h 1416346"/>
                <a:gd name="connsiteX15" fmla="*/ 0 w 2895224"/>
                <a:gd name="connsiteY15" fmla="*/ 352768 h 1416346"/>
                <a:gd name="connsiteX16" fmla="*/ 384138 w 2895224"/>
                <a:gd name="connsiteY16" fmla="*/ 352768 h 1416346"/>
                <a:gd name="connsiteX17" fmla="*/ 384138 w 2895224"/>
                <a:gd name="connsiteY17" fmla="*/ 158634 h 1416346"/>
                <a:gd name="connsiteX18" fmla="*/ 0 w 2895224"/>
                <a:gd name="connsiteY18" fmla="*/ 158634 h 1416346"/>
                <a:gd name="connsiteX19" fmla="*/ 0 w 2895224"/>
                <a:gd name="connsiteY19" fmla="*/ 0 h 1416346"/>
                <a:gd name="connsiteX0" fmla="*/ 0 w 2895224"/>
                <a:gd name="connsiteY0" fmla="*/ 0 h 1416346"/>
                <a:gd name="connsiteX1" fmla="*/ 2895224 w 2895224"/>
                <a:gd name="connsiteY1" fmla="*/ 0 h 1416346"/>
                <a:gd name="connsiteX2" fmla="*/ 2895224 w 2895224"/>
                <a:gd name="connsiteY2" fmla="*/ 1416346 h 1416346"/>
                <a:gd name="connsiteX3" fmla="*/ 1932514 w 2895224"/>
                <a:gd name="connsiteY3" fmla="*/ 1416346 h 1416346"/>
                <a:gd name="connsiteX4" fmla="*/ 0 w 2895224"/>
                <a:gd name="connsiteY4" fmla="*/ 1416346 h 1416346"/>
                <a:gd name="connsiteX5" fmla="*/ 0 w 2895224"/>
                <a:gd name="connsiteY5" fmla="*/ 1256078 h 1416346"/>
                <a:gd name="connsiteX6" fmla="*/ 43657 w 2895224"/>
                <a:gd name="connsiteY6" fmla="*/ 1260719 h 1416346"/>
                <a:gd name="connsiteX7" fmla="*/ 243018 w 2895224"/>
                <a:gd name="connsiteY7" fmla="*/ 1215172 h 1416346"/>
                <a:gd name="connsiteX8" fmla="*/ 374059 w 2895224"/>
                <a:gd name="connsiteY8" fmla="*/ 1084879 h 1416346"/>
                <a:gd name="connsiteX9" fmla="*/ 420726 w 2895224"/>
                <a:gd name="connsiteY9" fmla="*/ 895597 h 1416346"/>
                <a:gd name="connsiteX10" fmla="*/ 333738 w 2895224"/>
                <a:gd name="connsiteY10" fmla="*/ 626423 h 1416346"/>
                <a:gd name="connsiteX11" fmla="*/ 84724 w 2895224"/>
                <a:gd name="connsiteY11" fmla="*/ 530476 h 1416346"/>
                <a:gd name="connsiteX12" fmla="*/ 42444 w 2895224"/>
                <a:gd name="connsiteY12" fmla="*/ 533476 h 1416346"/>
                <a:gd name="connsiteX13" fmla="*/ 0 w 2895224"/>
                <a:gd name="connsiteY13" fmla="*/ 542315 h 1416346"/>
                <a:gd name="connsiteX14" fmla="*/ 0 w 2895224"/>
                <a:gd name="connsiteY14" fmla="*/ 352768 h 1416346"/>
                <a:gd name="connsiteX15" fmla="*/ 384138 w 2895224"/>
                <a:gd name="connsiteY15" fmla="*/ 352768 h 1416346"/>
                <a:gd name="connsiteX16" fmla="*/ 384138 w 2895224"/>
                <a:gd name="connsiteY16" fmla="*/ 158634 h 1416346"/>
                <a:gd name="connsiteX17" fmla="*/ 0 w 2895224"/>
                <a:gd name="connsiteY17" fmla="*/ 158634 h 1416346"/>
                <a:gd name="connsiteX18" fmla="*/ 0 w 2895224"/>
                <a:gd name="connsiteY18" fmla="*/ 0 h 1416346"/>
                <a:gd name="connsiteX0" fmla="*/ 0 w 2895224"/>
                <a:gd name="connsiteY0" fmla="*/ 0 h 1416346"/>
                <a:gd name="connsiteX1" fmla="*/ 2895224 w 2895224"/>
                <a:gd name="connsiteY1" fmla="*/ 0 h 1416346"/>
                <a:gd name="connsiteX2" fmla="*/ 2895224 w 2895224"/>
                <a:gd name="connsiteY2" fmla="*/ 1416346 h 1416346"/>
                <a:gd name="connsiteX3" fmla="*/ 0 w 2895224"/>
                <a:gd name="connsiteY3" fmla="*/ 1416346 h 1416346"/>
                <a:gd name="connsiteX4" fmla="*/ 0 w 2895224"/>
                <a:gd name="connsiteY4" fmla="*/ 1256078 h 1416346"/>
                <a:gd name="connsiteX5" fmla="*/ 43657 w 2895224"/>
                <a:gd name="connsiteY5" fmla="*/ 1260719 h 1416346"/>
                <a:gd name="connsiteX6" fmla="*/ 243018 w 2895224"/>
                <a:gd name="connsiteY6" fmla="*/ 1215172 h 1416346"/>
                <a:gd name="connsiteX7" fmla="*/ 374059 w 2895224"/>
                <a:gd name="connsiteY7" fmla="*/ 1084879 h 1416346"/>
                <a:gd name="connsiteX8" fmla="*/ 420726 w 2895224"/>
                <a:gd name="connsiteY8" fmla="*/ 895597 h 1416346"/>
                <a:gd name="connsiteX9" fmla="*/ 333738 w 2895224"/>
                <a:gd name="connsiteY9" fmla="*/ 626423 h 1416346"/>
                <a:gd name="connsiteX10" fmla="*/ 84724 w 2895224"/>
                <a:gd name="connsiteY10" fmla="*/ 530476 h 1416346"/>
                <a:gd name="connsiteX11" fmla="*/ 42444 w 2895224"/>
                <a:gd name="connsiteY11" fmla="*/ 533476 h 1416346"/>
                <a:gd name="connsiteX12" fmla="*/ 0 w 2895224"/>
                <a:gd name="connsiteY12" fmla="*/ 542315 h 1416346"/>
                <a:gd name="connsiteX13" fmla="*/ 0 w 2895224"/>
                <a:gd name="connsiteY13" fmla="*/ 352768 h 1416346"/>
                <a:gd name="connsiteX14" fmla="*/ 384138 w 2895224"/>
                <a:gd name="connsiteY14" fmla="*/ 352768 h 1416346"/>
                <a:gd name="connsiteX15" fmla="*/ 384138 w 2895224"/>
                <a:gd name="connsiteY15" fmla="*/ 158634 h 1416346"/>
                <a:gd name="connsiteX16" fmla="*/ 0 w 2895224"/>
                <a:gd name="connsiteY16" fmla="*/ 158634 h 1416346"/>
                <a:gd name="connsiteX17" fmla="*/ 0 w 2895224"/>
                <a:gd name="connsiteY17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5224" h="1416346">
                  <a:moveTo>
                    <a:pt x="0" y="0"/>
                  </a:moveTo>
                  <a:lnTo>
                    <a:pt x="2895224" y="0"/>
                  </a:lnTo>
                  <a:lnTo>
                    <a:pt x="2895224" y="1416346"/>
                  </a:lnTo>
                  <a:lnTo>
                    <a:pt x="0" y="1416346"/>
                  </a:lnTo>
                  <a:lnTo>
                    <a:pt x="0" y="1256078"/>
                  </a:lnTo>
                  <a:lnTo>
                    <a:pt x="43657" y="1260719"/>
                  </a:lnTo>
                  <a:cubicBezTo>
                    <a:pt x="120315" y="1260719"/>
                    <a:pt x="186769" y="1245537"/>
                    <a:pt x="243018" y="1215172"/>
                  </a:cubicBezTo>
                  <a:cubicBezTo>
                    <a:pt x="299267" y="1184807"/>
                    <a:pt x="342947" y="1141376"/>
                    <a:pt x="374059" y="1084879"/>
                  </a:cubicBezTo>
                  <a:cubicBezTo>
                    <a:pt x="405170" y="1028380"/>
                    <a:pt x="420726" y="965287"/>
                    <a:pt x="420726" y="895597"/>
                  </a:cubicBezTo>
                  <a:cubicBezTo>
                    <a:pt x="420726" y="780112"/>
                    <a:pt x="391730" y="690388"/>
                    <a:pt x="333738" y="626423"/>
                  </a:cubicBezTo>
                  <a:cubicBezTo>
                    <a:pt x="275747" y="562458"/>
                    <a:pt x="192742" y="530476"/>
                    <a:pt x="84724" y="530476"/>
                  </a:cubicBezTo>
                  <a:cubicBezTo>
                    <a:pt x="70786" y="530476"/>
                    <a:pt x="56693" y="531476"/>
                    <a:pt x="42444" y="533476"/>
                  </a:cubicBezTo>
                  <a:lnTo>
                    <a:pt x="0" y="542315"/>
                  </a:lnTo>
                  <a:lnTo>
                    <a:pt x="0" y="352768"/>
                  </a:lnTo>
                  <a:lnTo>
                    <a:pt x="384138" y="352768"/>
                  </a:lnTo>
                  <a:lnTo>
                    <a:pt x="384138" y="158634"/>
                  </a:lnTo>
                  <a:lnTo>
                    <a:pt x="0" y="158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1500"/>
                </a:lnSpc>
                <a:spcAft>
                  <a:spcPts val="600"/>
                </a:spcAft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Внебюджетные доходы</a:t>
              </a:r>
              <a:r>
                <a:rPr kumimoji="0" lang="en-US" sz="2000" b="1" i="0" u="none" strike="noStrike" kern="1200" cap="none" spc="0" normalizeH="0" baseline="0" noProof="1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i="0" u="none" strike="noStrike" kern="1200" cap="none" spc="0" normalizeH="0" baseline="0" noProof="1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 panose="020F0502020204030204"/>
                </a:rPr>
                <a:t>(</a:t>
              </a:r>
              <a:r>
                <a:rPr lang="ru-RU" sz="1600" noProof="1">
                  <a:solidFill>
                    <a:prstClr val="white">
                      <a:lumMod val="85000"/>
                    </a:prstClr>
                  </a:solidFill>
                </a:rPr>
                <a:t>млрд. </a:t>
              </a:r>
              <a:r>
                <a:rPr lang="ru-RU" sz="1600" noProof="1" smtClean="0">
                  <a:solidFill>
                    <a:prstClr val="white">
                      <a:lumMod val="85000"/>
                    </a:prstClr>
                  </a:solidFill>
                </a:rPr>
                <a:t>руб.</a:t>
              </a:r>
              <a:r>
                <a:rPr kumimoji="0" lang="en-US" sz="1600" i="0" u="none" strike="noStrike" kern="1200" cap="none" spc="0" normalizeH="0" baseline="0" noProof="1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  <a:endParaRPr kumimoji="0" lang="en-US" i="0" u="none" strike="noStrike" kern="1200" cap="none" spc="0" normalizeH="0" baseline="0" noProof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prstClr val="white">
                    <a:lumMod val="85000"/>
                  </a:prst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prstClr val="white">
                    <a:lumMod val="85000"/>
                  </a:prstClr>
                </a:solidFill>
                <a:latin typeface="Calibri" panose="020F0502020204030204"/>
              </a:endParaRPr>
            </a:p>
            <a:p>
              <a:pPr algn="just">
                <a:lnSpc>
                  <a:spcPts val="1500"/>
                </a:lnSpc>
                <a:defRPr/>
              </a:pPr>
              <a:r>
                <a:rPr lang="ru-RU" sz="4000" noProof="1">
                  <a:solidFill>
                    <a:schemeClr val="bg1">
                      <a:lumMod val="85000"/>
                    </a:schemeClr>
                  </a:solidFill>
                  <a:latin typeface="Sylfaen" panose="010A0502050306030303" pitchFamily="18" charset="0"/>
                </a:rPr>
                <a:t>0.2</a:t>
              </a: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</a:t>
              </a:r>
              <a:r>
                <a:rPr lang="ru-RU" sz="6000" noProof="1" smtClean="0">
                  <a:solidFill>
                    <a:schemeClr val="bg1">
                      <a:lumMod val="85000"/>
                    </a:schemeClr>
                  </a:solidFill>
                  <a:latin typeface="Sylfaen" panose="010A0502050306030303" pitchFamily="18" charset="0"/>
                </a:rPr>
                <a:t>1.0</a:t>
              </a:r>
              <a:endParaRPr lang="en-US" sz="6000" noProof="1">
                <a:solidFill>
                  <a:schemeClr val="bg1">
                    <a:lumMod val="85000"/>
                  </a:scheme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05" name="Freeform: Shape 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D0DCBA6-6349-DA05-4B7C-DA623BF98D1F}"/>
                </a:ext>
              </a:extLst>
            </p:cNvPr>
            <p:cNvSpPr/>
            <p:nvPr/>
          </p:nvSpPr>
          <p:spPr>
            <a:xfrm>
              <a:off x="4442843" y="3061767"/>
              <a:ext cx="759375" cy="1102085"/>
            </a:xfrm>
            <a:custGeom>
              <a:avLst/>
              <a:gdLst/>
              <a:ahLst/>
              <a:cxnLst/>
              <a:rect l="l" t="t" r="r" b="b"/>
              <a:pathLst>
                <a:path w="1054794" h="1530828">
                  <a:moveTo>
                    <a:pt x="121362" y="0"/>
                  </a:moveTo>
                  <a:lnTo>
                    <a:pt x="1003973" y="0"/>
                  </a:lnTo>
                  <a:lnTo>
                    <a:pt x="1003973" y="269658"/>
                  </a:lnTo>
                  <a:lnTo>
                    <a:pt x="405540" y="269658"/>
                  </a:lnTo>
                  <a:lnTo>
                    <a:pt x="371314" y="571711"/>
                  </a:lnTo>
                  <a:cubicBezTo>
                    <a:pt x="396206" y="557126"/>
                    <a:pt x="428876" y="544278"/>
                    <a:pt x="469325" y="533166"/>
                  </a:cubicBezTo>
                  <a:cubicBezTo>
                    <a:pt x="509773" y="522055"/>
                    <a:pt x="549358" y="516499"/>
                    <a:pt x="588078" y="516499"/>
                  </a:cubicBezTo>
                  <a:cubicBezTo>
                    <a:pt x="738118" y="516499"/>
                    <a:pt x="853414" y="560923"/>
                    <a:pt x="933966" y="649772"/>
                  </a:cubicBezTo>
                  <a:cubicBezTo>
                    <a:pt x="1014518" y="738621"/>
                    <a:pt x="1054794" y="863251"/>
                    <a:pt x="1054794" y="1023663"/>
                  </a:cubicBezTo>
                  <a:cubicBezTo>
                    <a:pt x="1054794" y="1120464"/>
                    <a:pt x="1033186" y="1208102"/>
                    <a:pt x="989972" y="1286580"/>
                  </a:cubicBezTo>
                  <a:cubicBezTo>
                    <a:pt x="946757" y="1365057"/>
                    <a:pt x="886084" y="1425384"/>
                    <a:pt x="807953" y="1467562"/>
                  </a:cubicBezTo>
                  <a:cubicBezTo>
                    <a:pt x="729821" y="1509739"/>
                    <a:pt x="637515" y="1530828"/>
                    <a:pt x="531035" y="1530828"/>
                  </a:cubicBezTo>
                  <a:cubicBezTo>
                    <a:pt x="436309" y="1530828"/>
                    <a:pt x="347460" y="1511311"/>
                    <a:pt x="264488" y="1472277"/>
                  </a:cubicBezTo>
                  <a:cubicBezTo>
                    <a:pt x="181517" y="1433244"/>
                    <a:pt x="116522" y="1379701"/>
                    <a:pt x="69505" y="1311649"/>
                  </a:cubicBezTo>
                  <a:cubicBezTo>
                    <a:pt x="22487" y="1243598"/>
                    <a:pt x="-675" y="1166741"/>
                    <a:pt x="16" y="1081079"/>
                  </a:cubicBezTo>
                  <a:lnTo>
                    <a:pt x="350571" y="1081079"/>
                  </a:lnTo>
                  <a:cubicBezTo>
                    <a:pt x="354029" y="1136275"/>
                    <a:pt x="371660" y="1180089"/>
                    <a:pt x="403466" y="1212521"/>
                  </a:cubicBezTo>
                  <a:cubicBezTo>
                    <a:pt x="435272" y="1244954"/>
                    <a:pt x="477103" y="1261170"/>
                    <a:pt x="528960" y="1261170"/>
                  </a:cubicBezTo>
                  <a:cubicBezTo>
                    <a:pt x="646504" y="1261170"/>
                    <a:pt x="705275" y="1174228"/>
                    <a:pt x="705275" y="1000344"/>
                  </a:cubicBezTo>
                  <a:cubicBezTo>
                    <a:pt x="705275" y="839575"/>
                    <a:pt x="633367" y="759191"/>
                    <a:pt x="489549" y="759191"/>
                  </a:cubicBezTo>
                  <a:cubicBezTo>
                    <a:pt x="407960" y="759191"/>
                    <a:pt x="347114" y="785411"/>
                    <a:pt x="307011" y="837852"/>
                  </a:cubicBezTo>
                  <a:lnTo>
                    <a:pt x="29056" y="772447"/>
                  </a:lnTo>
                  <a:lnTo>
                    <a:pt x="12136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D3D16F5-2CF2-47C1-81BB-7517A219519E}"/>
              </a:ext>
            </a:extLst>
          </p:cNvPr>
          <p:cNvGrpSpPr/>
          <p:nvPr/>
        </p:nvGrpSpPr>
        <p:grpSpPr>
          <a:xfrm>
            <a:off x="4526064" y="1257081"/>
            <a:ext cx="3250289" cy="1416346"/>
            <a:chOff x="4927316" y="1138381"/>
            <a:chExt cx="3250289" cy="1416346"/>
          </a:xfrm>
        </p:grpSpPr>
        <p:sp>
          <p:nvSpPr>
            <p:cNvPr id="101" name="Freeform: Shape 6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33A0262-38D6-3542-09C8-3B4FF6B2ADD1}"/>
                </a:ext>
              </a:extLst>
            </p:cNvPr>
            <p:cNvSpPr/>
            <p:nvPr/>
          </p:nvSpPr>
          <p:spPr>
            <a:xfrm>
              <a:off x="5282380" y="1138381"/>
              <a:ext cx="2895225" cy="1416346"/>
            </a:xfrm>
            <a:custGeom>
              <a:avLst/>
              <a:gdLst>
                <a:gd name="connsiteX0" fmla="*/ 0 w 2895225"/>
                <a:gd name="connsiteY0" fmla="*/ 0 h 1416346"/>
                <a:gd name="connsiteX1" fmla="*/ 1928968 w 2895225"/>
                <a:gd name="connsiteY1" fmla="*/ 0 h 1416346"/>
                <a:gd name="connsiteX2" fmla="*/ 1932514 w 2895225"/>
                <a:gd name="connsiteY2" fmla="*/ 0 h 1416346"/>
                <a:gd name="connsiteX3" fmla="*/ 2895225 w 2895225"/>
                <a:gd name="connsiteY3" fmla="*/ 0 h 1416346"/>
                <a:gd name="connsiteX4" fmla="*/ 2895225 w 2895225"/>
                <a:gd name="connsiteY4" fmla="*/ 1416346 h 1416346"/>
                <a:gd name="connsiteX5" fmla="*/ 1932514 w 2895225"/>
                <a:gd name="connsiteY5" fmla="*/ 1416346 h 1416346"/>
                <a:gd name="connsiteX6" fmla="*/ 1928968 w 2895225"/>
                <a:gd name="connsiteY6" fmla="*/ 1416346 h 1416346"/>
                <a:gd name="connsiteX7" fmla="*/ 0 w 2895225"/>
                <a:gd name="connsiteY7" fmla="*/ 1416346 h 1416346"/>
                <a:gd name="connsiteX8" fmla="*/ 0 w 2895225"/>
                <a:gd name="connsiteY8" fmla="*/ 1245786 h 1416346"/>
                <a:gd name="connsiteX9" fmla="*/ 425952 w 2895225"/>
                <a:gd name="connsiteY9" fmla="*/ 1245786 h 1416346"/>
                <a:gd name="connsiteX10" fmla="*/ 425952 w 2895225"/>
                <a:gd name="connsiteY10" fmla="*/ 1051652 h 1416346"/>
                <a:gd name="connsiteX11" fmla="*/ 0 w 2895225"/>
                <a:gd name="connsiteY11" fmla="*/ 1051652 h 1416346"/>
                <a:gd name="connsiteX12" fmla="*/ 0 w 2895225"/>
                <a:gd name="connsiteY12" fmla="*/ 1049469 h 1416346"/>
                <a:gd name="connsiteX13" fmla="*/ 138483 w 2895225"/>
                <a:gd name="connsiteY13" fmla="*/ 889624 h 1416346"/>
                <a:gd name="connsiteX14" fmla="*/ 300885 w 2895225"/>
                <a:gd name="connsiteY14" fmla="*/ 710797 h 1416346"/>
                <a:gd name="connsiteX15" fmla="*/ 375178 w 2895225"/>
                <a:gd name="connsiteY15" fmla="*/ 583116 h 1416346"/>
                <a:gd name="connsiteX16" fmla="*/ 399071 w 2895225"/>
                <a:gd name="connsiteY16" fmla="*/ 458049 h 1416346"/>
                <a:gd name="connsiteX17" fmla="*/ 303871 w 2895225"/>
                <a:gd name="connsiteY17" fmla="*/ 224341 h 1416346"/>
                <a:gd name="connsiteX18" fmla="*/ 32457 w 2895225"/>
                <a:gd name="connsiteY18" fmla="*/ 142954 h 1416346"/>
                <a:gd name="connsiteX19" fmla="*/ 0 w 2895225"/>
                <a:gd name="connsiteY19" fmla="*/ 144763 h 1416346"/>
                <a:gd name="connsiteX0" fmla="*/ 0 w 2895225"/>
                <a:gd name="connsiteY0" fmla="*/ 0 h 1416346"/>
                <a:gd name="connsiteX1" fmla="*/ 1928968 w 2895225"/>
                <a:gd name="connsiteY1" fmla="*/ 0 h 1416346"/>
                <a:gd name="connsiteX2" fmla="*/ 2895225 w 2895225"/>
                <a:gd name="connsiteY2" fmla="*/ 0 h 1416346"/>
                <a:gd name="connsiteX3" fmla="*/ 2895225 w 2895225"/>
                <a:gd name="connsiteY3" fmla="*/ 1416346 h 1416346"/>
                <a:gd name="connsiteX4" fmla="*/ 1932514 w 2895225"/>
                <a:gd name="connsiteY4" fmla="*/ 1416346 h 1416346"/>
                <a:gd name="connsiteX5" fmla="*/ 1928968 w 2895225"/>
                <a:gd name="connsiteY5" fmla="*/ 1416346 h 1416346"/>
                <a:gd name="connsiteX6" fmla="*/ 0 w 2895225"/>
                <a:gd name="connsiteY6" fmla="*/ 1416346 h 1416346"/>
                <a:gd name="connsiteX7" fmla="*/ 0 w 2895225"/>
                <a:gd name="connsiteY7" fmla="*/ 1245786 h 1416346"/>
                <a:gd name="connsiteX8" fmla="*/ 425952 w 2895225"/>
                <a:gd name="connsiteY8" fmla="*/ 1245786 h 1416346"/>
                <a:gd name="connsiteX9" fmla="*/ 425952 w 2895225"/>
                <a:gd name="connsiteY9" fmla="*/ 1051652 h 1416346"/>
                <a:gd name="connsiteX10" fmla="*/ 0 w 2895225"/>
                <a:gd name="connsiteY10" fmla="*/ 1051652 h 1416346"/>
                <a:gd name="connsiteX11" fmla="*/ 0 w 2895225"/>
                <a:gd name="connsiteY11" fmla="*/ 1049469 h 1416346"/>
                <a:gd name="connsiteX12" fmla="*/ 138483 w 2895225"/>
                <a:gd name="connsiteY12" fmla="*/ 889624 h 1416346"/>
                <a:gd name="connsiteX13" fmla="*/ 300885 w 2895225"/>
                <a:gd name="connsiteY13" fmla="*/ 710797 h 1416346"/>
                <a:gd name="connsiteX14" fmla="*/ 375178 w 2895225"/>
                <a:gd name="connsiteY14" fmla="*/ 583116 h 1416346"/>
                <a:gd name="connsiteX15" fmla="*/ 399071 w 2895225"/>
                <a:gd name="connsiteY15" fmla="*/ 458049 h 1416346"/>
                <a:gd name="connsiteX16" fmla="*/ 303871 w 2895225"/>
                <a:gd name="connsiteY16" fmla="*/ 224341 h 1416346"/>
                <a:gd name="connsiteX17" fmla="*/ 32457 w 2895225"/>
                <a:gd name="connsiteY17" fmla="*/ 142954 h 1416346"/>
                <a:gd name="connsiteX18" fmla="*/ 0 w 2895225"/>
                <a:gd name="connsiteY18" fmla="*/ 144763 h 1416346"/>
                <a:gd name="connsiteX19" fmla="*/ 0 w 2895225"/>
                <a:gd name="connsiteY19" fmla="*/ 0 h 1416346"/>
                <a:gd name="connsiteX0" fmla="*/ 0 w 2895225"/>
                <a:gd name="connsiteY0" fmla="*/ 0 h 1416346"/>
                <a:gd name="connsiteX1" fmla="*/ 1928968 w 2895225"/>
                <a:gd name="connsiteY1" fmla="*/ 0 h 1416346"/>
                <a:gd name="connsiteX2" fmla="*/ 2895225 w 2895225"/>
                <a:gd name="connsiteY2" fmla="*/ 0 h 1416346"/>
                <a:gd name="connsiteX3" fmla="*/ 2895225 w 2895225"/>
                <a:gd name="connsiteY3" fmla="*/ 1416346 h 1416346"/>
                <a:gd name="connsiteX4" fmla="*/ 1932514 w 2895225"/>
                <a:gd name="connsiteY4" fmla="*/ 1416346 h 1416346"/>
                <a:gd name="connsiteX5" fmla="*/ 0 w 2895225"/>
                <a:gd name="connsiteY5" fmla="*/ 1416346 h 1416346"/>
                <a:gd name="connsiteX6" fmla="*/ 0 w 2895225"/>
                <a:gd name="connsiteY6" fmla="*/ 1245786 h 1416346"/>
                <a:gd name="connsiteX7" fmla="*/ 425952 w 2895225"/>
                <a:gd name="connsiteY7" fmla="*/ 1245786 h 1416346"/>
                <a:gd name="connsiteX8" fmla="*/ 425952 w 2895225"/>
                <a:gd name="connsiteY8" fmla="*/ 1051652 h 1416346"/>
                <a:gd name="connsiteX9" fmla="*/ 0 w 2895225"/>
                <a:gd name="connsiteY9" fmla="*/ 1051652 h 1416346"/>
                <a:gd name="connsiteX10" fmla="*/ 0 w 2895225"/>
                <a:gd name="connsiteY10" fmla="*/ 1049469 h 1416346"/>
                <a:gd name="connsiteX11" fmla="*/ 138483 w 2895225"/>
                <a:gd name="connsiteY11" fmla="*/ 889624 h 1416346"/>
                <a:gd name="connsiteX12" fmla="*/ 300885 w 2895225"/>
                <a:gd name="connsiteY12" fmla="*/ 710797 h 1416346"/>
                <a:gd name="connsiteX13" fmla="*/ 375178 w 2895225"/>
                <a:gd name="connsiteY13" fmla="*/ 583116 h 1416346"/>
                <a:gd name="connsiteX14" fmla="*/ 399071 w 2895225"/>
                <a:gd name="connsiteY14" fmla="*/ 458049 h 1416346"/>
                <a:gd name="connsiteX15" fmla="*/ 303871 w 2895225"/>
                <a:gd name="connsiteY15" fmla="*/ 224341 h 1416346"/>
                <a:gd name="connsiteX16" fmla="*/ 32457 w 2895225"/>
                <a:gd name="connsiteY16" fmla="*/ 142954 h 1416346"/>
                <a:gd name="connsiteX17" fmla="*/ 0 w 2895225"/>
                <a:gd name="connsiteY17" fmla="*/ 144763 h 1416346"/>
                <a:gd name="connsiteX18" fmla="*/ 0 w 2895225"/>
                <a:gd name="connsiteY18" fmla="*/ 0 h 1416346"/>
                <a:gd name="connsiteX0" fmla="*/ 0 w 2895225"/>
                <a:gd name="connsiteY0" fmla="*/ 0 h 1416346"/>
                <a:gd name="connsiteX1" fmla="*/ 2895225 w 2895225"/>
                <a:gd name="connsiteY1" fmla="*/ 0 h 1416346"/>
                <a:gd name="connsiteX2" fmla="*/ 2895225 w 2895225"/>
                <a:gd name="connsiteY2" fmla="*/ 1416346 h 1416346"/>
                <a:gd name="connsiteX3" fmla="*/ 1932514 w 2895225"/>
                <a:gd name="connsiteY3" fmla="*/ 1416346 h 1416346"/>
                <a:gd name="connsiteX4" fmla="*/ 0 w 2895225"/>
                <a:gd name="connsiteY4" fmla="*/ 1416346 h 1416346"/>
                <a:gd name="connsiteX5" fmla="*/ 0 w 2895225"/>
                <a:gd name="connsiteY5" fmla="*/ 1245786 h 1416346"/>
                <a:gd name="connsiteX6" fmla="*/ 425952 w 2895225"/>
                <a:gd name="connsiteY6" fmla="*/ 1245786 h 1416346"/>
                <a:gd name="connsiteX7" fmla="*/ 425952 w 2895225"/>
                <a:gd name="connsiteY7" fmla="*/ 1051652 h 1416346"/>
                <a:gd name="connsiteX8" fmla="*/ 0 w 2895225"/>
                <a:gd name="connsiteY8" fmla="*/ 1051652 h 1416346"/>
                <a:gd name="connsiteX9" fmla="*/ 0 w 2895225"/>
                <a:gd name="connsiteY9" fmla="*/ 1049469 h 1416346"/>
                <a:gd name="connsiteX10" fmla="*/ 138483 w 2895225"/>
                <a:gd name="connsiteY10" fmla="*/ 889624 h 1416346"/>
                <a:gd name="connsiteX11" fmla="*/ 300885 w 2895225"/>
                <a:gd name="connsiteY11" fmla="*/ 710797 h 1416346"/>
                <a:gd name="connsiteX12" fmla="*/ 375178 w 2895225"/>
                <a:gd name="connsiteY12" fmla="*/ 583116 h 1416346"/>
                <a:gd name="connsiteX13" fmla="*/ 399071 w 2895225"/>
                <a:gd name="connsiteY13" fmla="*/ 458049 h 1416346"/>
                <a:gd name="connsiteX14" fmla="*/ 303871 w 2895225"/>
                <a:gd name="connsiteY14" fmla="*/ 224341 h 1416346"/>
                <a:gd name="connsiteX15" fmla="*/ 32457 w 2895225"/>
                <a:gd name="connsiteY15" fmla="*/ 142954 h 1416346"/>
                <a:gd name="connsiteX16" fmla="*/ 0 w 2895225"/>
                <a:gd name="connsiteY16" fmla="*/ 144763 h 1416346"/>
                <a:gd name="connsiteX17" fmla="*/ 0 w 2895225"/>
                <a:gd name="connsiteY17" fmla="*/ 0 h 1416346"/>
                <a:gd name="connsiteX0" fmla="*/ 0 w 2895225"/>
                <a:gd name="connsiteY0" fmla="*/ 0 h 1416346"/>
                <a:gd name="connsiteX1" fmla="*/ 2895225 w 2895225"/>
                <a:gd name="connsiteY1" fmla="*/ 0 h 1416346"/>
                <a:gd name="connsiteX2" fmla="*/ 2895225 w 2895225"/>
                <a:gd name="connsiteY2" fmla="*/ 1416346 h 1416346"/>
                <a:gd name="connsiteX3" fmla="*/ 0 w 2895225"/>
                <a:gd name="connsiteY3" fmla="*/ 1416346 h 1416346"/>
                <a:gd name="connsiteX4" fmla="*/ 0 w 2895225"/>
                <a:gd name="connsiteY4" fmla="*/ 1245786 h 1416346"/>
                <a:gd name="connsiteX5" fmla="*/ 425952 w 2895225"/>
                <a:gd name="connsiteY5" fmla="*/ 1245786 h 1416346"/>
                <a:gd name="connsiteX6" fmla="*/ 425952 w 2895225"/>
                <a:gd name="connsiteY6" fmla="*/ 1051652 h 1416346"/>
                <a:gd name="connsiteX7" fmla="*/ 0 w 2895225"/>
                <a:gd name="connsiteY7" fmla="*/ 1051652 h 1416346"/>
                <a:gd name="connsiteX8" fmla="*/ 0 w 2895225"/>
                <a:gd name="connsiteY8" fmla="*/ 1049469 h 1416346"/>
                <a:gd name="connsiteX9" fmla="*/ 138483 w 2895225"/>
                <a:gd name="connsiteY9" fmla="*/ 889624 h 1416346"/>
                <a:gd name="connsiteX10" fmla="*/ 300885 w 2895225"/>
                <a:gd name="connsiteY10" fmla="*/ 710797 h 1416346"/>
                <a:gd name="connsiteX11" fmla="*/ 375178 w 2895225"/>
                <a:gd name="connsiteY11" fmla="*/ 583116 h 1416346"/>
                <a:gd name="connsiteX12" fmla="*/ 399071 w 2895225"/>
                <a:gd name="connsiteY12" fmla="*/ 458049 h 1416346"/>
                <a:gd name="connsiteX13" fmla="*/ 303871 w 2895225"/>
                <a:gd name="connsiteY13" fmla="*/ 224341 h 1416346"/>
                <a:gd name="connsiteX14" fmla="*/ 32457 w 2895225"/>
                <a:gd name="connsiteY14" fmla="*/ 142954 h 1416346"/>
                <a:gd name="connsiteX15" fmla="*/ 0 w 2895225"/>
                <a:gd name="connsiteY15" fmla="*/ 144763 h 1416346"/>
                <a:gd name="connsiteX16" fmla="*/ 0 w 2895225"/>
                <a:gd name="connsiteY16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5225" h="1416346">
                  <a:moveTo>
                    <a:pt x="0" y="0"/>
                  </a:moveTo>
                  <a:lnTo>
                    <a:pt x="2895225" y="0"/>
                  </a:lnTo>
                  <a:lnTo>
                    <a:pt x="2895225" y="1416346"/>
                  </a:lnTo>
                  <a:lnTo>
                    <a:pt x="0" y="1416346"/>
                  </a:lnTo>
                  <a:lnTo>
                    <a:pt x="0" y="1245786"/>
                  </a:lnTo>
                  <a:lnTo>
                    <a:pt x="425952" y="1245786"/>
                  </a:lnTo>
                  <a:lnTo>
                    <a:pt x="425952" y="1051652"/>
                  </a:lnTo>
                  <a:lnTo>
                    <a:pt x="0" y="1051652"/>
                  </a:lnTo>
                  <a:lnTo>
                    <a:pt x="0" y="1049469"/>
                  </a:lnTo>
                  <a:lnTo>
                    <a:pt x="138483" y="889624"/>
                  </a:lnTo>
                  <a:cubicBezTo>
                    <a:pt x="213151" y="814957"/>
                    <a:pt x="267284" y="755348"/>
                    <a:pt x="300885" y="710797"/>
                  </a:cubicBezTo>
                  <a:cubicBezTo>
                    <a:pt x="334484" y="666245"/>
                    <a:pt x="359249" y="623685"/>
                    <a:pt x="375178" y="583116"/>
                  </a:cubicBezTo>
                  <a:cubicBezTo>
                    <a:pt x="391107" y="542547"/>
                    <a:pt x="399071" y="500858"/>
                    <a:pt x="399071" y="458049"/>
                  </a:cubicBezTo>
                  <a:cubicBezTo>
                    <a:pt x="399071" y="356502"/>
                    <a:pt x="367338" y="278599"/>
                    <a:pt x="303871" y="224341"/>
                  </a:cubicBezTo>
                  <a:cubicBezTo>
                    <a:pt x="240404" y="170083"/>
                    <a:pt x="149932" y="142954"/>
                    <a:pt x="32457" y="142954"/>
                  </a:cubicBezTo>
                  <a:lnTo>
                    <a:pt x="0" y="14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Индивидуальные траектории </a:t>
              </a:r>
              <a:r>
                <a:rPr kumimoji="0" lang="ru-RU" sz="1400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(%)</a:t>
              </a:r>
              <a:endParaRPr kumimoji="0" lang="en-US" sz="20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noProof="1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2</a:t>
              </a: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 </a:t>
              </a:r>
              <a:r>
                <a:rPr lang="ru-RU" sz="6000" noProof="1" smtClean="0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90</a:t>
              </a:r>
              <a:endParaRPr lang="en-US" sz="6000" noProof="1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02" name="Freeform: Shape 4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E4615E6-15B5-FA3B-8614-2548AFB27C68}"/>
                </a:ext>
              </a:extLst>
            </p:cNvPr>
            <p:cNvSpPr/>
            <p:nvPr/>
          </p:nvSpPr>
          <p:spPr>
            <a:xfrm>
              <a:off x="4927316" y="1281335"/>
              <a:ext cx="781017" cy="1102832"/>
            </a:xfrm>
            <a:custGeom>
              <a:avLst/>
              <a:gdLst/>
              <a:ahLst/>
              <a:cxnLst/>
              <a:rect l="l" t="t" r="r" b="b"/>
              <a:pathLst>
                <a:path w="1084855" h="1531865">
                  <a:moveTo>
                    <a:pt x="538279" y="0"/>
                  </a:moveTo>
                  <a:cubicBezTo>
                    <a:pt x="701456" y="0"/>
                    <a:pt x="827124" y="37683"/>
                    <a:pt x="915281" y="113049"/>
                  </a:cubicBezTo>
                  <a:cubicBezTo>
                    <a:pt x="1003439" y="188415"/>
                    <a:pt x="1047517" y="296624"/>
                    <a:pt x="1047517" y="437676"/>
                  </a:cubicBezTo>
                  <a:cubicBezTo>
                    <a:pt x="1047517" y="497139"/>
                    <a:pt x="1036454" y="555046"/>
                    <a:pt x="1014329" y="611398"/>
                  </a:cubicBezTo>
                  <a:cubicBezTo>
                    <a:pt x="992203" y="667749"/>
                    <a:pt x="957804" y="726866"/>
                    <a:pt x="911133" y="788750"/>
                  </a:cubicBezTo>
                  <a:cubicBezTo>
                    <a:pt x="864461" y="850633"/>
                    <a:pt x="789268" y="933431"/>
                    <a:pt x="685553" y="1037146"/>
                  </a:cubicBezTo>
                  <a:lnTo>
                    <a:pt x="490570" y="1262207"/>
                  </a:lnTo>
                  <a:lnTo>
                    <a:pt x="1084855" y="1262207"/>
                  </a:lnTo>
                  <a:lnTo>
                    <a:pt x="1084855" y="1531865"/>
                  </a:lnTo>
                  <a:lnTo>
                    <a:pt x="31114" y="1531865"/>
                  </a:lnTo>
                  <a:lnTo>
                    <a:pt x="31114" y="1303693"/>
                  </a:lnTo>
                  <a:lnTo>
                    <a:pt x="516499" y="793417"/>
                  </a:lnTo>
                  <a:cubicBezTo>
                    <a:pt x="636116" y="657205"/>
                    <a:pt x="695925" y="548996"/>
                    <a:pt x="695925" y="468790"/>
                  </a:cubicBezTo>
                  <a:cubicBezTo>
                    <a:pt x="695925" y="403796"/>
                    <a:pt x="681750" y="354358"/>
                    <a:pt x="653402" y="320478"/>
                  </a:cubicBezTo>
                  <a:cubicBezTo>
                    <a:pt x="625053" y="286598"/>
                    <a:pt x="583913" y="269658"/>
                    <a:pt x="529981" y="269658"/>
                  </a:cubicBezTo>
                  <a:cubicBezTo>
                    <a:pt x="476741" y="269658"/>
                    <a:pt x="433527" y="292302"/>
                    <a:pt x="400338" y="337591"/>
                  </a:cubicBezTo>
                  <a:cubicBezTo>
                    <a:pt x="367149" y="382880"/>
                    <a:pt x="350555" y="439404"/>
                    <a:pt x="350555" y="507164"/>
                  </a:cubicBezTo>
                  <a:lnTo>
                    <a:pt x="0" y="507164"/>
                  </a:lnTo>
                  <a:cubicBezTo>
                    <a:pt x="0" y="414513"/>
                    <a:pt x="23163" y="328948"/>
                    <a:pt x="69489" y="250471"/>
                  </a:cubicBezTo>
                  <a:cubicBezTo>
                    <a:pt x="115814" y="171993"/>
                    <a:pt x="180117" y="110629"/>
                    <a:pt x="262398" y="66377"/>
                  </a:cubicBezTo>
                  <a:cubicBezTo>
                    <a:pt x="344678" y="22126"/>
                    <a:pt x="436638" y="0"/>
                    <a:pt x="53827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8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0DFF4C-E391-B8D8-6C86-6D377294A338}"/>
              </a:ext>
            </a:extLst>
          </p:cNvPr>
          <p:cNvGrpSpPr/>
          <p:nvPr/>
        </p:nvGrpSpPr>
        <p:grpSpPr>
          <a:xfrm>
            <a:off x="4543457" y="4801517"/>
            <a:ext cx="3232896" cy="1416346"/>
            <a:chOff x="4442295" y="4682817"/>
            <a:chExt cx="3232896" cy="1416346"/>
          </a:xfrm>
        </p:grpSpPr>
        <p:sp>
          <p:nvSpPr>
            <p:cNvPr id="99" name="Freeform: Shape 7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EDF634C-61EC-3944-DC5F-F8D19D920435}"/>
                </a:ext>
              </a:extLst>
            </p:cNvPr>
            <p:cNvSpPr/>
            <p:nvPr/>
          </p:nvSpPr>
          <p:spPr>
            <a:xfrm>
              <a:off x="4777946" y="4682817"/>
              <a:ext cx="2897245" cy="1416346"/>
            </a:xfrm>
            <a:custGeom>
              <a:avLst/>
              <a:gdLst>
                <a:gd name="connsiteX0" fmla="*/ 0 w 2897245"/>
                <a:gd name="connsiteY0" fmla="*/ 0 h 1416346"/>
                <a:gd name="connsiteX1" fmla="*/ 1930988 w 2897245"/>
                <a:gd name="connsiteY1" fmla="*/ 0 h 1416346"/>
                <a:gd name="connsiteX2" fmla="*/ 1932514 w 2897245"/>
                <a:gd name="connsiteY2" fmla="*/ 0 h 1416346"/>
                <a:gd name="connsiteX3" fmla="*/ 2897245 w 2897245"/>
                <a:gd name="connsiteY3" fmla="*/ 0 h 1416346"/>
                <a:gd name="connsiteX4" fmla="*/ 2897245 w 2897245"/>
                <a:gd name="connsiteY4" fmla="*/ 1416346 h 1416346"/>
                <a:gd name="connsiteX5" fmla="*/ 1932514 w 2897245"/>
                <a:gd name="connsiteY5" fmla="*/ 1416346 h 1416346"/>
                <a:gd name="connsiteX6" fmla="*/ 1930988 w 2897245"/>
                <a:gd name="connsiteY6" fmla="*/ 1416346 h 1416346"/>
                <a:gd name="connsiteX7" fmla="*/ 0 w 2897245"/>
                <a:gd name="connsiteY7" fmla="*/ 1416346 h 1416346"/>
                <a:gd name="connsiteX8" fmla="*/ 0 w 2897245"/>
                <a:gd name="connsiteY8" fmla="*/ 1256864 h 1416346"/>
                <a:gd name="connsiteX9" fmla="*/ 45150 w 2897245"/>
                <a:gd name="connsiteY9" fmla="*/ 1260719 h 1416346"/>
                <a:gd name="connsiteX10" fmla="*/ 239658 w 2897245"/>
                <a:gd name="connsiteY10" fmla="*/ 1225626 h 1416346"/>
                <a:gd name="connsiteX11" fmla="*/ 374059 w 2897245"/>
                <a:gd name="connsiteY11" fmla="*/ 1120345 h 1416346"/>
                <a:gd name="connsiteX12" fmla="*/ 422965 w 2897245"/>
                <a:gd name="connsiteY12" fmla="*/ 946371 h 1416346"/>
                <a:gd name="connsiteX13" fmla="*/ 373685 w 2897245"/>
                <a:gd name="connsiteY13" fmla="*/ 783597 h 1416346"/>
                <a:gd name="connsiteX14" fmla="*/ 279185 w 2897245"/>
                <a:gd name="connsiteY14" fmla="*/ 699107 h 1416346"/>
                <a:gd name="connsiteX15" fmla="*/ 252559 w 2897245"/>
                <a:gd name="connsiteY15" fmla="*/ 685733 h 1416346"/>
                <a:gd name="connsiteX16" fmla="*/ 267892 w 2897245"/>
                <a:gd name="connsiteY16" fmla="*/ 677850 h 1416346"/>
                <a:gd name="connsiteX17" fmla="*/ 355392 w 2897245"/>
                <a:gd name="connsiteY17" fmla="*/ 598050 h 1416346"/>
                <a:gd name="connsiteX18" fmla="*/ 400566 w 2897245"/>
                <a:gd name="connsiteY18" fmla="*/ 449089 h 1416346"/>
                <a:gd name="connsiteX19" fmla="*/ 355019 w 2897245"/>
                <a:gd name="connsiteY19" fmla="*/ 281088 h 1416346"/>
                <a:gd name="connsiteX20" fmla="*/ 228831 w 2897245"/>
                <a:gd name="connsiteY20" fmla="*/ 178048 h 1416346"/>
                <a:gd name="connsiteX21" fmla="*/ 43657 w 2897245"/>
                <a:gd name="connsiteY21" fmla="*/ 142954 h 1416346"/>
                <a:gd name="connsiteX22" fmla="*/ 0 w 2897245"/>
                <a:gd name="connsiteY22" fmla="*/ 146885 h 1416346"/>
                <a:gd name="connsiteX0" fmla="*/ 0 w 2897245"/>
                <a:gd name="connsiteY0" fmla="*/ 0 h 1416346"/>
                <a:gd name="connsiteX1" fmla="*/ 1930988 w 2897245"/>
                <a:gd name="connsiteY1" fmla="*/ 0 h 1416346"/>
                <a:gd name="connsiteX2" fmla="*/ 2897245 w 2897245"/>
                <a:gd name="connsiteY2" fmla="*/ 0 h 1416346"/>
                <a:gd name="connsiteX3" fmla="*/ 2897245 w 2897245"/>
                <a:gd name="connsiteY3" fmla="*/ 1416346 h 1416346"/>
                <a:gd name="connsiteX4" fmla="*/ 1932514 w 2897245"/>
                <a:gd name="connsiteY4" fmla="*/ 1416346 h 1416346"/>
                <a:gd name="connsiteX5" fmla="*/ 1930988 w 2897245"/>
                <a:gd name="connsiteY5" fmla="*/ 1416346 h 1416346"/>
                <a:gd name="connsiteX6" fmla="*/ 0 w 2897245"/>
                <a:gd name="connsiteY6" fmla="*/ 1416346 h 1416346"/>
                <a:gd name="connsiteX7" fmla="*/ 0 w 2897245"/>
                <a:gd name="connsiteY7" fmla="*/ 1256864 h 1416346"/>
                <a:gd name="connsiteX8" fmla="*/ 45150 w 2897245"/>
                <a:gd name="connsiteY8" fmla="*/ 1260719 h 1416346"/>
                <a:gd name="connsiteX9" fmla="*/ 239658 w 2897245"/>
                <a:gd name="connsiteY9" fmla="*/ 1225626 h 1416346"/>
                <a:gd name="connsiteX10" fmla="*/ 374059 w 2897245"/>
                <a:gd name="connsiteY10" fmla="*/ 1120345 h 1416346"/>
                <a:gd name="connsiteX11" fmla="*/ 422965 w 2897245"/>
                <a:gd name="connsiteY11" fmla="*/ 946371 h 1416346"/>
                <a:gd name="connsiteX12" fmla="*/ 373685 w 2897245"/>
                <a:gd name="connsiteY12" fmla="*/ 783597 h 1416346"/>
                <a:gd name="connsiteX13" fmla="*/ 279185 w 2897245"/>
                <a:gd name="connsiteY13" fmla="*/ 699107 h 1416346"/>
                <a:gd name="connsiteX14" fmla="*/ 252559 w 2897245"/>
                <a:gd name="connsiteY14" fmla="*/ 685733 h 1416346"/>
                <a:gd name="connsiteX15" fmla="*/ 267892 w 2897245"/>
                <a:gd name="connsiteY15" fmla="*/ 677850 h 1416346"/>
                <a:gd name="connsiteX16" fmla="*/ 355392 w 2897245"/>
                <a:gd name="connsiteY16" fmla="*/ 598050 h 1416346"/>
                <a:gd name="connsiteX17" fmla="*/ 400566 w 2897245"/>
                <a:gd name="connsiteY17" fmla="*/ 449089 h 1416346"/>
                <a:gd name="connsiteX18" fmla="*/ 355019 w 2897245"/>
                <a:gd name="connsiteY18" fmla="*/ 281088 h 1416346"/>
                <a:gd name="connsiteX19" fmla="*/ 228831 w 2897245"/>
                <a:gd name="connsiteY19" fmla="*/ 178048 h 1416346"/>
                <a:gd name="connsiteX20" fmla="*/ 43657 w 2897245"/>
                <a:gd name="connsiteY20" fmla="*/ 142954 h 1416346"/>
                <a:gd name="connsiteX21" fmla="*/ 0 w 2897245"/>
                <a:gd name="connsiteY21" fmla="*/ 146885 h 1416346"/>
                <a:gd name="connsiteX22" fmla="*/ 0 w 2897245"/>
                <a:gd name="connsiteY22" fmla="*/ 0 h 1416346"/>
                <a:gd name="connsiteX0" fmla="*/ 0 w 2897245"/>
                <a:gd name="connsiteY0" fmla="*/ 0 h 1416346"/>
                <a:gd name="connsiteX1" fmla="*/ 2897245 w 2897245"/>
                <a:gd name="connsiteY1" fmla="*/ 0 h 1416346"/>
                <a:gd name="connsiteX2" fmla="*/ 2897245 w 2897245"/>
                <a:gd name="connsiteY2" fmla="*/ 1416346 h 1416346"/>
                <a:gd name="connsiteX3" fmla="*/ 1932514 w 2897245"/>
                <a:gd name="connsiteY3" fmla="*/ 1416346 h 1416346"/>
                <a:gd name="connsiteX4" fmla="*/ 1930988 w 2897245"/>
                <a:gd name="connsiteY4" fmla="*/ 1416346 h 1416346"/>
                <a:gd name="connsiteX5" fmla="*/ 0 w 2897245"/>
                <a:gd name="connsiteY5" fmla="*/ 1416346 h 1416346"/>
                <a:gd name="connsiteX6" fmla="*/ 0 w 2897245"/>
                <a:gd name="connsiteY6" fmla="*/ 1256864 h 1416346"/>
                <a:gd name="connsiteX7" fmla="*/ 45150 w 2897245"/>
                <a:gd name="connsiteY7" fmla="*/ 1260719 h 1416346"/>
                <a:gd name="connsiteX8" fmla="*/ 239658 w 2897245"/>
                <a:gd name="connsiteY8" fmla="*/ 1225626 h 1416346"/>
                <a:gd name="connsiteX9" fmla="*/ 374059 w 2897245"/>
                <a:gd name="connsiteY9" fmla="*/ 1120345 h 1416346"/>
                <a:gd name="connsiteX10" fmla="*/ 422965 w 2897245"/>
                <a:gd name="connsiteY10" fmla="*/ 946371 h 1416346"/>
                <a:gd name="connsiteX11" fmla="*/ 373685 w 2897245"/>
                <a:gd name="connsiteY11" fmla="*/ 783597 h 1416346"/>
                <a:gd name="connsiteX12" fmla="*/ 279185 w 2897245"/>
                <a:gd name="connsiteY12" fmla="*/ 699107 h 1416346"/>
                <a:gd name="connsiteX13" fmla="*/ 252559 w 2897245"/>
                <a:gd name="connsiteY13" fmla="*/ 685733 h 1416346"/>
                <a:gd name="connsiteX14" fmla="*/ 267892 w 2897245"/>
                <a:gd name="connsiteY14" fmla="*/ 677850 h 1416346"/>
                <a:gd name="connsiteX15" fmla="*/ 355392 w 2897245"/>
                <a:gd name="connsiteY15" fmla="*/ 598050 h 1416346"/>
                <a:gd name="connsiteX16" fmla="*/ 400566 w 2897245"/>
                <a:gd name="connsiteY16" fmla="*/ 449089 h 1416346"/>
                <a:gd name="connsiteX17" fmla="*/ 355019 w 2897245"/>
                <a:gd name="connsiteY17" fmla="*/ 281088 h 1416346"/>
                <a:gd name="connsiteX18" fmla="*/ 228831 w 2897245"/>
                <a:gd name="connsiteY18" fmla="*/ 178048 h 1416346"/>
                <a:gd name="connsiteX19" fmla="*/ 43657 w 2897245"/>
                <a:gd name="connsiteY19" fmla="*/ 142954 h 1416346"/>
                <a:gd name="connsiteX20" fmla="*/ 0 w 2897245"/>
                <a:gd name="connsiteY20" fmla="*/ 146885 h 1416346"/>
                <a:gd name="connsiteX21" fmla="*/ 0 w 2897245"/>
                <a:gd name="connsiteY21" fmla="*/ 0 h 1416346"/>
                <a:gd name="connsiteX0" fmla="*/ 0 w 2897245"/>
                <a:gd name="connsiteY0" fmla="*/ 0 h 1416346"/>
                <a:gd name="connsiteX1" fmla="*/ 2897245 w 2897245"/>
                <a:gd name="connsiteY1" fmla="*/ 0 h 1416346"/>
                <a:gd name="connsiteX2" fmla="*/ 2897245 w 2897245"/>
                <a:gd name="connsiteY2" fmla="*/ 1416346 h 1416346"/>
                <a:gd name="connsiteX3" fmla="*/ 1932514 w 2897245"/>
                <a:gd name="connsiteY3" fmla="*/ 1416346 h 1416346"/>
                <a:gd name="connsiteX4" fmla="*/ 0 w 2897245"/>
                <a:gd name="connsiteY4" fmla="*/ 1416346 h 1416346"/>
                <a:gd name="connsiteX5" fmla="*/ 0 w 2897245"/>
                <a:gd name="connsiteY5" fmla="*/ 1256864 h 1416346"/>
                <a:gd name="connsiteX6" fmla="*/ 45150 w 2897245"/>
                <a:gd name="connsiteY6" fmla="*/ 1260719 h 1416346"/>
                <a:gd name="connsiteX7" fmla="*/ 239658 w 2897245"/>
                <a:gd name="connsiteY7" fmla="*/ 1225626 h 1416346"/>
                <a:gd name="connsiteX8" fmla="*/ 374059 w 2897245"/>
                <a:gd name="connsiteY8" fmla="*/ 1120345 h 1416346"/>
                <a:gd name="connsiteX9" fmla="*/ 422965 w 2897245"/>
                <a:gd name="connsiteY9" fmla="*/ 946371 h 1416346"/>
                <a:gd name="connsiteX10" fmla="*/ 373685 w 2897245"/>
                <a:gd name="connsiteY10" fmla="*/ 783597 h 1416346"/>
                <a:gd name="connsiteX11" fmla="*/ 279185 w 2897245"/>
                <a:gd name="connsiteY11" fmla="*/ 699107 h 1416346"/>
                <a:gd name="connsiteX12" fmla="*/ 252559 w 2897245"/>
                <a:gd name="connsiteY12" fmla="*/ 685733 h 1416346"/>
                <a:gd name="connsiteX13" fmla="*/ 267892 w 2897245"/>
                <a:gd name="connsiteY13" fmla="*/ 677850 h 1416346"/>
                <a:gd name="connsiteX14" fmla="*/ 355392 w 2897245"/>
                <a:gd name="connsiteY14" fmla="*/ 598050 h 1416346"/>
                <a:gd name="connsiteX15" fmla="*/ 400566 w 2897245"/>
                <a:gd name="connsiteY15" fmla="*/ 449089 h 1416346"/>
                <a:gd name="connsiteX16" fmla="*/ 355019 w 2897245"/>
                <a:gd name="connsiteY16" fmla="*/ 281088 h 1416346"/>
                <a:gd name="connsiteX17" fmla="*/ 228831 w 2897245"/>
                <a:gd name="connsiteY17" fmla="*/ 178048 h 1416346"/>
                <a:gd name="connsiteX18" fmla="*/ 43657 w 2897245"/>
                <a:gd name="connsiteY18" fmla="*/ 142954 h 1416346"/>
                <a:gd name="connsiteX19" fmla="*/ 0 w 2897245"/>
                <a:gd name="connsiteY19" fmla="*/ 146885 h 1416346"/>
                <a:gd name="connsiteX20" fmla="*/ 0 w 2897245"/>
                <a:gd name="connsiteY20" fmla="*/ 0 h 1416346"/>
                <a:gd name="connsiteX0" fmla="*/ 0 w 2897245"/>
                <a:gd name="connsiteY0" fmla="*/ 0 h 1416346"/>
                <a:gd name="connsiteX1" fmla="*/ 2897245 w 2897245"/>
                <a:gd name="connsiteY1" fmla="*/ 0 h 1416346"/>
                <a:gd name="connsiteX2" fmla="*/ 2897245 w 2897245"/>
                <a:gd name="connsiteY2" fmla="*/ 1416346 h 1416346"/>
                <a:gd name="connsiteX3" fmla="*/ 0 w 2897245"/>
                <a:gd name="connsiteY3" fmla="*/ 1416346 h 1416346"/>
                <a:gd name="connsiteX4" fmla="*/ 0 w 2897245"/>
                <a:gd name="connsiteY4" fmla="*/ 1256864 h 1416346"/>
                <a:gd name="connsiteX5" fmla="*/ 45150 w 2897245"/>
                <a:gd name="connsiteY5" fmla="*/ 1260719 h 1416346"/>
                <a:gd name="connsiteX6" fmla="*/ 239658 w 2897245"/>
                <a:gd name="connsiteY6" fmla="*/ 1225626 h 1416346"/>
                <a:gd name="connsiteX7" fmla="*/ 374059 w 2897245"/>
                <a:gd name="connsiteY7" fmla="*/ 1120345 h 1416346"/>
                <a:gd name="connsiteX8" fmla="*/ 422965 w 2897245"/>
                <a:gd name="connsiteY8" fmla="*/ 946371 h 1416346"/>
                <a:gd name="connsiteX9" fmla="*/ 373685 w 2897245"/>
                <a:gd name="connsiteY9" fmla="*/ 783597 h 1416346"/>
                <a:gd name="connsiteX10" fmla="*/ 279185 w 2897245"/>
                <a:gd name="connsiteY10" fmla="*/ 699107 h 1416346"/>
                <a:gd name="connsiteX11" fmla="*/ 252559 w 2897245"/>
                <a:gd name="connsiteY11" fmla="*/ 685733 h 1416346"/>
                <a:gd name="connsiteX12" fmla="*/ 267892 w 2897245"/>
                <a:gd name="connsiteY12" fmla="*/ 677850 h 1416346"/>
                <a:gd name="connsiteX13" fmla="*/ 355392 w 2897245"/>
                <a:gd name="connsiteY13" fmla="*/ 598050 h 1416346"/>
                <a:gd name="connsiteX14" fmla="*/ 400566 w 2897245"/>
                <a:gd name="connsiteY14" fmla="*/ 449089 h 1416346"/>
                <a:gd name="connsiteX15" fmla="*/ 355019 w 2897245"/>
                <a:gd name="connsiteY15" fmla="*/ 281088 h 1416346"/>
                <a:gd name="connsiteX16" fmla="*/ 228831 w 2897245"/>
                <a:gd name="connsiteY16" fmla="*/ 178048 h 1416346"/>
                <a:gd name="connsiteX17" fmla="*/ 43657 w 2897245"/>
                <a:gd name="connsiteY17" fmla="*/ 142954 h 1416346"/>
                <a:gd name="connsiteX18" fmla="*/ 0 w 2897245"/>
                <a:gd name="connsiteY18" fmla="*/ 146885 h 1416346"/>
                <a:gd name="connsiteX19" fmla="*/ 0 w 2897245"/>
                <a:gd name="connsiteY19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7245" h="1416346">
                  <a:moveTo>
                    <a:pt x="0" y="0"/>
                  </a:moveTo>
                  <a:lnTo>
                    <a:pt x="2897245" y="0"/>
                  </a:lnTo>
                  <a:lnTo>
                    <a:pt x="2897245" y="1416346"/>
                  </a:lnTo>
                  <a:lnTo>
                    <a:pt x="0" y="1416346"/>
                  </a:lnTo>
                  <a:lnTo>
                    <a:pt x="0" y="1256864"/>
                  </a:lnTo>
                  <a:lnTo>
                    <a:pt x="45150" y="1260719"/>
                  </a:lnTo>
                  <a:cubicBezTo>
                    <a:pt x="117826" y="1260719"/>
                    <a:pt x="182662" y="1249021"/>
                    <a:pt x="239658" y="1225626"/>
                  </a:cubicBezTo>
                  <a:cubicBezTo>
                    <a:pt x="296654" y="1202230"/>
                    <a:pt x="341454" y="1167137"/>
                    <a:pt x="374059" y="1120345"/>
                  </a:cubicBezTo>
                  <a:cubicBezTo>
                    <a:pt x="406663" y="1073554"/>
                    <a:pt x="422965" y="1015563"/>
                    <a:pt x="422965" y="946371"/>
                  </a:cubicBezTo>
                  <a:cubicBezTo>
                    <a:pt x="422965" y="883153"/>
                    <a:pt x="406539" y="828895"/>
                    <a:pt x="373685" y="783597"/>
                  </a:cubicBezTo>
                  <a:cubicBezTo>
                    <a:pt x="349045" y="749623"/>
                    <a:pt x="317545" y="721460"/>
                    <a:pt x="279185" y="699107"/>
                  </a:cubicBezTo>
                  <a:lnTo>
                    <a:pt x="252559" y="685733"/>
                  </a:lnTo>
                  <a:lnTo>
                    <a:pt x="267892" y="677850"/>
                  </a:lnTo>
                  <a:cubicBezTo>
                    <a:pt x="303638" y="656570"/>
                    <a:pt x="332805" y="629970"/>
                    <a:pt x="355392" y="598050"/>
                  </a:cubicBezTo>
                  <a:cubicBezTo>
                    <a:pt x="385508" y="555489"/>
                    <a:pt x="400566" y="505836"/>
                    <a:pt x="400566" y="449089"/>
                  </a:cubicBezTo>
                  <a:cubicBezTo>
                    <a:pt x="400566" y="382386"/>
                    <a:pt x="385383" y="326386"/>
                    <a:pt x="355019" y="281088"/>
                  </a:cubicBezTo>
                  <a:cubicBezTo>
                    <a:pt x="324654" y="235790"/>
                    <a:pt x="282591" y="201443"/>
                    <a:pt x="228831" y="178048"/>
                  </a:cubicBezTo>
                  <a:cubicBezTo>
                    <a:pt x="175071" y="154652"/>
                    <a:pt x="113346" y="142954"/>
                    <a:pt x="43657" y="142954"/>
                  </a:cubicBezTo>
                  <a:lnTo>
                    <a:pt x="0" y="14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Средний балл ЕГЭ</a:t>
              </a:r>
              <a:endParaRPr kumimoji="0" lang="en-US" sz="2000" i="0" u="none" strike="noStrike" kern="1200" cap="none" spc="0" normalizeH="0" baseline="0" noProof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prstClr val="white">
                    <a:lumMod val="85000"/>
                  </a:prst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algn="just">
                <a:lnSpc>
                  <a:spcPts val="1500"/>
                </a:lnSpc>
                <a:defRPr/>
              </a:pPr>
              <a:r>
                <a:rPr lang="ru-RU" sz="4000" noProof="1" smtClean="0">
                  <a:solidFill>
                    <a:schemeClr val="bg1">
                      <a:lumMod val="85000"/>
                    </a:schemeClr>
                  </a:solidFill>
                  <a:latin typeface="Sylfaen" panose="010A0502050306030303" pitchFamily="18" charset="0"/>
                </a:rPr>
                <a:t>73   </a:t>
              </a:r>
              <a:r>
                <a:rPr lang="en-US" sz="4000" noProof="1" smtClean="0">
                  <a:solidFill>
                    <a:schemeClr val="bg1">
                      <a:lumMod val="85000"/>
                    </a:schemeClr>
                  </a:solidFill>
                  <a:latin typeface="Sylfaen" panose="010A0502050306030303" pitchFamily="18" charset="0"/>
                </a:rPr>
                <a:t>  </a:t>
              </a:r>
              <a:r>
                <a:rPr lang="ru-RU" sz="6000" noProof="1" smtClean="0">
                  <a:solidFill>
                    <a:schemeClr val="bg1">
                      <a:lumMod val="85000"/>
                    </a:schemeClr>
                  </a:solidFill>
                  <a:latin typeface="Sylfaen" panose="010A0502050306030303" pitchFamily="18" charset="0"/>
                </a:rPr>
                <a:t>85</a:t>
              </a:r>
              <a:endParaRPr lang="en-US" sz="6000" noProof="1">
                <a:solidFill>
                  <a:schemeClr val="bg1">
                    <a:lumMod val="85000"/>
                  </a:scheme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00" name="Freeform: Shape 4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0158225-AF56-730F-75FA-1EBE4E75559E}"/>
                </a:ext>
              </a:extLst>
            </p:cNvPr>
            <p:cNvSpPr/>
            <p:nvPr/>
          </p:nvSpPr>
          <p:spPr>
            <a:xfrm>
              <a:off x="4442295" y="4825771"/>
              <a:ext cx="758616" cy="1117765"/>
            </a:xfrm>
            <a:custGeom>
              <a:avLst/>
              <a:gdLst/>
              <a:ahLst/>
              <a:cxnLst/>
              <a:rect l="l" t="t" r="r" b="b"/>
              <a:pathLst>
                <a:path w="1053740" h="1552608">
                  <a:moveTo>
                    <a:pt x="526870" y="894020"/>
                  </a:moveTo>
                  <a:cubicBezTo>
                    <a:pt x="492298" y="894020"/>
                    <a:pt x="461702" y="901626"/>
                    <a:pt x="435082" y="916837"/>
                  </a:cubicBezTo>
                  <a:cubicBezTo>
                    <a:pt x="408462" y="932049"/>
                    <a:pt x="387719" y="954001"/>
                    <a:pt x="372854" y="982696"/>
                  </a:cubicBezTo>
                  <a:cubicBezTo>
                    <a:pt x="357988" y="1011390"/>
                    <a:pt x="350555" y="1046480"/>
                    <a:pt x="350555" y="1087966"/>
                  </a:cubicBezTo>
                  <a:cubicBezTo>
                    <a:pt x="350555" y="1128069"/>
                    <a:pt x="358161" y="1162814"/>
                    <a:pt x="373372" y="1192199"/>
                  </a:cubicBezTo>
                  <a:cubicBezTo>
                    <a:pt x="388584" y="1221585"/>
                    <a:pt x="409499" y="1244057"/>
                    <a:pt x="436119" y="1259614"/>
                  </a:cubicBezTo>
                  <a:cubicBezTo>
                    <a:pt x="462740" y="1275171"/>
                    <a:pt x="493681" y="1282950"/>
                    <a:pt x="528944" y="1282950"/>
                  </a:cubicBezTo>
                  <a:cubicBezTo>
                    <a:pt x="564207" y="1282950"/>
                    <a:pt x="594803" y="1275171"/>
                    <a:pt x="620731" y="1259614"/>
                  </a:cubicBezTo>
                  <a:cubicBezTo>
                    <a:pt x="646660" y="1244057"/>
                    <a:pt x="666712" y="1221585"/>
                    <a:pt x="680886" y="1192199"/>
                  </a:cubicBezTo>
                  <a:cubicBezTo>
                    <a:pt x="695060" y="1162814"/>
                    <a:pt x="702147" y="1128069"/>
                    <a:pt x="702147" y="1087966"/>
                  </a:cubicBezTo>
                  <a:cubicBezTo>
                    <a:pt x="702147" y="1046480"/>
                    <a:pt x="694887" y="1011390"/>
                    <a:pt x="680367" y="982696"/>
                  </a:cubicBezTo>
                  <a:cubicBezTo>
                    <a:pt x="665847" y="954001"/>
                    <a:pt x="645450" y="932049"/>
                    <a:pt x="619176" y="916837"/>
                  </a:cubicBezTo>
                  <a:cubicBezTo>
                    <a:pt x="592901" y="901626"/>
                    <a:pt x="562133" y="894020"/>
                    <a:pt x="526870" y="894020"/>
                  </a:cubicBezTo>
                  <a:close/>
                  <a:moveTo>
                    <a:pt x="526870" y="269658"/>
                  </a:moveTo>
                  <a:cubicBezTo>
                    <a:pt x="495755" y="269658"/>
                    <a:pt x="469481" y="276572"/>
                    <a:pt x="448047" y="290401"/>
                  </a:cubicBezTo>
                  <a:cubicBezTo>
                    <a:pt x="426612" y="304230"/>
                    <a:pt x="410364" y="324108"/>
                    <a:pt x="399301" y="350037"/>
                  </a:cubicBezTo>
                  <a:cubicBezTo>
                    <a:pt x="388238" y="375966"/>
                    <a:pt x="382706" y="407253"/>
                    <a:pt x="382706" y="443899"/>
                  </a:cubicBezTo>
                  <a:cubicBezTo>
                    <a:pt x="382706" y="479853"/>
                    <a:pt x="388238" y="511313"/>
                    <a:pt x="399301" y="538279"/>
                  </a:cubicBezTo>
                  <a:cubicBezTo>
                    <a:pt x="410364" y="565245"/>
                    <a:pt x="426785" y="586333"/>
                    <a:pt x="448565" y="601545"/>
                  </a:cubicBezTo>
                  <a:cubicBezTo>
                    <a:pt x="470345" y="616756"/>
                    <a:pt x="497138" y="624362"/>
                    <a:pt x="528944" y="624362"/>
                  </a:cubicBezTo>
                  <a:cubicBezTo>
                    <a:pt x="561441" y="624362"/>
                    <a:pt x="588234" y="616756"/>
                    <a:pt x="609323" y="601545"/>
                  </a:cubicBezTo>
                  <a:cubicBezTo>
                    <a:pt x="630411" y="586333"/>
                    <a:pt x="646314" y="565245"/>
                    <a:pt x="657032" y="538279"/>
                  </a:cubicBezTo>
                  <a:cubicBezTo>
                    <a:pt x="667749" y="511313"/>
                    <a:pt x="673107" y="479853"/>
                    <a:pt x="673107" y="443899"/>
                  </a:cubicBezTo>
                  <a:cubicBezTo>
                    <a:pt x="673107" y="407944"/>
                    <a:pt x="667576" y="377003"/>
                    <a:pt x="656513" y="351074"/>
                  </a:cubicBezTo>
                  <a:cubicBezTo>
                    <a:pt x="645450" y="325145"/>
                    <a:pt x="629202" y="305094"/>
                    <a:pt x="607767" y="290920"/>
                  </a:cubicBezTo>
                  <a:cubicBezTo>
                    <a:pt x="586333" y="276745"/>
                    <a:pt x="559367" y="269658"/>
                    <a:pt x="526870" y="269658"/>
                  </a:cubicBezTo>
                  <a:close/>
                  <a:moveTo>
                    <a:pt x="526870" y="0"/>
                  </a:moveTo>
                  <a:cubicBezTo>
                    <a:pt x="623670" y="0"/>
                    <a:pt x="709407" y="16249"/>
                    <a:pt x="784082" y="48746"/>
                  </a:cubicBezTo>
                  <a:cubicBezTo>
                    <a:pt x="858756" y="81243"/>
                    <a:pt x="917182" y="128952"/>
                    <a:pt x="959360" y="191872"/>
                  </a:cubicBezTo>
                  <a:cubicBezTo>
                    <a:pt x="1001537" y="254792"/>
                    <a:pt x="1022626" y="332578"/>
                    <a:pt x="1022626" y="425230"/>
                  </a:cubicBezTo>
                  <a:cubicBezTo>
                    <a:pt x="1022626" y="504053"/>
                    <a:pt x="1001710" y="573023"/>
                    <a:pt x="959878" y="632141"/>
                  </a:cubicBezTo>
                  <a:cubicBezTo>
                    <a:pt x="928505" y="676479"/>
                    <a:pt x="887991" y="713427"/>
                    <a:pt x="838338" y="742986"/>
                  </a:cubicBezTo>
                  <a:lnTo>
                    <a:pt x="817041" y="753935"/>
                  </a:lnTo>
                  <a:lnTo>
                    <a:pt x="854025" y="772512"/>
                  </a:lnTo>
                  <a:cubicBezTo>
                    <a:pt x="907308" y="803561"/>
                    <a:pt x="951062" y="842681"/>
                    <a:pt x="985288" y="889871"/>
                  </a:cubicBezTo>
                  <a:cubicBezTo>
                    <a:pt x="1030923" y="952791"/>
                    <a:pt x="1053740" y="1028158"/>
                    <a:pt x="1053740" y="1115969"/>
                  </a:cubicBezTo>
                  <a:cubicBezTo>
                    <a:pt x="1053740" y="1212078"/>
                    <a:pt x="1031096" y="1292630"/>
                    <a:pt x="985807" y="1357624"/>
                  </a:cubicBezTo>
                  <a:cubicBezTo>
                    <a:pt x="940518" y="1422619"/>
                    <a:pt x="878289" y="1471364"/>
                    <a:pt x="799121" y="1503862"/>
                  </a:cubicBezTo>
                  <a:cubicBezTo>
                    <a:pt x="719952" y="1536359"/>
                    <a:pt x="629893" y="1552608"/>
                    <a:pt x="528944" y="1552608"/>
                  </a:cubicBezTo>
                  <a:cubicBezTo>
                    <a:pt x="428687" y="1552608"/>
                    <a:pt x="338628" y="1536359"/>
                    <a:pt x="258767" y="1503862"/>
                  </a:cubicBezTo>
                  <a:cubicBezTo>
                    <a:pt x="178907" y="1471364"/>
                    <a:pt x="115814" y="1422619"/>
                    <a:pt x="69488" y="1357624"/>
                  </a:cubicBezTo>
                  <a:cubicBezTo>
                    <a:pt x="23162" y="1292630"/>
                    <a:pt x="0" y="1212078"/>
                    <a:pt x="0" y="1115969"/>
                  </a:cubicBezTo>
                  <a:cubicBezTo>
                    <a:pt x="0" y="1050283"/>
                    <a:pt x="13310" y="991339"/>
                    <a:pt x="39930" y="939136"/>
                  </a:cubicBezTo>
                  <a:cubicBezTo>
                    <a:pt x="66550" y="886933"/>
                    <a:pt x="103714" y="842508"/>
                    <a:pt x="151423" y="805863"/>
                  </a:cubicBezTo>
                  <a:cubicBezTo>
                    <a:pt x="175277" y="787540"/>
                    <a:pt x="201163" y="771377"/>
                    <a:pt x="229079" y="757376"/>
                  </a:cubicBezTo>
                  <a:lnTo>
                    <a:pt x="238784" y="753042"/>
                  </a:lnTo>
                  <a:lnTo>
                    <a:pt x="219032" y="742986"/>
                  </a:lnTo>
                  <a:cubicBezTo>
                    <a:pt x="168860" y="713427"/>
                    <a:pt x="127828" y="676479"/>
                    <a:pt x="95936" y="632141"/>
                  </a:cubicBezTo>
                  <a:cubicBezTo>
                    <a:pt x="53413" y="573023"/>
                    <a:pt x="32151" y="504053"/>
                    <a:pt x="32151" y="425230"/>
                  </a:cubicBezTo>
                  <a:cubicBezTo>
                    <a:pt x="32151" y="332578"/>
                    <a:pt x="53413" y="254792"/>
                    <a:pt x="95936" y="191872"/>
                  </a:cubicBezTo>
                  <a:cubicBezTo>
                    <a:pt x="138459" y="128952"/>
                    <a:pt x="197057" y="81243"/>
                    <a:pt x="271732" y="48746"/>
                  </a:cubicBezTo>
                  <a:cubicBezTo>
                    <a:pt x="346406" y="16249"/>
                    <a:pt x="431452" y="0"/>
                    <a:pt x="526870" y="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B829EF-11FF-E358-59DD-B6A7C1B46E9E}"/>
              </a:ext>
            </a:extLst>
          </p:cNvPr>
          <p:cNvGrpSpPr/>
          <p:nvPr/>
        </p:nvGrpSpPr>
        <p:grpSpPr>
          <a:xfrm>
            <a:off x="8264487" y="3021833"/>
            <a:ext cx="3307178" cy="1416346"/>
            <a:chOff x="8164852" y="2903133"/>
            <a:chExt cx="3307178" cy="1416346"/>
          </a:xfrm>
        </p:grpSpPr>
        <p:sp>
          <p:nvSpPr>
            <p:cNvPr id="97" name="Freeform: Shape 8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7F8CEA8-3175-3B05-5E84-C998CDF33737}"/>
                </a:ext>
              </a:extLst>
            </p:cNvPr>
            <p:cNvSpPr/>
            <p:nvPr/>
          </p:nvSpPr>
          <p:spPr>
            <a:xfrm>
              <a:off x="8573259" y="2903133"/>
              <a:ext cx="2898771" cy="1416346"/>
            </a:xfrm>
            <a:custGeom>
              <a:avLst/>
              <a:gdLst>
                <a:gd name="connsiteX0" fmla="*/ 0 w 2898771"/>
                <a:gd name="connsiteY0" fmla="*/ 0 h 1416346"/>
                <a:gd name="connsiteX1" fmla="*/ 1932514 w 2898771"/>
                <a:gd name="connsiteY1" fmla="*/ 0 h 1416346"/>
                <a:gd name="connsiteX2" fmla="*/ 2898771 w 2898771"/>
                <a:gd name="connsiteY2" fmla="*/ 0 h 1416346"/>
                <a:gd name="connsiteX3" fmla="*/ 2898771 w 2898771"/>
                <a:gd name="connsiteY3" fmla="*/ 1416346 h 1416346"/>
                <a:gd name="connsiteX4" fmla="*/ 1932514 w 2898771"/>
                <a:gd name="connsiteY4" fmla="*/ 1416346 h 1416346"/>
                <a:gd name="connsiteX5" fmla="*/ 0 w 2898771"/>
                <a:gd name="connsiteY5" fmla="*/ 1416346 h 1416346"/>
                <a:gd name="connsiteX6" fmla="*/ 0 w 2898771"/>
                <a:gd name="connsiteY6" fmla="*/ 1260283 h 1416346"/>
                <a:gd name="connsiteX7" fmla="*/ 44751 w 2898771"/>
                <a:gd name="connsiteY7" fmla="*/ 1257663 h 1416346"/>
                <a:gd name="connsiteX8" fmla="*/ 187062 w 2898771"/>
                <a:gd name="connsiteY8" fmla="*/ 1211813 h 1416346"/>
                <a:gd name="connsiteX9" fmla="*/ 323702 w 2898771"/>
                <a:gd name="connsiteY9" fmla="*/ 1076292 h 1416346"/>
                <a:gd name="connsiteX10" fmla="*/ 372609 w 2898771"/>
                <a:gd name="connsiteY10" fmla="*/ 885891 h 1416346"/>
                <a:gd name="connsiteX11" fmla="*/ 288982 w 2898771"/>
                <a:gd name="connsiteY11" fmla="*/ 615596 h 1416346"/>
                <a:gd name="connsiteX12" fmla="*/ 64235 w 2898771"/>
                <a:gd name="connsiteY12" fmla="*/ 512555 h 1416346"/>
                <a:gd name="connsiteX13" fmla="*/ 2074 w 2898771"/>
                <a:gd name="connsiteY13" fmla="*/ 517782 h 1416346"/>
                <a:gd name="connsiteX14" fmla="*/ 0 w 2898771"/>
                <a:gd name="connsiteY14" fmla="*/ 518357 h 1416346"/>
                <a:gd name="connsiteX15" fmla="*/ 0 w 2898771"/>
                <a:gd name="connsiteY15" fmla="*/ 384519 h 1416346"/>
                <a:gd name="connsiteX16" fmla="*/ 9331 w 2898771"/>
                <a:gd name="connsiteY16" fmla="*/ 378832 h 1416346"/>
                <a:gd name="connsiteX17" fmla="*/ 192662 w 2898771"/>
                <a:gd name="connsiteY17" fmla="*/ 340822 h 1416346"/>
                <a:gd name="connsiteX18" fmla="*/ 203862 w 2898771"/>
                <a:gd name="connsiteY18" fmla="*/ 340822 h 1416346"/>
                <a:gd name="connsiteX19" fmla="*/ 203862 w 2898771"/>
                <a:gd name="connsiteY19" fmla="*/ 142954 h 1416346"/>
                <a:gd name="connsiteX20" fmla="*/ 165782 w 2898771"/>
                <a:gd name="connsiteY20" fmla="*/ 142954 h 1416346"/>
                <a:gd name="connsiteX21" fmla="*/ 10288 w 2898771"/>
                <a:gd name="connsiteY21" fmla="*/ 161995 h 1416346"/>
                <a:gd name="connsiteX22" fmla="*/ 0 w 2898771"/>
                <a:gd name="connsiteY22" fmla="*/ 165381 h 1416346"/>
                <a:gd name="connsiteX0" fmla="*/ 0 w 2898771"/>
                <a:gd name="connsiteY0" fmla="*/ 0 h 1416346"/>
                <a:gd name="connsiteX1" fmla="*/ 1932514 w 2898771"/>
                <a:gd name="connsiteY1" fmla="*/ 0 h 1416346"/>
                <a:gd name="connsiteX2" fmla="*/ 2898771 w 2898771"/>
                <a:gd name="connsiteY2" fmla="*/ 0 h 1416346"/>
                <a:gd name="connsiteX3" fmla="*/ 2898771 w 2898771"/>
                <a:gd name="connsiteY3" fmla="*/ 1416346 h 1416346"/>
                <a:gd name="connsiteX4" fmla="*/ 0 w 2898771"/>
                <a:gd name="connsiteY4" fmla="*/ 1416346 h 1416346"/>
                <a:gd name="connsiteX5" fmla="*/ 0 w 2898771"/>
                <a:gd name="connsiteY5" fmla="*/ 1260283 h 1416346"/>
                <a:gd name="connsiteX6" fmla="*/ 44751 w 2898771"/>
                <a:gd name="connsiteY6" fmla="*/ 1257663 h 1416346"/>
                <a:gd name="connsiteX7" fmla="*/ 187062 w 2898771"/>
                <a:gd name="connsiteY7" fmla="*/ 1211813 h 1416346"/>
                <a:gd name="connsiteX8" fmla="*/ 323702 w 2898771"/>
                <a:gd name="connsiteY8" fmla="*/ 1076292 h 1416346"/>
                <a:gd name="connsiteX9" fmla="*/ 372609 w 2898771"/>
                <a:gd name="connsiteY9" fmla="*/ 885891 h 1416346"/>
                <a:gd name="connsiteX10" fmla="*/ 288982 w 2898771"/>
                <a:gd name="connsiteY10" fmla="*/ 615596 h 1416346"/>
                <a:gd name="connsiteX11" fmla="*/ 64235 w 2898771"/>
                <a:gd name="connsiteY11" fmla="*/ 512555 h 1416346"/>
                <a:gd name="connsiteX12" fmla="*/ 2074 w 2898771"/>
                <a:gd name="connsiteY12" fmla="*/ 517782 h 1416346"/>
                <a:gd name="connsiteX13" fmla="*/ 0 w 2898771"/>
                <a:gd name="connsiteY13" fmla="*/ 518357 h 1416346"/>
                <a:gd name="connsiteX14" fmla="*/ 0 w 2898771"/>
                <a:gd name="connsiteY14" fmla="*/ 384519 h 1416346"/>
                <a:gd name="connsiteX15" fmla="*/ 9331 w 2898771"/>
                <a:gd name="connsiteY15" fmla="*/ 378832 h 1416346"/>
                <a:gd name="connsiteX16" fmla="*/ 192662 w 2898771"/>
                <a:gd name="connsiteY16" fmla="*/ 340822 h 1416346"/>
                <a:gd name="connsiteX17" fmla="*/ 203862 w 2898771"/>
                <a:gd name="connsiteY17" fmla="*/ 340822 h 1416346"/>
                <a:gd name="connsiteX18" fmla="*/ 203862 w 2898771"/>
                <a:gd name="connsiteY18" fmla="*/ 142954 h 1416346"/>
                <a:gd name="connsiteX19" fmla="*/ 165782 w 2898771"/>
                <a:gd name="connsiteY19" fmla="*/ 142954 h 1416346"/>
                <a:gd name="connsiteX20" fmla="*/ 10288 w 2898771"/>
                <a:gd name="connsiteY20" fmla="*/ 161995 h 1416346"/>
                <a:gd name="connsiteX21" fmla="*/ 0 w 2898771"/>
                <a:gd name="connsiteY21" fmla="*/ 165381 h 1416346"/>
                <a:gd name="connsiteX22" fmla="*/ 0 w 2898771"/>
                <a:gd name="connsiteY22" fmla="*/ 0 h 1416346"/>
                <a:gd name="connsiteX0" fmla="*/ 0 w 2898771"/>
                <a:gd name="connsiteY0" fmla="*/ 0 h 1416346"/>
                <a:gd name="connsiteX1" fmla="*/ 2898771 w 2898771"/>
                <a:gd name="connsiteY1" fmla="*/ 0 h 1416346"/>
                <a:gd name="connsiteX2" fmla="*/ 2898771 w 2898771"/>
                <a:gd name="connsiteY2" fmla="*/ 1416346 h 1416346"/>
                <a:gd name="connsiteX3" fmla="*/ 0 w 2898771"/>
                <a:gd name="connsiteY3" fmla="*/ 1416346 h 1416346"/>
                <a:gd name="connsiteX4" fmla="*/ 0 w 2898771"/>
                <a:gd name="connsiteY4" fmla="*/ 1260283 h 1416346"/>
                <a:gd name="connsiteX5" fmla="*/ 44751 w 2898771"/>
                <a:gd name="connsiteY5" fmla="*/ 1257663 h 1416346"/>
                <a:gd name="connsiteX6" fmla="*/ 187062 w 2898771"/>
                <a:gd name="connsiteY6" fmla="*/ 1211813 h 1416346"/>
                <a:gd name="connsiteX7" fmla="*/ 323702 w 2898771"/>
                <a:gd name="connsiteY7" fmla="*/ 1076292 h 1416346"/>
                <a:gd name="connsiteX8" fmla="*/ 372609 w 2898771"/>
                <a:gd name="connsiteY8" fmla="*/ 885891 h 1416346"/>
                <a:gd name="connsiteX9" fmla="*/ 288982 w 2898771"/>
                <a:gd name="connsiteY9" fmla="*/ 615596 h 1416346"/>
                <a:gd name="connsiteX10" fmla="*/ 64235 w 2898771"/>
                <a:gd name="connsiteY10" fmla="*/ 512555 h 1416346"/>
                <a:gd name="connsiteX11" fmla="*/ 2074 w 2898771"/>
                <a:gd name="connsiteY11" fmla="*/ 517782 h 1416346"/>
                <a:gd name="connsiteX12" fmla="*/ 0 w 2898771"/>
                <a:gd name="connsiteY12" fmla="*/ 518357 h 1416346"/>
                <a:gd name="connsiteX13" fmla="*/ 0 w 2898771"/>
                <a:gd name="connsiteY13" fmla="*/ 384519 h 1416346"/>
                <a:gd name="connsiteX14" fmla="*/ 9331 w 2898771"/>
                <a:gd name="connsiteY14" fmla="*/ 378832 h 1416346"/>
                <a:gd name="connsiteX15" fmla="*/ 192662 w 2898771"/>
                <a:gd name="connsiteY15" fmla="*/ 340822 h 1416346"/>
                <a:gd name="connsiteX16" fmla="*/ 203862 w 2898771"/>
                <a:gd name="connsiteY16" fmla="*/ 340822 h 1416346"/>
                <a:gd name="connsiteX17" fmla="*/ 203862 w 2898771"/>
                <a:gd name="connsiteY17" fmla="*/ 142954 h 1416346"/>
                <a:gd name="connsiteX18" fmla="*/ 165782 w 2898771"/>
                <a:gd name="connsiteY18" fmla="*/ 142954 h 1416346"/>
                <a:gd name="connsiteX19" fmla="*/ 10288 w 2898771"/>
                <a:gd name="connsiteY19" fmla="*/ 161995 h 1416346"/>
                <a:gd name="connsiteX20" fmla="*/ 0 w 2898771"/>
                <a:gd name="connsiteY20" fmla="*/ 165381 h 1416346"/>
                <a:gd name="connsiteX21" fmla="*/ 0 w 2898771"/>
                <a:gd name="connsiteY21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98771" h="1416346">
                  <a:moveTo>
                    <a:pt x="0" y="0"/>
                  </a:moveTo>
                  <a:lnTo>
                    <a:pt x="2898771" y="0"/>
                  </a:lnTo>
                  <a:lnTo>
                    <a:pt x="2898771" y="1416346"/>
                  </a:lnTo>
                  <a:lnTo>
                    <a:pt x="0" y="1416346"/>
                  </a:lnTo>
                  <a:lnTo>
                    <a:pt x="0" y="1260283"/>
                  </a:lnTo>
                  <a:lnTo>
                    <a:pt x="44751" y="1257663"/>
                  </a:lnTo>
                  <a:cubicBezTo>
                    <a:pt x="95758" y="1251549"/>
                    <a:pt x="143195" y="1236266"/>
                    <a:pt x="187062" y="1211813"/>
                  </a:cubicBezTo>
                  <a:cubicBezTo>
                    <a:pt x="245551" y="1179208"/>
                    <a:pt x="291098" y="1134034"/>
                    <a:pt x="323702" y="1076292"/>
                  </a:cubicBezTo>
                  <a:cubicBezTo>
                    <a:pt x="356307" y="1018549"/>
                    <a:pt x="372609" y="955082"/>
                    <a:pt x="372609" y="885891"/>
                  </a:cubicBezTo>
                  <a:cubicBezTo>
                    <a:pt x="372609" y="774388"/>
                    <a:pt x="344734" y="684290"/>
                    <a:pt x="288982" y="615596"/>
                  </a:cubicBezTo>
                  <a:cubicBezTo>
                    <a:pt x="233231" y="546903"/>
                    <a:pt x="158315" y="512555"/>
                    <a:pt x="64235" y="512555"/>
                  </a:cubicBezTo>
                  <a:cubicBezTo>
                    <a:pt x="42582" y="512555"/>
                    <a:pt x="21861" y="514298"/>
                    <a:pt x="2074" y="517782"/>
                  </a:cubicBezTo>
                  <a:lnTo>
                    <a:pt x="0" y="518357"/>
                  </a:lnTo>
                  <a:lnTo>
                    <a:pt x="0" y="384519"/>
                  </a:lnTo>
                  <a:lnTo>
                    <a:pt x="9331" y="378832"/>
                  </a:lnTo>
                  <a:cubicBezTo>
                    <a:pt x="60992" y="353492"/>
                    <a:pt x="122101" y="340822"/>
                    <a:pt x="192662" y="340822"/>
                  </a:cubicBezTo>
                  <a:lnTo>
                    <a:pt x="203862" y="340822"/>
                  </a:lnTo>
                  <a:lnTo>
                    <a:pt x="203862" y="142954"/>
                  </a:lnTo>
                  <a:lnTo>
                    <a:pt x="165782" y="142954"/>
                  </a:lnTo>
                  <a:cubicBezTo>
                    <a:pt x="111524" y="142954"/>
                    <a:pt x="59693" y="149301"/>
                    <a:pt x="10288" y="161995"/>
                  </a:cubicBezTo>
                  <a:lnTo>
                    <a:pt x="0" y="165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Доля НИР и НИОКР </a:t>
              </a:r>
              <a:r>
                <a:rPr kumimoji="0" lang="ru-RU" sz="1600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(млн. руб.)</a:t>
              </a:r>
              <a:endParaRPr lang="ru-RU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R="0" lvl="0" indent="0" algn="just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noProof="1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20</a:t>
              </a:r>
              <a:r>
                <a:rPr lang="ru-RU" sz="2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	</a:t>
              </a:r>
              <a:r>
                <a:rPr lang="en-US" sz="2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 </a:t>
              </a:r>
              <a:r>
                <a:rPr lang="ru-RU" sz="6000" noProof="1" smtClean="0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100</a:t>
              </a:r>
              <a:endParaRPr lang="en-US" sz="6000" noProof="1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98" name="Freeform: Shape 4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D3EEB40-7C55-AEF6-1BA7-D05F7EDC8168}"/>
                </a:ext>
              </a:extLst>
            </p:cNvPr>
            <p:cNvSpPr/>
            <p:nvPr/>
          </p:nvSpPr>
          <p:spPr>
            <a:xfrm>
              <a:off x="8164852" y="3046087"/>
              <a:ext cx="781017" cy="1117765"/>
            </a:xfrm>
            <a:custGeom>
              <a:avLst/>
              <a:gdLst/>
              <a:ahLst/>
              <a:cxnLst/>
              <a:rect l="l" t="t" r="r" b="b"/>
              <a:pathLst>
                <a:path w="1084855" h="1552608">
                  <a:moveTo>
                    <a:pt x="797566" y="0"/>
                  </a:moveTo>
                  <a:lnTo>
                    <a:pt x="850460" y="0"/>
                  </a:lnTo>
                  <a:lnTo>
                    <a:pt x="850460" y="274844"/>
                  </a:lnTo>
                  <a:lnTo>
                    <a:pt x="834903" y="274844"/>
                  </a:lnTo>
                  <a:cubicBezTo>
                    <a:pt x="704222" y="274844"/>
                    <a:pt x="596878" y="306131"/>
                    <a:pt x="512869" y="368706"/>
                  </a:cubicBezTo>
                  <a:cubicBezTo>
                    <a:pt x="428860" y="431280"/>
                    <a:pt x="377176" y="518227"/>
                    <a:pt x="357816" y="629548"/>
                  </a:cubicBezTo>
                  <a:cubicBezTo>
                    <a:pt x="436639" y="552107"/>
                    <a:pt x="536205" y="513387"/>
                    <a:pt x="656514" y="513387"/>
                  </a:cubicBezTo>
                  <a:cubicBezTo>
                    <a:pt x="787194" y="513387"/>
                    <a:pt x="891254" y="561096"/>
                    <a:pt x="968695" y="656513"/>
                  </a:cubicBezTo>
                  <a:cubicBezTo>
                    <a:pt x="1046135" y="751931"/>
                    <a:pt x="1084855" y="877080"/>
                    <a:pt x="1084855" y="1031960"/>
                  </a:cubicBezTo>
                  <a:cubicBezTo>
                    <a:pt x="1084855" y="1128069"/>
                    <a:pt x="1062211" y="1216227"/>
                    <a:pt x="1016922" y="1296433"/>
                  </a:cubicBezTo>
                  <a:cubicBezTo>
                    <a:pt x="971633" y="1376639"/>
                    <a:pt x="908367" y="1439386"/>
                    <a:pt x="827124" y="1484675"/>
                  </a:cubicBezTo>
                  <a:cubicBezTo>
                    <a:pt x="745881" y="1529963"/>
                    <a:pt x="655822" y="1552608"/>
                    <a:pt x="556948" y="1552608"/>
                  </a:cubicBezTo>
                  <a:cubicBezTo>
                    <a:pt x="449776" y="1552608"/>
                    <a:pt x="354013" y="1528235"/>
                    <a:pt x="269658" y="1479489"/>
                  </a:cubicBezTo>
                  <a:cubicBezTo>
                    <a:pt x="185304" y="1430743"/>
                    <a:pt x="119618" y="1361081"/>
                    <a:pt x="72601" y="1270504"/>
                  </a:cubicBezTo>
                  <a:cubicBezTo>
                    <a:pt x="25583" y="1179926"/>
                    <a:pt x="1383" y="1075520"/>
                    <a:pt x="0" y="957286"/>
                  </a:cubicBezTo>
                  <a:lnTo>
                    <a:pt x="0" y="817271"/>
                  </a:lnTo>
                  <a:cubicBezTo>
                    <a:pt x="0" y="661699"/>
                    <a:pt x="33362" y="521857"/>
                    <a:pt x="100085" y="397746"/>
                  </a:cubicBezTo>
                  <a:cubicBezTo>
                    <a:pt x="166808" y="273634"/>
                    <a:pt x="262053" y="176315"/>
                    <a:pt x="385819" y="105789"/>
                  </a:cubicBezTo>
                  <a:cubicBezTo>
                    <a:pt x="509585" y="35263"/>
                    <a:pt x="646834" y="0"/>
                    <a:pt x="797566" y="0"/>
                  </a:cubicBezTo>
                  <a:close/>
                  <a:moveTo>
                    <a:pt x="535168" y="783045"/>
                  </a:moveTo>
                  <a:cubicBezTo>
                    <a:pt x="488842" y="783045"/>
                    <a:pt x="450122" y="793719"/>
                    <a:pt x="419007" y="815067"/>
                  </a:cubicBezTo>
                  <a:cubicBezTo>
                    <a:pt x="387893" y="836415"/>
                    <a:pt x="364730" y="862581"/>
                    <a:pt x="349519" y="893566"/>
                  </a:cubicBezTo>
                  <a:lnTo>
                    <a:pt x="349519" y="997880"/>
                  </a:lnTo>
                  <a:cubicBezTo>
                    <a:pt x="349519" y="1187927"/>
                    <a:pt x="415550" y="1282950"/>
                    <a:pt x="547613" y="1282950"/>
                  </a:cubicBezTo>
                  <a:cubicBezTo>
                    <a:pt x="600854" y="1282950"/>
                    <a:pt x="645278" y="1259193"/>
                    <a:pt x="680887" y="1211678"/>
                  </a:cubicBezTo>
                  <a:cubicBezTo>
                    <a:pt x="716495" y="1164164"/>
                    <a:pt x="734300" y="1104604"/>
                    <a:pt x="734300" y="1032997"/>
                  </a:cubicBezTo>
                  <a:cubicBezTo>
                    <a:pt x="734300" y="959317"/>
                    <a:pt x="716150" y="899238"/>
                    <a:pt x="679850" y="852761"/>
                  </a:cubicBezTo>
                  <a:cubicBezTo>
                    <a:pt x="643549" y="806284"/>
                    <a:pt x="595322" y="783045"/>
                    <a:pt x="535168" y="78304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64">
            <a:extLst>
              <a:ext uri="{FF2B5EF4-FFF2-40B4-BE49-F238E27FC236}">
                <a16:creationId xmlns:lc="http://schemas.openxmlformats.org/drawingml/2006/lockedCanvas" xmlns:a16="http://schemas.microsoft.com/office/drawing/2014/main" xmlns="" id="{80443CB3-D970-8EB7-AEB7-40D80EA64EAC}"/>
              </a:ext>
            </a:extLst>
          </p:cNvPr>
          <p:cNvGrpSpPr/>
          <p:nvPr/>
        </p:nvGrpSpPr>
        <p:grpSpPr>
          <a:xfrm>
            <a:off x="8237607" y="1257081"/>
            <a:ext cx="3334058" cy="1416346"/>
            <a:chOff x="7666070" y="1138381"/>
            <a:chExt cx="3334058" cy="1416346"/>
          </a:xfrm>
        </p:grpSpPr>
        <p:sp>
          <p:nvSpPr>
            <p:cNvPr id="95" name="Freeform: Shape 6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C76470F-6869-28D3-C484-75D4ED9D1793}"/>
                </a:ext>
              </a:extLst>
            </p:cNvPr>
            <p:cNvSpPr/>
            <p:nvPr/>
          </p:nvSpPr>
          <p:spPr>
            <a:xfrm>
              <a:off x="8101357" y="1138381"/>
              <a:ext cx="2898771" cy="1416346"/>
            </a:xfrm>
            <a:custGeom>
              <a:avLst/>
              <a:gdLst>
                <a:gd name="connsiteX0" fmla="*/ 0 w 2898771"/>
                <a:gd name="connsiteY0" fmla="*/ 0 h 1416346"/>
                <a:gd name="connsiteX1" fmla="*/ 1932514 w 2898771"/>
                <a:gd name="connsiteY1" fmla="*/ 0 h 1416346"/>
                <a:gd name="connsiteX2" fmla="*/ 2898771 w 2898771"/>
                <a:gd name="connsiteY2" fmla="*/ 0 h 1416346"/>
                <a:gd name="connsiteX3" fmla="*/ 2898771 w 2898771"/>
                <a:gd name="connsiteY3" fmla="*/ 1416346 h 1416346"/>
                <a:gd name="connsiteX4" fmla="*/ 1932514 w 2898771"/>
                <a:gd name="connsiteY4" fmla="*/ 1416346 h 1416346"/>
                <a:gd name="connsiteX5" fmla="*/ 0 w 2898771"/>
                <a:gd name="connsiteY5" fmla="*/ 1416346 h 1416346"/>
                <a:gd name="connsiteX6" fmla="*/ 0 w 2898771"/>
                <a:gd name="connsiteY6" fmla="*/ 1257476 h 1416346"/>
                <a:gd name="connsiteX7" fmla="*/ 35208 w 2898771"/>
                <a:gd name="connsiteY7" fmla="*/ 1255260 h 1416346"/>
                <a:gd name="connsiteX8" fmla="*/ 242689 w 2898771"/>
                <a:gd name="connsiteY8" fmla="*/ 1173359 h 1416346"/>
                <a:gd name="connsiteX9" fmla="*/ 354689 w 2898771"/>
                <a:gd name="connsiteY9" fmla="*/ 940398 h 1416346"/>
                <a:gd name="connsiteX10" fmla="*/ 305409 w 2898771"/>
                <a:gd name="connsiteY10" fmla="*/ 782477 h 1416346"/>
                <a:gd name="connsiteX11" fmla="*/ 169515 w 2898771"/>
                <a:gd name="connsiteY11" fmla="*/ 687276 h 1416346"/>
                <a:gd name="connsiteX12" fmla="*/ 294582 w 2898771"/>
                <a:gd name="connsiteY12" fmla="*/ 586103 h 1416346"/>
                <a:gd name="connsiteX13" fmla="*/ 337516 w 2898771"/>
                <a:gd name="connsiteY13" fmla="*/ 453569 h 1416346"/>
                <a:gd name="connsiteX14" fmla="*/ 233729 w 2898771"/>
                <a:gd name="connsiteY14" fmla="*/ 225834 h 1416346"/>
                <a:gd name="connsiteX15" fmla="*/ 34368 w 2898771"/>
                <a:gd name="connsiteY15" fmla="*/ 148134 h 1416346"/>
                <a:gd name="connsiteX16" fmla="*/ 0 w 2898771"/>
                <a:gd name="connsiteY16" fmla="*/ 146060 h 1416346"/>
                <a:gd name="connsiteX0" fmla="*/ 0 w 2898771"/>
                <a:gd name="connsiteY0" fmla="*/ 0 h 1416346"/>
                <a:gd name="connsiteX1" fmla="*/ 2898771 w 2898771"/>
                <a:gd name="connsiteY1" fmla="*/ 0 h 1416346"/>
                <a:gd name="connsiteX2" fmla="*/ 2898771 w 2898771"/>
                <a:gd name="connsiteY2" fmla="*/ 1416346 h 1416346"/>
                <a:gd name="connsiteX3" fmla="*/ 1932514 w 2898771"/>
                <a:gd name="connsiteY3" fmla="*/ 1416346 h 1416346"/>
                <a:gd name="connsiteX4" fmla="*/ 0 w 2898771"/>
                <a:gd name="connsiteY4" fmla="*/ 1416346 h 1416346"/>
                <a:gd name="connsiteX5" fmla="*/ 0 w 2898771"/>
                <a:gd name="connsiteY5" fmla="*/ 1257476 h 1416346"/>
                <a:gd name="connsiteX6" fmla="*/ 35208 w 2898771"/>
                <a:gd name="connsiteY6" fmla="*/ 1255260 h 1416346"/>
                <a:gd name="connsiteX7" fmla="*/ 242689 w 2898771"/>
                <a:gd name="connsiteY7" fmla="*/ 1173359 h 1416346"/>
                <a:gd name="connsiteX8" fmla="*/ 354689 w 2898771"/>
                <a:gd name="connsiteY8" fmla="*/ 940398 h 1416346"/>
                <a:gd name="connsiteX9" fmla="*/ 305409 w 2898771"/>
                <a:gd name="connsiteY9" fmla="*/ 782477 h 1416346"/>
                <a:gd name="connsiteX10" fmla="*/ 169515 w 2898771"/>
                <a:gd name="connsiteY10" fmla="*/ 687276 h 1416346"/>
                <a:gd name="connsiteX11" fmla="*/ 294582 w 2898771"/>
                <a:gd name="connsiteY11" fmla="*/ 586103 h 1416346"/>
                <a:gd name="connsiteX12" fmla="*/ 337516 w 2898771"/>
                <a:gd name="connsiteY12" fmla="*/ 453569 h 1416346"/>
                <a:gd name="connsiteX13" fmla="*/ 233729 w 2898771"/>
                <a:gd name="connsiteY13" fmla="*/ 225834 h 1416346"/>
                <a:gd name="connsiteX14" fmla="*/ 34368 w 2898771"/>
                <a:gd name="connsiteY14" fmla="*/ 148134 h 1416346"/>
                <a:gd name="connsiteX15" fmla="*/ 0 w 2898771"/>
                <a:gd name="connsiteY15" fmla="*/ 146060 h 1416346"/>
                <a:gd name="connsiteX16" fmla="*/ 0 w 2898771"/>
                <a:gd name="connsiteY16" fmla="*/ 0 h 1416346"/>
                <a:gd name="connsiteX0" fmla="*/ 0 w 2898771"/>
                <a:gd name="connsiteY0" fmla="*/ 0 h 1416346"/>
                <a:gd name="connsiteX1" fmla="*/ 2898771 w 2898771"/>
                <a:gd name="connsiteY1" fmla="*/ 0 h 1416346"/>
                <a:gd name="connsiteX2" fmla="*/ 2898771 w 2898771"/>
                <a:gd name="connsiteY2" fmla="*/ 1416346 h 1416346"/>
                <a:gd name="connsiteX3" fmla="*/ 0 w 2898771"/>
                <a:gd name="connsiteY3" fmla="*/ 1416346 h 1416346"/>
                <a:gd name="connsiteX4" fmla="*/ 0 w 2898771"/>
                <a:gd name="connsiteY4" fmla="*/ 1257476 h 1416346"/>
                <a:gd name="connsiteX5" fmla="*/ 35208 w 2898771"/>
                <a:gd name="connsiteY5" fmla="*/ 1255260 h 1416346"/>
                <a:gd name="connsiteX6" fmla="*/ 242689 w 2898771"/>
                <a:gd name="connsiteY6" fmla="*/ 1173359 h 1416346"/>
                <a:gd name="connsiteX7" fmla="*/ 354689 w 2898771"/>
                <a:gd name="connsiteY7" fmla="*/ 940398 h 1416346"/>
                <a:gd name="connsiteX8" fmla="*/ 305409 w 2898771"/>
                <a:gd name="connsiteY8" fmla="*/ 782477 h 1416346"/>
                <a:gd name="connsiteX9" fmla="*/ 169515 w 2898771"/>
                <a:gd name="connsiteY9" fmla="*/ 687276 h 1416346"/>
                <a:gd name="connsiteX10" fmla="*/ 294582 w 2898771"/>
                <a:gd name="connsiteY10" fmla="*/ 586103 h 1416346"/>
                <a:gd name="connsiteX11" fmla="*/ 337516 w 2898771"/>
                <a:gd name="connsiteY11" fmla="*/ 453569 h 1416346"/>
                <a:gd name="connsiteX12" fmla="*/ 233729 w 2898771"/>
                <a:gd name="connsiteY12" fmla="*/ 225834 h 1416346"/>
                <a:gd name="connsiteX13" fmla="*/ 34368 w 2898771"/>
                <a:gd name="connsiteY13" fmla="*/ 148134 h 1416346"/>
                <a:gd name="connsiteX14" fmla="*/ 0 w 2898771"/>
                <a:gd name="connsiteY14" fmla="*/ 146060 h 1416346"/>
                <a:gd name="connsiteX15" fmla="*/ 0 w 2898771"/>
                <a:gd name="connsiteY15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8771" h="1416346">
                  <a:moveTo>
                    <a:pt x="0" y="0"/>
                  </a:moveTo>
                  <a:lnTo>
                    <a:pt x="2898771" y="0"/>
                  </a:lnTo>
                  <a:lnTo>
                    <a:pt x="2898771" y="1416346"/>
                  </a:lnTo>
                  <a:lnTo>
                    <a:pt x="0" y="1416346"/>
                  </a:lnTo>
                  <a:lnTo>
                    <a:pt x="0" y="1257476"/>
                  </a:lnTo>
                  <a:lnTo>
                    <a:pt x="35208" y="1255260"/>
                  </a:lnTo>
                  <a:cubicBezTo>
                    <a:pt x="117528" y="1244339"/>
                    <a:pt x="186689" y="1217039"/>
                    <a:pt x="242689" y="1173359"/>
                  </a:cubicBezTo>
                  <a:cubicBezTo>
                    <a:pt x="317355" y="1115118"/>
                    <a:pt x="354689" y="1037465"/>
                    <a:pt x="354689" y="940398"/>
                  </a:cubicBezTo>
                  <a:cubicBezTo>
                    <a:pt x="354689" y="877678"/>
                    <a:pt x="338262" y="825037"/>
                    <a:pt x="305409" y="782477"/>
                  </a:cubicBezTo>
                  <a:cubicBezTo>
                    <a:pt x="272555" y="739917"/>
                    <a:pt x="227258" y="708184"/>
                    <a:pt x="169515" y="687276"/>
                  </a:cubicBezTo>
                  <a:cubicBezTo>
                    <a:pt x="224271" y="661392"/>
                    <a:pt x="265960" y="627668"/>
                    <a:pt x="294582" y="586103"/>
                  </a:cubicBezTo>
                  <a:cubicBezTo>
                    <a:pt x="323205" y="544538"/>
                    <a:pt x="337516" y="500360"/>
                    <a:pt x="337516" y="453569"/>
                  </a:cubicBezTo>
                  <a:cubicBezTo>
                    <a:pt x="337516" y="356999"/>
                    <a:pt x="302920" y="281088"/>
                    <a:pt x="233729" y="225834"/>
                  </a:cubicBezTo>
                  <a:cubicBezTo>
                    <a:pt x="181835" y="184394"/>
                    <a:pt x="115382" y="158494"/>
                    <a:pt x="34368" y="148134"/>
                  </a:cubicBezTo>
                  <a:lnTo>
                    <a:pt x="0" y="146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Доля иностранных студентов </a:t>
              </a:r>
              <a:r>
                <a:rPr kumimoji="0" lang="ru-RU" sz="1400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(%)</a:t>
              </a:r>
              <a:endParaRPr kumimoji="0" lang="en-US" sz="20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noProof="1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3</a:t>
              </a:r>
              <a:r>
                <a:rPr lang="ru-RU" sz="14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	     </a:t>
              </a:r>
              <a:r>
                <a:rPr lang="ru-RU" sz="6000" noProof="1" smtClean="0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20</a:t>
              </a:r>
              <a:endParaRPr lang="en-US" sz="6000" noProof="1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96" name="Freeform: Shape 4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CAAB3D2-BC58-7952-AD87-3414C4C5E67A}"/>
                </a:ext>
              </a:extLst>
            </p:cNvPr>
            <p:cNvSpPr/>
            <p:nvPr/>
          </p:nvSpPr>
          <p:spPr>
            <a:xfrm>
              <a:off x="7666070" y="1281335"/>
              <a:ext cx="789977" cy="1117765"/>
            </a:xfrm>
            <a:custGeom>
              <a:avLst/>
              <a:gdLst/>
              <a:ahLst/>
              <a:cxnLst/>
              <a:rect l="l" t="t" r="r" b="b"/>
              <a:pathLst>
                <a:path w="1097301" h="1552608">
                  <a:moveTo>
                    <a:pt x="533093" y="0"/>
                  </a:moveTo>
                  <a:cubicBezTo>
                    <a:pt x="701111" y="0"/>
                    <a:pt x="833174" y="38374"/>
                    <a:pt x="929283" y="115123"/>
                  </a:cubicBezTo>
                  <a:cubicBezTo>
                    <a:pt x="1025392" y="191872"/>
                    <a:pt x="1073446" y="297315"/>
                    <a:pt x="1073446" y="431453"/>
                  </a:cubicBezTo>
                  <a:cubicBezTo>
                    <a:pt x="1073446" y="496447"/>
                    <a:pt x="1053568" y="557812"/>
                    <a:pt x="1013810" y="615546"/>
                  </a:cubicBezTo>
                  <a:cubicBezTo>
                    <a:pt x="974053" y="673281"/>
                    <a:pt x="916146" y="720125"/>
                    <a:pt x="840088" y="756079"/>
                  </a:cubicBezTo>
                  <a:cubicBezTo>
                    <a:pt x="920294" y="785120"/>
                    <a:pt x="983214" y="829198"/>
                    <a:pt x="1028849" y="888316"/>
                  </a:cubicBezTo>
                  <a:cubicBezTo>
                    <a:pt x="1074483" y="947433"/>
                    <a:pt x="1097301" y="1020552"/>
                    <a:pt x="1097301" y="1107672"/>
                  </a:cubicBezTo>
                  <a:cubicBezTo>
                    <a:pt x="1097301" y="1242501"/>
                    <a:pt x="1045443" y="1350364"/>
                    <a:pt x="941729" y="1431262"/>
                  </a:cubicBezTo>
                  <a:cubicBezTo>
                    <a:pt x="838014" y="1512159"/>
                    <a:pt x="701802" y="1552608"/>
                    <a:pt x="533093" y="1552608"/>
                  </a:cubicBezTo>
                  <a:cubicBezTo>
                    <a:pt x="434219" y="1552608"/>
                    <a:pt x="342431" y="1533766"/>
                    <a:pt x="257731" y="1496083"/>
                  </a:cubicBezTo>
                  <a:cubicBezTo>
                    <a:pt x="173031" y="1458400"/>
                    <a:pt x="108900" y="1406197"/>
                    <a:pt x="65340" y="1339474"/>
                  </a:cubicBezTo>
                  <a:cubicBezTo>
                    <a:pt x="21780" y="1272751"/>
                    <a:pt x="0" y="1196867"/>
                    <a:pt x="0" y="1111821"/>
                  </a:cubicBezTo>
                  <a:lnTo>
                    <a:pt x="351593" y="1111821"/>
                  </a:lnTo>
                  <a:cubicBezTo>
                    <a:pt x="351593" y="1158146"/>
                    <a:pt x="370261" y="1198249"/>
                    <a:pt x="407598" y="1232130"/>
                  </a:cubicBezTo>
                  <a:cubicBezTo>
                    <a:pt x="444936" y="1266010"/>
                    <a:pt x="490916" y="1282950"/>
                    <a:pt x="545539" y="1282950"/>
                  </a:cubicBezTo>
                  <a:cubicBezTo>
                    <a:pt x="607076" y="1282950"/>
                    <a:pt x="656168" y="1265837"/>
                    <a:pt x="692814" y="1231611"/>
                  </a:cubicBezTo>
                  <a:cubicBezTo>
                    <a:pt x="729459" y="1197385"/>
                    <a:pt x="747782" y="1153652"/>
                    <a:pt x="747782" y="1100412"/>
                  </a:cubicBezTo>
                  <a:cubicBezTo>
                    <a:pt x="747782" y="1024355"/>
                    <a:pt x="728768" y="970423"/>
                    <a:pt x="690739" y="938617"/>
                  </a:cubicBezTo>
                  <a:cubicBezTo>
                    <a:pt x="652711" y="906811"/>
                    <a:pt x="600162" y="890908"/>
                    <a:pt x="533093" y="890908"/>
                  </a:cubicBezTo>
                  <a:lnTo>
                    <a:pt x="363001" y="890908"/>
                  </a:lnTo>
                  <a:lnTo>
                    <a:pt x="363001" y="630585"/>
                  </a:lnTo>
                  <a:lnTo>
                    <a:pt x="527907" y="630585"/>
                  </a:lnTo>
                  <a:cubicBezTo>
                    <a:pt x="658588" y="630585"/>
                    <a:pt x="723928" y="566627"/>
                    <a:pt x="723928" y="438713"/>
                  </a:cubicBezTo>
                  <a:cubicBezTo>
                    <a:pt x="723928" y="388930"/>
                    <a:pt x="708371" y="348308"/>
                    <a:pt x="677256" y="316848"/>
                  </a:cubicBezTo>
                  <a:cubicBezTo>
                    <a:pt x="646142" y="285388"/>
                    <a:pt x="602236" y="269658"/>
                    <a:pt x="545539" y="269658"/>
                  </a:cubicBezTo>
                  <a:cubicBezTo>
                    <a:pt x="499213" y="269658"/>
                    <a:pt x="458937" y="283141"/>
                    <a:pt x="424711" y="310107"/>
                  </a:cubicBezTo>
                  <a:cubicBezTo>
                    <a:pt x="390486" y="337072"/>
                    <a:pt x="373373" y="370607"/>
                    <a:pt x="373373" y="410710"/>
                  </a:cubicBezTo>
                  <a:lnTo>
                    <a:pt x="23854" y="410710"/>
                  </a:lnTo>
                  <a:cubicBezTo>
                    <a:pt x="23854" y="331195"/>
                    <a:pt x="45980" y="260324"/>
                    <a:pt x="90232" y="198095"/>
                  </a:cubicBezTo>
                  <a:cubicBezTo>
                    <a:pt x="134483" y="135866"/>
                    <a:pt x="195848" y="87293"/>
                    <a:pt x="274325" y="52376"/>
                  </a:cubicBezTo>
                  <a:cubicBezTo>
                    <a:pt x="352803" y="17459"/>
                    <a:pt x="439059" y="0"/>
                    <a:pt x="53309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60D7025-EBB5-FB8E-5E1D-6FFE2D494114}"/>
              </a:ext>
            </a:extLst>
          </p:cNvPr>
          <p:cNvGrpSpPr/>
          <p:nvPr/>
        </p:nvGrpSpPr>
        <p:grpSpPr>
          <a:xfrm>
            <a:off x="8262247" y="4801517"/>
            <a:ext cx="3309418" cy="1416346"/>
            <a:chOff x="8162612" y="4682817"/>
            <a:chExt cx="3309418" cy="1416346"/>
          </a:xfrm>
        </p:grpSpPr>
        <p:sp>
          <p:nvSpPr>
            <p:cNvPr id="93" name="Freeform: Shape 8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1FC77D3-B35D-1D5A-C3E9-ED4E9B66FFB8}"/>
                </a:ext>
              </a:extLst>
            </p:cNvPr>
            <p:cNvSpPr/>
            <p:nvPr/>
          </p:nvSpPr>
          <p:spPr>
            <a:xfrm>
              <a:off x="8573259" y="4682817"/>
              <a:ext cx="2898771" cy="1416346"/>
            </a:xfrm>
            <a:custGeom>
              <a:avLst/>
              <a:gdLst>
                <a:gd name="connsiteX0" fmla="*/ 0 w 2898771"/>
                <a:gd name="connsiteY0" fmla="*/ 0 h 1416346"/>
                <a:gd name="connsiteX1" fmla="*/ 1932514 w 2898771"/>
                <a:gd name="connsiteY1" fmla="*/ 0 h 1416346"/>
                <a:gd name="connsiteX2" fmla="*/ 2898771 w 2898771"/>
                <a:gd name="connsiteY2" fmla="*/ 0 h 1416346"/>
                <a:gd name="connsiteX3" fmla="*/ 2898771 w 2898771"/>
                <a:gd name="connsiteY3" fmla="*/ 1416346 h 1416346"/>
                <a:gd name="connsiteX4" fmla="*/ 1932514 w 2898771"/>
                <a:gd name="connsiteY4" fmla="*/ 1416346 h 1416346"/>
                <a:gd name="connsiteX5" fmla="*/ 0 w 2898771"/>
                <a:gd name="connsiteY5" fmla="*/ 1416346 h 1416346"/>
                <a:gd name="connsiteX6" fmla="*/ 0 w 2898771"/>
                <a:gd name="connsiteY6" fmla="*/ 1221610 h 1416346"/>
                <a:gd name="connsiteX7" fmla="*/ 40341 w 2898771"/>
                <a:gd name="connsiteY7" fmla="*/ 1207052 h 1416346"/>
                <a:gd name="connsiteX8" fmla="*/ 115381 w 2898771"/>
                <a:gd name="connsiteY8" fmla="*/ 1165519 h 1416346"/>
                <a:gd name="connsiteX9" fmla="*/ 238955 w 2898771"/>
                <a:gd name="connsiteY9" fmla="*/ 1047545 h 1416346"/>
                <a:gd name="connsiteX10" fmla="*/ 319596 w 2898771"/>
                <a:gd name="connsiteY10" fmla="*/ 883651 h 1416346"/>
                <a:gd name="connsiteX11" fmla="*/ 347969 w 2898771"/>
                <a:gd name="connsiteY11" fmla="*/ 674583 h 1416346"/>
                <a:gd name="connsiteX12" fmla="*/ 347969 w 2898771"/>
                <a:gd name="connsiteY12" fmla="*/ 587969 h 1416346"/>
                <a:gd name="connsiteX13" fmla="*/ 318102 w 2898771"/>
                <a:gd name="connsiteY13" fmla="*/ 398315 h 1416346"/>
                <a:gd name="connsiteX14" fmla="*/ 235968 w 2898771"/>
                <a:gd name="connsiteY14" fmla="*/ 258688 h 1416346"/>
                <a:gd name="connsiteX15" fmla="*/ 115008 w 2898771"/>
                <a:gd name="connsiteY15" fmla="*/ 172447 h 1416346"/>
                <a:gd name="connsiteX16" fmla="*/ 43888 w 2898771"/>
                <a:gd name="connsiteY16" fmla="*/ 150328 h 1416346"/>
                <a:gd name="connsiteX17" fmla="*/ 0 w 2898771"/>
                <a:gd name="connsiteY17" fmla="*/ 146069 h 1416346"/>
                <a:gd name="connsiteX0" fmla="*/ 0 w 2898771"/>
                <a:gd name="connsiteY0" fmla="*/ 0 h 1416346"/>
                <a:gd name="connsiteX1" fmla="*/ 2898771 w 2898771"/>
                <a:gd name="connsiteY1" fmla="*/ 0 h 1416346"/>
                <a:gd name="connsiteX2" fmla="*/ 2898771 w 2898771"/>
                <a:gd name="connsiteY2" fmla="*/ 1416346 h 1416346"/>
                <a:gd name="connsiteX3" fmla="*/ 1932514 w 2898771"/>
                <a:gd name="connsiteY3" fmla="*/ 1416346 h 1416346"/>
                <a:gd name="connsiteX4" fmla="*/ 0 w 2898771"/>
                <a:gd name="connsiteY4" fmla="*/ 1416346 h 1416346"/>
                <a:gd name="connsiteX5" fmla="*/ 0 w 2898771"/>
                <a:gd name="connsiteY5" fmla="*/ 1221610 h 1416346"/>
                <a:gd name="connsiteX6" fmla="*/ 40341 w 2898771"/>
                <a:gd name="connsiteY6" fmla="*/ 1207052 h 1416346"/>
                <a:gd name="connsiteX7" fmla="*/ 115381 w 2898771"/>
                <a:gd name="connsiteY7" fmla="*/ 1165519 h 1416346"/>
                <a:gd name="connsiteX8" fmla="*/ 238955 w 2898771"/>
                <a:gd name="connsiteY8" fmla="*/ 1047545 h 1416346"/>
                <a:gd name="connsiteX9" fmla="*/ 319596 w 2898771"/>
                <a:gd name="connsiteY9" fmla="*/ 883651 h 1416346"/>
                <a:gd name="connsiteX10" fmla="*/ 347969 w 2898771"/>
                <a:gd name="connsiteY10" fmla="*/ 674583 h 1416346"/>
                <a:gd name="connsiteX11" fmla="*/ 347969 w 2898771"/>
                <a:gd name="connsiteY11" fmla="*/ 587969 h 1416346"/>
                <a:gd name="connsiteX12" fmla="*/ 318102 w 2898771"/>
                <a:gd name="connsiteY12" fmla="*/ 398315 h 1416346"/>
                <a:gd name="connsiteX13" fmla="*/ 235968 w 2898771"/>
                <a:gd name="connsiteY13" fmla="*/ 258688 h 1416346"/>
                <a:gd name="connsiteX14" fmla="*/ 115008 w 2898771"/>
                <a:gd name="connsiteY14" fmla="*/ 172447 h 1416346"/>
                <a:gd name="connsiteX15" fmla="*/ 43888 w 2898771"/>
                <a:gd name="connsiteY15" fmla="*/ 150328 h 1416346"/>
                <a:gd name="connsiteX16" fmla="*/ 0 w 2898771"/>
                <a:gd name="connsiteY16" fmla="*/ 146069 h 1416346"/>
                <a:gd name="connsiteX17" fmla="*/ 0 w 2898771"/>
                <a:gd name="connsiteY17" fmla="*/ 0 h 1416346"/>
                <a:gd name="connsiteX0" fmla="*/ 0 w 2898771"/>
                <a:gd name="connsiteY0" fmla="*/ 0 h 1416346"/>
                <a:gd name="connsiteX1" fmla="*/ 2898771 w 2898771"/>
                <a:gd name="connsiteY1" fmla="*/ 0 h 1416346"/>
                <a:gd name="connsiteX2" fmla="*/ 2898771 w 2898771"/>
                <a:gd name="connsiteY2" fmla="*/ 1416346 h 1416346"/>
                <a:gd name="connsiteX3" fmla="*/ 0 w 2898771"/>
                <a:gd name="connsiteY3" fmla="*/ 1416346 h 1416346"/>
                <a:gd name="connsiteX4" fmla="*/ 0 w 2898771"/>
                <a:gd name="connsiteY4" fmla="*/ 1221610 h 1416346"/>
                <a:gd name="connsiteX5" fmla="*/ 40341 w 2898771"/>
                <a:gd name="connsiteY5" fmla="*/ 1207052 h 1416346"/>
                <a:gd name="connsiteX6" fmla="*/ 115381 w 2898771"/>
                <a:gd name="connsiteY6" fmla="*/ 1165519 h 1416346"/>
                <a:gd name="connsiteX7" fmla="*/ 238955 w 2898771"/>
                <a:gd name="connsiteY7" fmla="*/ 1047545 h 1416346"/>
                <a:gd name="connsiteX8" fmla="*/ 319596 w 2898771"/>
                <a:gd name="connsiteY8" fmla="*/ 883651 h 1416346"/>
                <a:gd name="connsiteX9" fmla="*/ 347969 w 2898771"/>
                <a:gd name="connsiteY9" fmla="*/ 674583 h 1416346"/>
                <a:gd name="connsiteX10" fmla="*/ 347969 w 2898771"/>
                <a:gd name="connsiteY10" fmla="*/ 587969 h 1416346"/>
                <a:gd name="connsiteX11" fmla="*/ 318102 w 2898771"/>
                <a:gd name="connsiteY11" fmla="*/ 398315 h 1416346"/>
                <a:gd name="connsiteX12" fmla="*/ 235968 w 2898771"/>
                <a:gd name="connsiteY12" fmla="*/ 258688 h 1416346"/>
                <a:gd name="connsiteX13" fmla="*/ 115008 w 2898771"/>
                <a:gd name="connsiteY13" fmla="*/ 172447 h 1416346"/>
                <a:gd name="connsiteX14" fmla="*/ 43888 w 2898771"/>
                <a:gd name="connsiteY14" fmla="*/ 150328 h 1416346"/>
                <a:gd name="connsiteX15" fmla="*/ 0 w 2898771"/>
                <a:gd name="connsiteY15" fmla="*/ 146069 h 1416346"/>
                <a:gd name="connsiteX16" fmla="*/ 0 w 2898771"/>
                <a:gd name="connsiteY16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8771" h="1416346">
                  <a:moveTo>
                    <a:pt x="0" y="0"/>
                  </a:moveTo>
                  <a:lnTo>
                    <a:pt x="2898771" y="0"/>
                  </a:lnTo>
                  <a:lnTo>
                    <a:pt x="2898771" y="1416346"/>
                  </a:lnTo>
                  <a:lnTo>
                    <a:pt x="0" y="1416346"/>
                  </a:lnTo>
                  <a:lnTo>
                    <a:pt x="0" y="1221610"/>
                  </a:lnTo>
                  <a:lnTo>
                    <a:pt x="40341" y="1207052"/>
                  </a:lnTo>
                  <a:cubicBezTo>
                    <a:pt x="66599" y="1195168"/>
                    <a:pt x="91613" y="1181323"/>
                    <a:pt x="115381" y="1165519"/>
                  </a:cubicBezTo>
                  <a:cubicBezTo>
                    <a:pt x="162920" y="1133910"/>
                    <a:pt x="204111" y="1094585"/>
                    <a:pt x="238955" y="1047545"/>
                  </a:cubicBezTo>
                  <a:cubicBezTo>
                    <a:pt x="273800" y="1000505"/>
                    <a:pt x="300680" y="945874"/>
                    <a:pt x="319596" y="883651"/>
                  </a:cubicBezTo>
                  <a:cubicBezTo>
                    <a:pt x="338511" y="821428"/>
                    <a:pt x="347969" y="751739"/>
                    <a:pt x="347969" y="674583"/>
                  </a:cubicBezTo>
                  <a:lnTo>
                    <a:pt x="347969" y="587969"/>
                  </a:lnTo>
                  <a:cubicBezTo>
                    <a:pt x="347969" y="516787"/>
                    <a:pt x="338014" y="453569"/>
                    <a:pt x="318102" y="398315"/>
                  </a:cubicBezTo>
                  <a:cubicBezTo>
                    <a:pt x="298191" y="343062"/>
                    <a:pt x="270813" y="296519"/>
                    <a:pt x="235968" y="258688"/>
                  </a:cubicBezTo>
                  <a:cubicBezTo>
                    <a:pt x="201124" y="220857"/>
                    <a:pt x="160804" y="192110"/>
                    <a:pt x="115008" y="172447"/>
                  </a:cubicBezTo>
                  <a:cubicBezTo>
                    <a:pt x="92110" y="162617"/>
                    <a:pt x="68404" y="155243"/>
                    <a:pt x="43888" y="150328"/>
                  </a:cubicBezTo>
                  <a:lnTo>
                    <a:pt x="0" y="146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Студентов с </a:t>
              </a: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ru-RU" sz="2000" b="1" i="0" u="none" strike="noStrike" kern="1200" cap="none" spc="0" normalizeH="0" baseline="3000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ым</a:t>
              </a: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000" b="1" i="0" u="none" strike="noStrike" kern="1200" cap="none" spc="0" normalizeH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дипломом </a:t>
              </a:r>
              <a:r>
                <a:rPr kumimoji="0" lang="ru-RU" sz="1400" i="0" u="none" strike="noStrike" kern="1200" cap="none" spc="0" normalizeH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(%)</a:t>
              </a:r>
              <a:endParaRPr kumimoji="0" lang="en-US" sz="20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noProof="1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0,5</a:t>
              </a:r>
              <a:r>
                <a:rPr kumimoji="0" lang="ru-RU" sz="1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1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  <a:r>
                <a:rPr kumimoji="0" lang="ru-RU" sz="1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</a:t>
              </a:r>
              <a:r>
                <a:rPr lang="ru-RU" sz="6000" noProof="1" smtClean="0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8</a:t>
              </a:r>
              <a:endParaRPr lang="en-US" sz="6000" noProof="1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94" name="Freeform: Shape 4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7C92A6B-46C8-30AF-DB4E-C3982A8B14DE}"/>
                </a:ext>
              </a:extLst>
            </p:cNvPr>
            <p:cNvSpPr/>
            <p:nvPr/>
          </p:nvSpPr>
          <p:spPr>
            <a:xfrm>
              <a:off x="8162612" y="4825771"/>
              <a:ext cx="758616" cy="1117765"/>
            </a:xfrm>
            <a:custGeom>
              <a:avLst/>
              <a:gdLst/>
              <a:ahLst/>
              <a:cxnLst/>
              <a:rect l="l" t="t" r="r" b="b"/>
              <a:pathLst>
                <a:path w="1053740" h="1552608">
                  <a:moveTo>
                    <a:pt x="522721" y="269658"/>
                  </a:moveTo>
                  <a:cubicBezTo>
                    <a:pt x="495064" y="269658"/>
                    <a:pt x="470691" y="277437"/>
                    <a:pt x="449603" y="292994"/>
                  </a:cubicBezTo>
                  <a:cubicBezTo>
                    <a:pt x="428514" y="308551"/>
                    <a:pt x="410537" y="329294"/>
                    <a:pt x="395671" y="355223"/>
                  </a:cubicBezTo>
                  <a:cubicBezTo>
                    <a:pt x="380805" y="381151"/>
                    <a:pt x="369570" y="410191"/>
                    <a:pt x="361964" y="442343"/>
                  </a:cubicBezTo>
                  <a:cubicBezTo>
                    <a:pt x="354358" y="474494"/>
                    <a:pt x="350555" y="506819"/>
                    <a:pt x="350555" y="539316"/>
                  </a:cubicBezTo>
                  <a:cubicBezTo>
                    <a:pt x="350555" y="575962"/>
                    <a:pt x="354531" y="610015"/>
                    <a:pt x="362482" y="641475"/>
                  </a:cubicBezTo>
                  <a:cubicBezTo>
                    <a:pt x="370434" y="672935"/>
                    <a:pt x="382188" y="700246"/>
                    <a:pt x="397745" y="723409"/>
                  </a:cubicBezTo>
                  <a:cubicBezTo>
                    <a:pt x="413303" y="746572"/>
                    <a:pt x="433008" y="764722"/>
                    <a:pt x="456863" y="777860"/>
                  </a:cubicBezTo>
                  <a:cubicBezTo>
                    <a:pt x="480717" y="790997"/>
                    <a:pt x="508547" y="797565"/>
                    <a:pt x="540353" y="797565"/>
                  </a:cubicBezTo>
                  <a:cubicBezTo>
                    <a:pt x="572159" y="797565"/>
                    <a:pt x="599643" y="791861"/>
                    <a:pt x="622806" y="780452"/>
                  </a:cubicBezTo>
                  <a:cubicBezTo>
                    <a:pt x="645969" y="769044"/>
                    <a:pt x="665156" y="753832"/>
                    <a:pt x="680368" y="734818"/>
                  </a:cubicBezTo>
                  <a:cubicBezTo>
                    <a:pt x="687973" y="725311"/>
                    <a:pt x="694585" y="715415"/>
                    <a:pt x="700203" y="705130"/>
                  </a:cubicBezTo>
                  <a:lnTo>
                    <a:pt x="703185" y="698247"/>
                  </a:lnTo>
                  <a:lnTo>
                    <a:pt x="703185" y="553836"/>
                  </a:lnTo>
                  <a:cubicBezTo>
                    <a:pt x="703185" y="505436"/>
                    <a:pt x="699036" y="463432"/>
                    <a:pt x="690739" y="427823"/>
                  </a:cubicBezTo>
                  <a:cubicBezTo>
                    <a:pt x="682442" y="392214"/>
                    <a:pt x="670342" y="362655"/>
                    <a:pt x="654439" y="339147"/>
                  </a:cubicBezTo>
                  <a:cubicBezTo>
                    <a:pt x="638536" y="315638"/>
                    <a:pt x="619522" y="298180"/>
                    <a:pt x="597396" y="286771"/>
                  </a:cubicBezTo>
                  <a:cubicBezTo>
                    <a:pt x="575270" y="275362"/>
                    <a:pt x="550379" y="269658"/>
                    <a:pt x="522721" y="269658"/>
                  </a:cubicBezTo>
                  <a:close/>
                  <a:moveTo>
                    <a:pt x="525833" y="0"/>
                  </a:moveTo>
                  <a:cubicBezTo>
                    <a:pt x="598433" y="0"/>
                    <a:pt x="666539" y="13656"/>
                    <a:pt x="730151" y="40967"/>
                  </a:cubicBezTo>
                  <a:cubicBezTo>
                    <a:pt x="793762" y="68279"/>
                    <a:pt x="849768" y="108209"/>
                    <a:pt x="898168" y="160758"/>
                  </a:cubicBezTo>
                  <a:cubicBezTo>
                    <a:pt x="946568" y="213306"/>
                    <a:pt x="984597" y="277955"/>
                    <a:pt x="1012254" y="354704"/>
                  </a:cubicBezTo>
                  <a:cubicBezTo>
                    <a:pt x="1039912" y="431453"/>
                    <a:pt x="1053740" y="519265"/>
                    <a:pt x="1053740" y="618139"/>
                  </a:cubicBezTo>
                  <a:lnTo>
                    <a:pt x="1053740" y="738448"/>
                  </a:lnTo>
                  <a:cubicBezTo>
                    <a:pt x="1053740" y="845620"/>
                    <a:pt x="1040603" y="942420"/>
                    <a:pt x="1014329" y="1028849"/>
                  </a:cubicBezTo>
                  <a:cubicBezTo>
                    <a:pt x="988054" y="1115278"/>
                    <a:pt x="950717" y="1191162"/>
                    <a:pt x="902317" y="1256502"/>
                  </a:cubicBezTo>
                  <a:cubicBezTo>
                    <a:pt x="853917" y="1321843"/>
                    <a:pt x="796701" y="1376466"/>
                    <a:pt x="730669" y="1420372"/>
                  </a:cubicBezTo>
                  <a:cubicBezTo>
                    <a:pt x="664638" y="1464277"/>
                    <a:pt x="591692" y="1497293"/>
                    <a:pt x="511831" y="1519419"/>
                  </a:cubicBezTo>
                  <a:cubicBezTo>
                    <a:pt x="431971" y="1541545"/>
                    <a:pt x="347444" y="1552608"/>
                    <a:pt x="258249" y="1552608"/>
                  </a:cubicBezTo>
                  <a:lnTo>
                    <a:pt x="231283" y="1552608"/>
                  </a:lnTo>
                  <a:lnTo>
                    <a:pt x="231283" y="1272578"/>
                  </a:lnTo>
                  <a:lnTo>
                    <a:pt x="252026" y="1272578"/>
                  </a:lnTo>
                  <a:cubicBezTo>
                    <a:pt x="321169" y="1272578"/>
                    <a:pt x="383398" y="1264972"/>
                    <a:pt x="438713" y="1249761"/>
                  </a:cubicBezTo>
                  <a:cubicBezTo>
                    <a:pt x="494027" y="1234550"/>
                    <a:pt x="541390" y="1210868"/>
                    <a:pt x="580802" y="1178716"/>
                  </a:cubicBezTo>
                  <a:cubicBezTo>
                    <a:pt x="620213" y="1146565"/>
                    <a:pt x="650463" y="1104733"/>
                    <a:pt x="671552" y="1053222"/>
                  </a:cubicBezTo>
                  <a:cubicBezTo>
                    <a:pt x="682096" y="1027466"/>
                    <a:pt x="690004" y="998988"/>
                    <a:pt x="695277" y="967787"/>
                  </a:cubicBezTo>
                  <a:lnTo>
                    <a:pt x="697621" y="948478"/>
                  </a:lnTo>
                  <a:lnTo>
                    <a:pt x="685067" y="959846"/>
                  </a:lnTo>
                  <a:cubicBezTo>
                    <a:pt x="656611" y="983377"/>
                    <a:pt x="625140" y="1002920"/>
                    <a:pt x="590655" y="1018477"/>
                  </a:cubicBezTo>
                  <a:cubicBezTo>
                    <a:pt x="544674" y="1039220"/>
                    <a:pt x="496101" y="1049592"/>
                    <a:pt x="444936" y="1049592"/>
                  </a:cubicBezTo>
                  <a:cubicBezTo>
                    <a:pt x="376484" y="1049592"/>
                    <a:pt x="314774" y="1037492"/>
                    <a:pt x="259805" y="1013292"/>
                  </a:cubicBezTo>
                  <a:cubicBezTo>
                    <a:pt x="204836" y="989092"/>
                    <a:pt x="157992" y="954520"/>
                    <a:pt x="119272" y="909577"/>
                  </a:cubicBezTo>
                  <a:cubicBezTo>
                    <a:pt x="80552" y="864634"/>
                    <a:pt x="50993" y="810875"/>
                    <a:pt x="30596" y="748301"/>
                  </a:cubicBezTo>
                  <a:cubicBezTo>
                    <a:pt x="10199" y="685726"/>
                    <a:pt x="0" y="616065"/>
                    <a:pt x="0" y="539316"/>
                  </a:cubicBezTo>
                  <a:cubicBezTo>
                    <a:pt x="0" y="465333"/>
                    <a:pt x="12791" y="395844"/>
                    <a:pt x="38374" y="330850"/>
                  </a:cubicBezTo>
                  <a:cubicBezTo>
                    <a:pt x="63957" y="265855"/>
                    <a:pt x="100257" y="208639"/>
                    <a:pt x="147275" y="159202"/>
                  </a:cubicBezTo>
                  <a:cubicBezTo>
                    <a:pt x="194292" y="109765"/>
                    <a:pt x="249952" y="70872"/>
                    <a:pt x="314255" y="42523"/>
                  </a:cubicBezTo>
                  <a:cubicBezTo>
                    <a:pt x="378558" y="14174"/>
                    <a:pt x="449084" y="0"/>
                    <a:pt x="52583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D908648-137A-091A-EA5D-6876A1FB69AF}"/>
              </a:ext>
            </a:extLst>
          </p:cNvPr>
          <p:cNvGrpSpPr/>
          <p:nvPr/>
        </p:nvGrpSpPr>
        <p:grpSpPr>
          <a:xfrm>
            <a:off x="620335" y="3021834"/>
            <a:ext cx="3448175" cy="1416346"/>
            <a:chOff x="520700" y="2903134"/>
            <a:chExt cx="3448175" cy="1416346"/>
          </a:xfrm>
        </p:grpSpPr>
        <p:sp>
          <p:nvSpPr>
            <p:cNvPr id="91" name="Freeform: Shape 7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6DB5559-A6F2-6240-9471-B14EEAE0D73C}"/>
                </a:ext>
              </a:extLst>
            </p:cNvPr>
            <p:cNvSpPr/>
            <p:nvPr/>
          </p:nvSpPr>
          <p:spPr>
            <a:xfrm>
              <a:off x="1066404" y="2903134"/>
              <a:ext cx="2902471" cy="1416346"/>
            </a:xfrm>
            <a:custGeom>
              <a:avLst/>
              <a:gdLst>
                <a:gd name="connsiteX0" fmla="*/ 1372586 w 2902471"/>
                <a:gd name="connsiteY0" fmla="*/ 0 h 1422683"/>
                <a:gd name="connsiteX1" fmla="*/ 2338843 w 2902471"/>
                <a:gd name="connsiteY1" fmla="*/ 0 h 1422683"/>
                <a:gd name="connsiteX2" fmla="*/ 2338843 w 2902471"/>
                <a:gd name="connsiteY2" fmla="*/ 6337 h 1422683"/>
                <a:gd name="connsiteX3" fmla="*/ 2902471 w 2902471"/>
                <a:gd name="connsiteY3" fmla="*/ 6337 h 1422683"/>
                <a:gd name="connsiteX4" fmla="*/ 2902471 w 2902471"/>
                <a:gd name="connsiteY4" fmla="*/ 1422683 h 1422683"/>
                <a:gd name="connsiteX5" fmla="*/ 1936214 w 2902471"/>
                <a:gd name="connsiteY5" fmla="*/ 1422683 h 1422683"/>
                <a:gd name="connsiteX6" fmla="*/ 1936214 w 2902471"/>
                <a:gd name="connsiteY6" fmla="*/ 1416346 h 1422683"/>
                <a:gd name="connsiteX7" fmla="*/ 1932514 w 2902471"/>
                <a:gd name="connsiteY7" fmla="*/ 1416346 h 1422683"/>
                <a:gd name="connsiteX8" fmla="*/ 1932514 w 2902471"/>
                <a:gd name="connsiteY8" fmla="*/ 1422683 h 1422683"/>
                <a:gd name="connsiteX9" fmla="*/ 0 w 2902471"/>
                <a:gd name="connsiteY9" fmla="*/ 1422683 h 1422683"/>
                <a:gd name="connsiteX10" fmla="*/ 0 w 2902471"/>
                <a:gd name="connsiteY10" fmla="*/ 1252123 h 1422683"/>
                <a:gd name="connsiteX11" fmla="*/ 141232 w 2902471"/>
                <a:gd name="connsiteY11" fmla="*/ 1252123 h 1422683"/>
                <a:gd name="connsiteX12" fmla="*/ 141232 w 2902471"/>
                <a:gd name="connsiteY12" fmla="*/ 1021402 h 1422683"/>
                <a:gd name="connsiteX13" fmla="*/ 251739 w 2902471"/>
                <a:gd name="connsiteY13" fmla="*/ 1021402 h 1422683"/>
                <a:gd name="connsiteX14" fmla="*/ 251739 w 2902471"/>
                <a:gd name="connsiteY14" fmla="*/ 827268 h 1422683"/>
                <a:gd name="connsiteX15" fmla="*/ 141232 w 2902471"/>
                <a:gd name="connsiteY15" fmla="*/ 827268 h 1422683"/>
                <a:gd name="connsiteX16" fmla="*/ 141232 w 2902471"/>
                <a:gd name="connsiteY16" fmla="*/ 164971 h 1422683"/>
                <a:gd name="connsiteX17" fmla="*/ 0 w 2902471"/>
                <a:gd name="connsiteY17" fmla="*/ 164971 h 1422683"/>
                <a:gd name="connsiteX18" fmla="*/ 0 w 2902471"/>
                <a:gd name="connsiteY18" fmla="*/ 6337 h 1422683"/>
                <a:gd name="connsiteX19" fmla="*/ 1372586 w 2902471"/>
                <a:gd name="connsiteY19" fmla="*/ 6337 h 1422683"/>
                <a:gd name="connsiteX0" fmla="*/ 1372586 w 2902471"/>
                <a:gd name="connsiteY0" fmla="*/ 6337 h 1422683"/>
                <a:gd name="connsiteX1" fmla="*/ 2338843 w 2902471"/>
                <a:gd name="connsiteY1" fmla="*/ 0 h 1422683"/>
                <a:gd name="connsiteX2" fmla="*/ 2338843 w 2902471"/>
                <a:gd name="connsiteY2" fmla="*/ 6337 h 1422683"/>
                <a:gd name="connsiteX3" fmla="*/ 2902471 w 2902471"/>
                <a:gd name="connsiteY3" fmla="*/ 6337 h 1422683"/>
                <a:gd name="connsiteX4" fmla="*/ 2902471 w 2902471"/>
                <a:gd name="connsiteY4" fmla="*/ 1422683 h 1422683"/>
                <a:gd name="connsiteX5" fmla="*/ 1936214 w 2902471"/>
                <a:gd name="connsiteY5" fmla="*/ 1422683 h 1422683"/>
                <a:gd name="connsiteX6" fmla="*/ 1936214 w 2902471"/>
                <a:gd name="connsiteY6" fmla="*/ 1416346 h 1422683"/>
                <a:gd name="connsiteX7" fmla="*/ 1932514 w 2902471"/>
                <a:gd name="connsiteY7" fmla="*/ 1416346 h 1422683"/>
                <a:gd name="connsiteX8" fmla="*/ 1932514 w 2902471"/>
                <a:gd name="connsiteY8" fmla="*/ 1422683 h 1422683"/>
                <a:gd name="connsiteX9" fmla="*/ 0 w 2902471"/>
                <a:gd name="connsiteY9" fmla="*/ 1422683 h 1422683"/>
                <a:gd name="connsiteX10" fmla="*/ 0 w 2902471"/>
                <a:gd name="connsiteY10" fmla="*/ 1252123 h 1422683"/>
                <a:gd name="connsiteX11" fmla="*/ 141232 w 2902471"/>
                <a:gd name="connsiteY11" fmla="*/ 1252123 h 1422683"/>
                <a:gd name="connsiteX12" fmla="*/ 141232 w 2902471"/>
                <a:gd name="connsiteY12" fmla="*/ 1021402 h 1422683"/>
                <a:gd name="connsiteX13" fmla="*/ 251739 w 2902471"/>
                <a:gd name="connsiteY13" fmla="*/ 1021402 h 1422683"/>
                <a:gd name="connsiteX14" fmla="*/ 251739 w 2902471"/>
                <a:gd name="connsiteY14" fmla="*/ 827268 h 1422683"/>
                <a:gd name="connsiteX15" fmla="*/ 141232 w 2902471"/>
                <a:gd name="connsiteY15" fmla="*/ 827268 h 1422683"/>
                <a:gd name="connsiteX16" fmla="*/ 141232 w 2902471"/>
                <a:gd name="connsiteY16" fmla="*/ 164971 h 1422683"/>
                <a:gd name="connsiteX17" fmla="*/ 0 w 2902471"/>
                <a:gd name="connsiteY17" fmla="*/ 164971 h 1422683"/>
                <a:gd name="connsiteX18" fmla="*/ 0 w 2902471"/>
                <a:gd name="connsiteY18" fmla="*/ 6337 h 1422683"/>
                <a:gd name="connsiteX19" fmla="*/ 1372586 w 2902471"/>
                <a:gd name="connsiteY19" fmla="*/ 6337 h 1422683"/>
                <a:gd name="connsiteX0" fmla="*/ 1372586 w 2902471"/>
                <a:gd name="connsiteY0" fmla="*/ 6337 h 1422683"/>
                <a:gd name="connsiteX1" fmla="*/ 2338843 w 2902471"/>
                <a:gd name="connsiteY1" fmla="*/ 0 h 1422683"/>
                <a:gd name="connsiteX2" fmla="*/ 2902471 w 2902471"/>
                <a:gd name="connsiteY2" fmla="*/ 6337 h 1422683"/>
                <a:gd name="connsiteX3" fmla="*/ 2902471 w 2902471"/>
                <a:gd name="connsiteY3" fmla="*/ 1422683 h 1422683"/>
                <a:gd name="connsiteX4" fmla="*/ 1936214 w 2902471"/>
                <a:gd name="connsiteY4" fmla="*/ 1422683 h 1422683"/>
                <a:gd name="connsiteX5" fmla="*/ 1936214 w 2902471"/>
                <a:gd name="connsiteY5" fmla="*/ 1416346 h 1422683"/>
                <a:gd name="connsiteX6" fmla="*/ 1932514 w 2902471"/>
                <a:gd name="connsiteY6" fmla="*/ 1416346 h 1422683"/>
                <a:gd name="connsiteX7" fmla="*/ 1932514 w 2902471"/>
                <a:gd name="connsiteY7" fmla="*/ 1422683 h 1422683"/>
                <a:gd name="connsiteX8" fmla="*/ 0 w 2902471"/>
                <a:gd name="connsiteY8" fmla="*/ 1422683 h 1422683"/>
                <a:gd name="connsiteX9" fmla="*/ 0 w 2902471"/>
                <a:gd name="connsiteY9" fmla="*/ 1252123 h 1422683"/>
                <a:gd name="connsiteX10" fmla="*/ 141232 w 2902471"/>
                <a:gd name="connsiteY10" fmla="*/ 1252123 h 1422683"/>
                <a:gd name="connsiteX11" fmla="*/ 141232 w 2902471"/>
                <a:gd name="connsiteY11" fmla="*/ 1021402 h 1422683"/>
                <a:gd name="connsiteX12" fmla="*/ 251739 w 2902471"/>
                <a:gd name="connsiteY12" fmla="*/ 1021402 h 1422683"/>
                <a:gd name="connsiteX13" fmla="*/ 251739 w 2902471"/>
                <a:gd name="connsiteY13" fmla="*/ 827268 h 1422683"/>
                <a:gd name="connsiteX14" fmla="*/ 141232 w 2902471"/>
                <a:gd name="connsiteY14" fmla="*/ 827268 h 1422683"/>
                <a:gd name="connsiteX15" fmla="*/ 141232 w 2902471"/>
                <a:gd name="connsiteY15" fmla="*/ 164971 h 1422683"/>
                <a:gd name="connsiteX16" fmla="*/ 0 w 2902471"/>
                <a:gd name="connsiteY16" fmla="*/ 164971 h 1422683"/>
                <a:gd name="connsiteX17" fmla="*/ 0 w 2902471"/>
                <a:gd name="connsiteY17" fmla="*/ 6337 h 1422683"/>
                <a:gd name="connsiteX18" fmla="*/ 1372586 w 2902471"/>
                <a:gd name="connsiteY18" fmla="*/ 6337 h 1422683"/>
                <a:gd name="connsiteX0" fmla="*/ 0 w 2902471"/>
                <a:gd name="connsiteY0" fmla="*/ 6337 h 1422683"/>
                <a:gd name="connsiteX1" fmla="*/ 2338843 w 2902471"/>
                <a:gd name="connsiteY1" fmla="*/ 0 h 1422683"/>
                <a:gd name="connsiteX2" fmla="*/ 2902471 w 2902471"/>
                <a:gd name="connsiteY2" fmla="*/ 6337 h 1422683"/>
                <a:gd name="connsiteX3" fmla="*/ 2902471 w 2902471"/>
                <a:gd name="connsiteY3" fmla="*/ 1422683 h 1422683"/>
                <a:gd name="connsiteX4" fmla="*/ 1936214 w 2902471"/>
                <a:gd name="connsiteY4" fmla="*/ 1422683 h 1422683"/>
                <a:gd name="connsiteX5" fmla="*/ 1936214 w 2902471"/>
                <a:gd name="connsiteY5" fmla="*/ 1416346 h 1422683"/>
                <a:gd name="connsiteX6" fmla="*/ 1932514 w 2902471"/>
                <a:gd name="connsiteY6" fmla="*/ 1416346 h 1422683"/>
                <a:gd name="connsiteX7" fmla="*/ 1932514 w 2902471"/>
                <a:gd name="connsiteY7" fmla="*/ 1422683 h 1422683"/>
                <a:gd name="connsiteX8" fmla="*/ 0 w 2902471"/>
                <a:gd name="connsiteY8" fmla="*/ 1422683 h 1422683"/>
                <a:gd name="connsiteX9" fmla="*/ 0 w 2902471"/>
                <a:gd name="connsiteY9" fmla="*/ 1252123 h 1422683"/>
                <a:gd name="connsiteX10" fmla="*/ 141232 w 2902471"/>
                <a:gd name="connsiteY10" fmla="*/ 1252123 h 1422683"/>
                <a:gd name="connsiteX11" fmla="*/ 141232 w 2902471"/>
                <a:gd name="connsiteY11" fmla="*/ 1021402 h 1422683"/>
                <a:gd name="connsiteX12" fmla="*/ 251739 w 2902471"/>
                <a:gd name="connsiteY12" fmla="*/ 1021402 h 1422683"/>
                <a:gd name="connsiteX13" fmla="*/ 251739 w 2902471"/>
                <a:gd name="connsiteY13" fmla="*/ 827268 h 1422683"/>
                <a:gd name="connsiteX14" fmla="*/ 141232 w 2902471"/>
                <a:gd name="connsiteY14" fmla="*/ 827268 h 1422683"/>
                <a:gd name="connsiteX15" fmla="*/ 141232 w 2902471"/>
                <a:gd name="connsiteY15" fmla="*/ 164971 h 1422683"/>
                <a:gd name="connsiteX16" fmla="*/ 0 w 2902471"/>
                <a:gd name="connsiteY16" fmla="*/ 164971 h 1422683"/>
                <a:gd name="connsiteX17" fmla="*/ 0 w 2902471"/>
                <a:gd name="connsiteY17" fmla="*/ 6337 h 1422683"/>
                <a:gd name="connsiteX0" fmla="*/ 0 w 2902471"/>
                <a:gd name="connsiteY0" fmla="*/ 0 h 1416346"/>
                <a:gd name="connsiteX1" fmla="*/ 2902471 w 2902471"/>
                <a:gd name="connsiteY1" fmla="*/ 0 h 1416346"/>
                <a:gd name="connsiteX2" fmla="*/ 2902471 w 2902471"/>
                <a:gd name="connsiteY2" fmla="*/ 1416346 h 1416346"/>
                <a:gd name="connsiteX3" fmla="*/ 1936214 w 2902471"/>
                <a:gd name="connsiteY3" fmla="*/ 1416346 h 1416346"/>
                <a:gd name="connsiteX4" fmla="*/ 1936214 w 2902471"/>
                <a:gd name="connsiteY4" fmla="*/ 1410009 h 1416346"/>
                <a:gd name="connsiteX5" fmla="*/ 1932514 w 2902471"/>
                <a:gd name="connsiteY5" fmla="*/ 1410009 h 1416346"/>
                <a:gd name="connsiteX6" fmla="*/ 1932514 w 2902471"/>
                <a:gd name="connsiteY6" fmla="*/ 1416346 h 1416346"/>
                <a:gd name="connsiteX7" fmla="*/ 0 w 2902471"/>
                <a:gd name="connsiteY7" fmla="*/ 1416346 h 1416346"/>
                <a:gd name="connsiteX8" fmla="*/ 0 w 2902471"/>
                <a:gd name="connsiteY8" fmla="*/ 1245786 h 1416346"/>
                <a:gd name="connsiteX9" fmla="*/ 141232 w 2902471"/>
                <a:gd name="connsiteY9" fmla="*/ 1245786 h 1416346"/>
                <a:gd name="connsiteX10" fmla="*/ 141232 w 2902471"/>
                <a:gd name="connsiteY10" fmla="*/ 1015065 h 1416346"/>
                <a:gd name="connsiteX11" fmla="*/ 251739 w 2902471"/>
                <a:gd name="connsiteY11" fmla="*/ 1015065 h 1416346"/>
                <a:gd name="connsiteX12" fmla="*/ 251739 w 2902471"/>
                <a:gd name="connsiteY12" fmla="*/ 820931 h 1416346"/>
                <a:gd name="connsiteX13" fmla="*/ 141232 w 2902471"/>
                <a:gd name="connsiteY13" fmla="*/ 820931 h 1416346"/>
                <a:gd name="connsiteX14" fmla="*/ 141232 w 2902471"/>
                <a:gd name="connsiteY14" fmla="*/ 158634 h 1416346"/>
                <a:gd name="connsiteX15" fmla="*/ 0 w 2902471"/>
                <a:gd name="connsiteY15" fmla="*/ 158634 h 1416346"/>
                <a:gd name="connsiteX16" fmla="*/ 0 w 2902471"/>
                <a:gd name="connsiteY16" fmla="*/ 0 h 1416346"/>
                <a:gd name="connsiteX0" fmla="*/ 0 w 2902471"/>
                <a:gd name="connsiteY0" fmla="*/ 0 h 1416346"/>
                <a:gd name="connsiteX1" fmla="*/ 2902471 w 2902471"/>
                <a:gd name="connsiteY1" fmla="*/ 0 h 1416346"/>
                <a:gd name="connsiteX2" fmla="*/ 2902471 w 2902471"/>
                <a:gd name="connsiteY2" fmla="*/ 1416346 h 1416346"/>
                <a:gd name="connsiteX3" fmla="*/ 1936214 w 2902471"/>
                <a:gd name="connsiteY3" fmla="*/ 1416346 h 1416346"/>
                <a:gd name="connsiteX4" fmla="*/ 1936214 w 2902471"/>
                <a:gd name="connsiteY4" fmla="*/ 1410009 h 1416346"/>
                <a:gd name="connsiteX5" fmla="*/ 1932514 w 2902471"/>
                <a:gd name="connsiteY5" fmla="*/ 1410009 h 1416346"/>
                <a:gd name="connsiteX6" fmla="*/ 0 w 2902471"/>
                <a:gd name="connsiteY6" fmla="*/ 1416346 h 1416346"/>
                <a:gd name="connsiteX7" fmla="*/ 0 w 2902471"/>
                <a:gd name="connsiteY7" fmla="*/ 1245786 h 1416346"/>
                <a:gd name="connsiteX8" fmla="*/ 141232 w 2902471"/>
                <a:gd name="connsiteY8" fmla="*/ 1245786 h 1416346"/>
                <a:gd name="connsiteX9" fmla="*/ 141232 w 2902471"/>
                <a:gd name="connsiteY9" fmla="*/ 1015065 h 1416346"/>
                <a:gd name="connsiteX10" fmla="*/ 251739 w 2902471"/>
                <a:gd name="connsiteY10" fmla="*/ 1015065 h 1416346"/>
                <a:gd name="connsiteX11" fmla="*/ 251739 w 2902471"/>
                <a:gd name="connsiteY11" fmla="*/ 820931 h 1416346"/>
                <a:gd name="connsiteX12" fmla="*/ 141232 w 2902471"/>
                <a:gd name="connsiteY12" fmla="*/ 820931 h 1416346"/>
                <a:gd name="connsiteX13" fmla="*/ 141232 w 2902471"/>
                <a:gd name="connsiteY13" fmla="*/ 158634 h 1416346"/>
                <a:gd name="connsiteX14" fmla="*/ 0 w 2902471"/>
                <a:gd name="connsiteY14" fmla="*/ 158634 h 1416346"/>
                <a:gd name="connsiteX15" fmla="*/ 0 w 2902471"/>
                <a:gd name="connsiteY15" fmla="*/ 0 h 1416346"/>
                <a:gd name="connsiteX0" fmla="*/ 0 w 2902471"/>
                <a:gd name="connsiteY0" fmla="*/ 0 h 1416346"/>
                <a:gd name="connsiteX1" fmla="*/ 2902471 w 2902471"/>
                <a:gd name="connsiteY1" fmla="*/ 0 h 1416346"/>
                <a:gd name="connsiteX2" fmla="*/ 2902471 w 2902471"/>
                <a:gd name="connsiteY2" fmla="*/ 1416346 h 1416346"/>
                <a:gd name="connsiteX3" fmla="*/ 1936214 w 2902471"/>
                <a:gd name="connsiteY3" fmla="*/ 1416346 h 1416346"/>
                <a:gd name="connsiteX4" fmla="*/ 1936214 w 2902471"/>
                <a:gd name="connsiteY4" fmla="*/ 1410009 h 1416346"/>
                <a:gd name="connsiteX5" fmla="*/ 0 w 2902471"/>
                <a:gd name="connsiteY5" fmla="*/ 1416346 h 1416346"/>
                <a:gd name="connsiteX6" fmla="*/ 0 w 2902471"/>
                <a:gd name="connsiteY6" fmla="*/ 1245786 h 1416346"/>
                <a:gd name="connsiteX7" fmla="*/ 141232 w 2902471"/>
                <a:gd name="connsiteY7" fmla="*/ 1245786 h 1416346"/>
                <a:gd name="connsiteX8" fmla="*/ 141232 w 2902471"/>
                <a:gd name="connsiteY8" fmla="*/ 1015065 h 1416346"/>
                <a:gd name="connsiteX9" fmla="*/ 251739 w 2902471"/>
                <a:gd name="connsiteY9" fmla="*/ 1015065 h 1416346"/>
                <a:gd name="connsiteX10" fmla="*/ 251739 w 2902471"/>
                <a:gd name="connsiteY10" fmla="*/ 820931 h 1416346"/>
                <a:gd name="connsiteX11" fmla="*/ 141232 w 2902471"/>
                <a:gd name="connsiteY11" fmla="*/ 820931 h 1416346"/>
                <a:gd name="connsiteX12" fmla="*/ 141232 w 2902471"/>
                <a:gd name="connsiteY12" fmla="*/ 158634 h 1416346"/>
                <a:gd name="connsiteX13" fmla="*/ 0 w 2902471"/>
                <a:gd name="connsiteY13" fmla="*/ 158634 h 1416346"/>
                <a:gd name="connsiteX14" fmla="*/ 0 w 2902471"/>
                <a:gd name="connsiteY14" fmla="*/ 0 h 1416346"/>
                <a:gd name="connsiteX0" fmla="*/ 0 w 2902471"/>
                <a:gd name="connsiteY0" fmla="*/ 0 h 1416346"/>
                <a:gd name="connsiteX1" fmla="*/ 2902471 w 2902471"/>
                <a:gd name="connsiteY1" fmla="*/ 0 h 1416346"/>
                <a:gd name="connsiteX2" fmla="*/ 2902471 w 2902471"/>
                <a:gd name="connsiteY2" fmla="*/ 1416346 h 1416346"/>
                <a:gd name="connsiteX3" fmla="*/ 1936214 w 2902471"/>
                <a:gd name="connsiteY3" fmla="*/ 1416346 h 1416346"/>
                <a:gd name="connsiteX4" fmla="*/ 0 w 2902471"/>
                <a:gd name="connsiteY4" fmla="*/ 1416346 h 1416346"/>
                <a:gd name="connsiteX5" fmla="*/ 0 w 2902471"/>
                <a:gd name="connsiteY5" fmla="*/ 1245786 h 1416346"/>
                <a:gd name="connsiteX6" fmla="*/ 141232 w 2902471"/>
                <a:gd name="connsiteY6" fmla="*/ 1245786 h 1416346"/>
                <a:gd name="connsiteX7" fmla="*/ 141232 w 2902471"/>
                <a:gd name="connsiteY7" fmla="*/ 1015065 h 1416346"/>
                <a:gd name="connsiteX8" fmla="*/ 251739 w 2902471"/>
                <a:gd name="connsiteY8" fmla="*/ 1015065 h 1416346"/>
                <a:gd name="connsiteX9" fmla="*/ 251739 w 2902471"/>
                <a:gd name="connsiteY9" fmla="*/ 820931 h 1416346"/>
                <a:gd name="connsiteX10" fmla="*/ 141232 w 2902471"/>
                <a:gd name="connsiteY10" fmla="*/ 820931 h 1416346"/>
                <a:gd name="connsiteX11" fmla="*/ 141232 w 2902471"/>
                <a:gd name="connsiteY11" fmla="*/ 158634 h 1416346"/>
                <a:gd name="connsiteX12" fmla="*/ 0 w 2902471"/>
                <a:gd name="connsiteY12" fmla="*/ 158634 h 1416346"/>
                <a:gd name="connsiteX13" fmla="*/ 0 w 2902471"/>
                <a:gd name="connsiteY13" fmla="*/ 0 h 1416346"/>
                <a:gd name="connsiteX0" fmla="*/ 0 w 2902471"/>
                <a:gd name="connsiteY0" fmla="*/ 0 h 1416346"/>
                <a:gd name="connsiteX1" fmla="*/ 2902471 w 2902471"/>
                <a:gd name="connsiteY1" fmla="*/ 0 h 1416346"/>
                <a:gd name="connsiteX2" fmla="*/ 2902471 w 2902471"/>
                <a:gd name="connsiteY2" fmla="*/ 1416346 h 1416346"/>
                <a:gd name="connsiteX3" fmla="*/ 0 w 2902471"/>
                <a:gd name="connsiteY3" fmla="*/ 1416346 h 1416346"/>
                <a:gd name="connsiteX4" fmla="*/ 0 w 2902471"/>
                <a:gd name="connsiteY4" fmla="*/ 1245786 h 1416346"/>
                <a:gd name="connsiteX5" fmla="*/ 141232 w 2902471"/>
                <a:gd name="connsiteY5" fmla="*/ 1245786 h 1416346"/>
                <a:gd name="connsiteX6" fmla="*/ 141232 w 2902471"/>
                <a:gd name="connsiteY6" fmla="*/ 1015065 h 1416346"/>
                <a:gd name="connsiteX7" fmla="*/ 251739 w 2902471"/>
                <a:gd name="connsiteY7" fmla="*/ 1015065 h 1416346"/>
                <a:gd name="connsiteX8" fmla="*/ 251739 w 2902471"/>
                <a:gd name="connsiteY8" fmla="*/ 820931 h 1416346"/>
                <a:gd name="connsiteX9" fmla="*/ 141232 w 2902471"/>
                <a:gd name="connsiteY9" fmla="*/ 820931 h 1416346"/>
                <a:gd name="connsiteX10" fmla="*/ 141232 w 2902471"/>
                <a:gd name="connsiteY10" fmla="*/ 158634 h 1416346"/>
                <a:gd name="connsiteX11" fmla="*/ 0 w 2902471"/>
                <a:gd name="connsiteY11" fmla="*/ 158634 h 1416346"/>
                <a:gd name="connsiteX12" fmla="*/ 0 w 2902471"/>
                <a:gd name="connsiteY12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71" h="1416346">
                  <a:moveTo>
                    <a:pt x="0" y="0"/>
                  </a:moveTo>
                  <a:lnTo>
                    <a:pt x="2902471" y="0"/>
                  </a:lnTo>
                  <a:lnTo>
                    <a:pt x="2902471" y="1416346"/>
                  </a:lnTo>
                  <a:lnTo>
                    <a:pt x="0" y="1416346"/>
                  </a:lnTo>
                  <a:lnTo>
                    <a:pt x="0" y="1245786"/>
                  </a:lnTo>
                  <a:lnTo>
                    <a:pt x="141232" y="1245786"/>
                  </a:lnTo>
                  <a:lnTo>
                    <a:pt x="141232" y="1015065"/>
                  </a:lnTo>
                  <a:lnTo>
                    <a:pt x="251739" y="1015065"/>
                  </a:lnTo>
                  <a:lnTo>
                    <a:pt x="251739" y="820931"/>
                  </a:lnTo>
                  <a:lnTo>
                    <a:pt x="141232" y="820931"/>
                  </a:lnTo>
                  <a:lnTo>
                    <a:pt x="141232" y="158634"/>
                  </a:lnTo>
                  <a:lnTo>
                    <a:pt x="0" y="158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Доля целевиков </a:t>
              </a:r>
              <a:r>
                <a:rPr kumimoji="0" lang="ru-RU" sz="1400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(%)</a:t>
              </a:r>
              <a:endParaRPr kumimoji="0" lang="en-US" sz="16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noProof="1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2</a:t>
              </a: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</a:t>
              </a:r>
              <a:r>
                <a:rPr lang="ru-RU" sz="6000" noProof="1" smtClean="0">
                  <a:solidFill>
                    <a:schemeClr val="bg2">
                      <a:lumMod val="25000"/>
                    </a:schemeClr>
                  </a:solidFill>
                  <a:latin typeface="Sylfaen" panose="010A0502050306030303" pitchFamily="18" charset="0"/>
                </a:rPr>
                <a:t>25</a:t>
              </a:r>
              <a:endParaRPr lang="en-US" sz="6000" noProof="1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92" name="Freeform: Shape 3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74466B6-A0A3-C900-FB83-2F94F056BB73}"/>
                </a:ext>
              </a:extLst>
            </p:cNvPr>
            <p:cNvSpPr/>
            <p:nvPr/>
          </p:nvSpPr>
          <p:spPr>
            <a:xfrm>
              <a:off x="520700" y="3061767"/>
              <a:ext cx="797443" cy="1087152"/>
            </a:xfrm>
            <a:custGeom>
              <a:avLst/>
              <a:gdLst/>
              <a:ahLst/>
              <a:cxnLst/>
              <a:rect l="l" t="t" r="r" b="b"/>
              <a:pathLst>
                <a:path w="1107672" h="1510085">
                  <a:moveTo>
                    <a:pt x="604656" y="0"/>
                  </a:moveTo>
                  <a:lnTo>
                    <a:pt x="954174" y="0"/>
                  </a:lnTo>
                  <a:lnTo>
                    <a:pt x="954174" y="919949"/>
                  </a:lnTo>
                  <a:lnTo>
                    <a:pt x="1107672" y="919949"/>
                  </a:lnTo>
                  <a:lnTo>
                    <a:pt x="1107672" y="1189607"/>
                  </a:lnTo>
                  <a:lnTo>
                    <a:pt x="954174" y="1189607"/>
                  </a:lnTo>
                  <a:lnTo>
                    <a:pt x="954174" y="1510085"/>
                  </a:lnTo>
                  <a:lnTo>
                    <a:pt x="604656" y="1510085"/>
                  </a:lnTo>
                  <a:lnTo>
                    <a:pt x="604656" y="1189607"/>
                  </a:lnTo>
                  <a:lnTo>
                    <a:pt x="20743" y="1189607"/>
                  </a:lnTo>
                  <a:lnTo>
                    <a:pt x="0" y="975955"/>
                  </a:lnTo>
                  <a:lnTo>
                    <a:pt x="604656" y="3112"/>
                  </a:lnTo>
                  <a:lnTo>
                    <a:pt x="604656" y="0"/>
                  </a:lnTo>
                  <a:close/>
                  <a:moveTo>
                    <a:pt x="604656" y="455307"/>
                  </a:moveTo>
                  <a:lnTo>
                    <a:pt x="582876" y="490570"/>
                  </a:lnTo>
                  <a:lnTo>
                    <a:pt x="332924" y="919949"/>
                  </a:lnTo>
                  <a:lnTo>
                    <a:pt x="604656" y="919949"/>
                  </a:lnTo>
                  <a:lnTo>
                    <a:pt x="604656" y="45530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" name="Group 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68D26C04-E180-7562-361D-2EFAED5782DC}"/>
              </a:ext>
            </a:extLst>
          </p:cNvPr>
          <p:cNvGrpSpPr/>
          <p:nvPr/>
        </p:nvGrpSpPr>
        <p:grpSpPr>
          <a:xfrm>
            <a:off x="620336" y="4786584"/>
            <a:ext cx="3448174" cy="1416346"/>
            <a:chOff x="520700" y="4667884"/>
            <a:chExt cx="3448174" cy="1416346"/>
          </a:xfrm>
        </p:grpSpPr>
        <p:sp>
          <p:nvSpPr>
            <p:cNvPr id="89" name="Freeform: Shape 7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814398E-A2A8-8150-3747-46171E3D3D06}"/>
                </a:ext>
              </a:extLst>
            </p:cNvPr>
            <p:cNvSpPr/>
            <p:nvPr/>
          </p:nvSpPr>
          <p:spPr>
            <a:xfrm>
              <a:off x="1071630" y="4667884"/>
              <a:ext cx="2897244" cy="1416346"/>
            </a:xfrm>
            <a:custGeom>
              <a:avLst/>
              <a:gdLst>
                <a:gd name="connsiteX0" fmla="*/ 0 w 2897244"/>
                <a:gd name="connsiteY0" fmla="*/ 0 h 1416346"/>
                <a:gd name="connsiteX1" fmla="*/ 1930987 w 2897244"/>
                <a:gd name="connsiteY1" fmla="*/ 0 h 1416346"/>
                <a:gd name="connsiteX2" fmla="*/ 1932514 w 2897244"/>
                <a:gd name="connsiteY2" fmla="*/ 0 h 1416346"/>
                <a:gd name="connsiteX3" fmla="*/ 2897244 w 2897244"/>
                <a:gd name="connsiteY3" fmla="*/ 0 h 1416346"/>
                <a:gd name="connsiteX4" fmla="*/ 2897244 w 2897244"/>
                <a:gd name="connsiteY4" fmla="*/ 1416346 h 1416346"/>
                <a:gd name="connsiteX5" fmla="*/ 1932514 w 2897244"/>
                <a:gd name="connsiteY5" fmla="*/ 1416346 h 1416346"/>
                <a:gd name="connsiteX6" fmla="*/ 1930987 w 2897244"/>
                <a:gd name="connsiteY6" fmla="*/ 1416346 h 1416346"/>
                <a:gd name="connsiteX7" fmla="*/ 0 w 2897244"/>
                <a:gd name="connsiteY7" fmla="*/ 1416346 h 1416346"/>
                <a:gd name="connsiteX8" fmla="*/ 0 w 2897244"/>
                <a:gd name="connsiteY8" fmla="*/ 839726 h 1416346"/>
                <a:gd name="connsiteX9" fmla="*/ 233072 w 2897244"/>
                <a:gd name="connsiteY9" fmla="*/ 293035 h 1416346"/>
                <a:gd name="connsiteX10" fmla="*/ 233072 w 2897244"/>
                <a:gd name="connsiteY10" fmla="*/ 158634 h 1416346"/>
                <a:gd name="connsiteX11" fmla="*/ 0 w 2897244"/>
                <a:gd name="connsiteY11" fmla="*/ 158634 h 1416346"/>
                <a:gd name="connsiteX0" fmla="*/ 0 w 2897244"/>
                <a:gd name="connsiteY0" fmla="*/ 0 h 1416346"/>
                <a:gd name="connsiteX1" fmla="*/ 1930987 w 2897244"/>
                <a:gd name="connsiteY1" fmla="*/ 0 h 1416346"/>
                <a:gd name="connsiteX2" fmla="*/ 2897244 w 2897244"/>
                <a:gd name="connsiteY2" fmla="*/ 0 h 1416346"/>
                <a:gd name="connsiteX3" fmla="*/ 2897244 w 2897244"/>
                <a:gd name="connsiteY3" fmla="*/ 1416346 h 1416346"/>
                <a:gd name="connsiteX4" fmla="*/ 1932514 w 2897244"/>
                <a:gd name="connsiteY4" fmla="*/ 1416346 h 1416346"/>
                <a:gd name="connsiteX5" fmla="*/ 1930987 w 2897244"/>
                <a:gd name="connsiteY5" fmla="*/ 1416346 h 1416346"/>
                <a:gd name="connsiteX6" fmla="*/ 0 w 2897244"/>
                <a:gd name="connsiteY6" fmla="*/ 1416346 h 1416346"/>
                <a:gd name="connsiteX7" fmla="*/ 0 w 2897244"/>
                <a:gd name="connsiteY7" fmla="*/ 839726 h 1416346"/>
                <a:gd name="connsiteX8" fmla="*/ 233072 w 2897244"/>
                <a:gd name="connsiteY8" fmla="*/ 293035 h 1416346"/>
                <a:gd name="connsiteX9" fmla="*/ 233072 w 2897244"/>
                <a:gd name="connsiteY9" fmla="*/ 158634 h 1416346"/>
                <a:gd name="connsiteX10" fmla="*/ 0 w 2897244"/>
                <a:gd name="connsiteY10" fmla="*/ 158634 h 1416346"/>
                <a:gd name="connsiteX11" fmla="*/ 0 w 2897244"/>
                <a:gd name="connsiteY11" fmla="*/ 0 h 1416346"/>
                <a:gd name="connsiteX0" fmla="*/ 0 w 2897244"/>
                <a:gd name="connsiteY0" fmla="*/ 0 h 1416346"/>
                <a:gd name="connsiteX1" fmla="*/ 2897244 w 2897244"/>
                <a:gd name="connsiteY1" fmla="*/ 0 h 1416346"/>
                <a:gd name="connsiteX2" fmla="*/ 2897244 w 2897244"/>
                <a:gd name="connsiteY2" fmla="*/ 1416346 h 1416346"/>
                <a:gd name="connsiteX3" fmla="*/ 1932514 w 2897244"/>
                <a:gd name="connsiteY3" fmla="*/ 1416346 h 1416346"/>
                <a:gd name="connsiteX4" fmla="*/ 1930987 w 2897244"/>
                <a:gd name="connsiteY4" fmla="*/ 1416346 h 1416346"/>
                <a:gd name="connsiteX5" fmla="*/ 0 w 2897244"/>
                <a:gd name="connsiteY5" fmla="*/ 1416346 h 1416346"/>
                <a:gd name="connsiteX6" fmla="*/ 0 w 2897244"/>
                <a:gd name="connsiteY6" fmla="*/ 839726 h 1416346"/>
                <a:gd name="connsiteX7" fmla="*/ 233072 w 2897244"/>
                <a:gd name="connsiteY7" fmla="*/ 293035 h 1416346"/>
                <a:gd name="connsiteX8" fmla="*/ 233072 w 2897244"/>
                <a:gd name="connsiteY8" fmla="*/ 158634 h 1416346"/>
                <a:gd name="connsiteX9" fmla="*/ 0 w 2897244"/>
                <a:gd name="connsiteY9" fmla="*/ 158634 h 1416346"/>
                <a:gd name="connsiteX10" fmla="*/ 0 w 2897244"/>
                <a:gd name="connsiteY10" fmla="*/ 0 h 1416346"/>
                <a:gd name="connsiteX0" fmla="*/ 0 w 2897244"/>
                <a:gd name="connsiteY0" fmla="*/ 0 h 1416346"/>
                <a:gd name="connsiteX1" fmla="*/ 2897244 w 2897244"/>
                <a:gd name="connsiteY1" fmla="*/ 0 h 1416346"/>
                <a:gd name="connsiteX2" fmla="*/ 2897244 w 2897244"/>
                <a:gd name="connsiteY2" fmla="*/ 1416346 h 1416346"/>
                <a:gd name="connsiteX3" fmla="*/ 1932514 w 2897244"/>
                <a:gd name="connsiteY3" fmla="*/ 1416346 h 1416346"/>
                <a:gd name="connsiteX4" fmla="*/ 0 w 2897244"/>
                <a:gd name="connsiteY4" fmla="*/ 1416346 h 1416346"/>
                <a:gd name="connsiteX5" fmla="*/ 0 w 2897244"/>
                <a:gd name="connsiteY5" fmla="*/ 839726 h 1416346"/>
                <a:gd name="connsiteX6" fmla="*/ 233072 w 2897244"/>
                <a:gd name="connsiteY6" fmla="*/ 293035 h 1416346"/>
                <a:gd name="connsiteX7" fmla="*/ 233072 w 2897244"/>
                <a:gd name="connsiteY7" fmla="*/ 158634 h 1416346"/>
                <a:gd name="connsiteX8" fmla="*/ 0 w 2897244"/>
                <a:gd name="connsiteY8" fmla="*/ 158634 h 1416346"/>
                <a:gd name="connsiteX9" fmla="*/ 0 w 2897244"/>
                <a:gd name="connsiteY9" fmla="*/ 0 h 1416346"/>
                <a:gd name="connsiteX0" fmla="*/ 0 w 2897244"/>
                <a:gd name="connsiteY0" fmla="*/ 0 h 1416346"/>
                <a:gd name="connsiteX1" fmla="*/ 2897244 w 2897244"/>
                <a:gd name="connsiteY1" fmla="*/ 0 h 1416346"/>
                <a:gd name="connsiteX2" fmla="*/ 2897244 w 2897244"/>
                <a:gd name="connsiteY2" fmla="*/ 1416346 h 1416346"/>
                <a:gd name="connsiteX3" fmla="*/ 0 w 2897244"/>
                <a:gd name="connsiteY3" fmla="*/ 1416346 h 1416346"/>
                <a:gd name="connsiteX4" fmla="*/ 0 w 2897244"/>
                <a:gd name="connsiteY4" fmla="*/ 839726 h 1416346"/>
                <a:gd name="connsiteX5" fmla="*/ 233072 w 2897244"/>
                <a:gd name="connsiteY5" fmla="*/ 293035 h 1416346"/>
                <a:gd name="connsiteX6" fmla="*/ 233072 w 2897244"/>
                <a:gd name="connsiteY6" fmla="*/ 158634 h 1416346"/>
                <a:gd name="connsiteX7" fmla="*/ 0 w 2897244"/>
                <a:gd name="connsiteY7" fmla="*/ 158634 h 1416346"/>
                <a:gd name="connsiteX8" fmla="*/ 0 w 2897244"/>
                <a:gd name="connsiteY8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7244" h="1416346">
                  <a:moveTo>
                    <a:pt x="0" y="0"/>
                  </a:moveTo>
                  <a:lnTo>
                    <a:pt x="2897244" y="0"/>
                  </a:lnTo>
                  <a:lnTo>
                    <a:pt x="2897244" y="1416346"/>
                  </a:lnTo>
                  <a:lnTo>
                    <a:pt x="0" y="1416346"/>
                  </a:lnTo>
                  <a:lnTo>
                    <a:pt x="0" y="839726"/>
                  </a:lnTo>
                  <a:lnTo>
                    <a:pt x="233072" y="293035"/>
                  </a:lnTo>
                  <a:lnTo>
                    <a:pt x="233072" y="158634"/>
                  </a:lnTo>
                  <a:lnTo>
                    <a:pt x="0" y="158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1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Количество защит</a:t>
              </a:r>
              <a:r>
                <a:rPr lang="ru-RU" sz="2000" b="1" noProof="1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 </a:t>
              </a:r>
              <a:r>
                <a:rPr lang="ru-RU" sz="2000" b="1" noProof="1" smtClean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в год </a:t>
              </a:r>
              <a:r>
                <a:rPr lang="ru-RU" sz="1400" noProof="1" smtClean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(ед.)</a:t>
              </a:r>
              <a:endParaRPr kumimoji="0" lang="en-US" sz="2000" i="0" u="none" strike="noStrike" kern="1200" cap="none" spc="0" normalizeH="0" baseline="0" noProof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000" b="1" noProof="1">
                <a:solidFill>
                  <a:prstClr val="white">
                    <a:lumMod val="85000"/>
                  </a:prstClr>
                </a:solidFill>
                <a:latin typeface="Calibri" panose="020F0502020204030204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noProof="1">
                  <a:solidFill>
                    <a:schemeClr val="bg1">
                      <a:lumMod val="85000"/>
                    </a:schemeClr>
                  </a:solidFill>
                  <a:latin typeface="Sylfaen" panose="010A0502050306030303" pitchFamily="18" charset="0"/>
                </a:rPr>
                <a:t>0</a:t>
              </a:r>
              <a:r>
                <a:rPr kumimoji="0" lang="ru-RU" sz="1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          </a:t>
              </a:r>
              <a:r>
                <a:rPr lang="ru-RU" sz="6000" noProof="1" smtClean="0">
                  <a:solidFill>
                    <a:schemeClr val="bg1">
                      <a:lumMod val="85000"/>
                    </a:schemeClr>
                  </a:solidFill>
                  <a:latin typeface="Sylfaen" panose="010A0502050306030303" pitchFamily="18" charset="0"/>
                </a:rPr>
                <a:t>5</a:t>
              </a:r>
              <a:endParaRPr lang="en-US" sz="6000" noProof="1">
                <a:solidFill>
                  <a:schemeClr val="bg1">
                    <a:lumMod val="85000"/>
                  </a:scheme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90" name="Freeform: Shape 4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2F6F0B8-B664-F03B-CE7A-9F5FED165AEC}"/>
                </a:ext>
              </a:extLst>
            </p:cNvPr>
            <p:cNvSpPr/>
            <p:nvPr/>
          </p:nvSpPr>
          <p:spPr>
            <a:xfrm>
              <a:off x="520700" y="4826518"/>
              <a:ext cx="784003" cy="1087152"/>
            </a:xfrm>
            <a:custGeom>
              <a:avLst/>
              <a:gdLst/>
              <a:ahLst/>
              <a:cxnLst/>
              <a:rect l="l" t="t" r="r" b="b"/>
              <a:pathLst>
                <a:path w="1089003" h="1510085">
                  <a:moveTo>
                    <a:pt x="0" y="0"/>
                  </a:moveTo>
                  <a:lnTo>
                    <a:pt x="1089003" y="0"/>
                  </a:lnTo>
                  <a:lnTo>
                    <a:pt x="1089003" y="186686"/>
                  </a:lnTo>
                  <a:lnTo>
                    <a:pt x="524796" y="1510085"/>
                  </a:lnTo>
                  <a:lnTo>
                    <a:pt x="155572" y="1510085"/>
                  </a:lnTo>
                  <a:lnTo>
                    <a:pt x="720816" y="269658"/>
                  </a:lnTo>
                  <a:lnTo>
                    <a:pt x="0" y="269658"/>
                  </a:lnTo>
                  <a:close/>
                </a:path>
              </a:pathLst>
            </a:custGeom>
            <a:solidFill>
              <a:srgbClr val="A20E27"/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oup 6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49C9139-F350-FFDC-2302-7E425382B91B}"/>
              </a:ext>
            </a:extLst>
          </p:cNvPr>
          <p:cNvGrpSpPr/>
          <p:nvPr/>
        </p:nvGrpSpPr>
        <p:grpSpPr>
          <a:xfrm>
            <a:off x="823305" y="1257081"/>
            <a:ext cx="3245205" cy="1416346"/>
            <a:chOff x="719970" y="1138381"/>
            <a:chExt cx="3245205" cy="1416346"/>
          </a:xfrm>
        </p:grpSpPr>
        <p:sp>
          <p:nvSpPr>
            <p:cNvPr id="87" name="Freeform: Shape 6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D5AE190-C213-CBF7-C634-65DDCC218606}"/>
                </a:ext>
              </a:extLst>
            </p:cNvPr>
            <p:cNvSpPr/>
            <p:nvPr/>
          </p:nvSpPr>
          <p:spPr>
            <a:xfrm>
              <a:off x="1066404" y="1138381"/>
              <a:ext cx="2898771" cy="1416346"/>
            </a:xfrm>
            <a:custGeom>
              <a:avLst/>
              <a:gdLst>
                <a:gd name="connsiteX0" fmla="*/ 0 w 2898771"/>
                <a:gd name="connsiteY0" fmla="*/ 0 h 1416346"/>
                <a:gd name="connsiteX1" fmla="*/ 1932514 w 2898771"/>
                <a:gd name="connsiteY1" fmla="*/ 0 h 1416346"/>
                <a:gd name="connsiteX2" fmla="*/ 2898771 w 2898771"/>
                <a:gd name="connsiteY2" fmla="*/ 0 h 1416346"/>
                <a:gd name="connsiteX3" fmla="*/ 2898771 w 2898771"/>
                <a:gd name="connsiteY3" fmla="*/ 1416346 h 1416346"/>
                <a:gd name="connsiteX4" fmla="*/ 1932514 w 2898771"/>
                <a:gd name="connsiteY4" fmla="*/ 1416346 h 1416346"/>
                <a:gd name="connsiteX5" fmla="*/ 0 w 2898771"/>
                <a:gd name="connsiteY5" fmla="*/ 1416346 h 1416346"/>
                <a:gd name="connsiteX6" fmla="*/ 0 w 2898771"/>
                <a:gd name="connsiteY6" fmla="*/ 1245786 h 1416346"/>
                <a:gd name="connsiteX7" fmla="*/ 153835 w 2898771"/>
                <a:gd name="connsiteY7" fmla="*/ 1245786 h 1416346"/>
                <a:gd name="connsiteX8" fmla="*/ 153835 w 2898771"/>
                <a:gd name="connsiteY8" fmla="*/ 158634 h 1416346"/>
                <a:gd name="connsiteX9" fmla="*/ 130688 w 2898771"/>
                <a:gd name="connsiteY9" fmla="*/ 158634 h 1416346"/>
                <a:gd name="connsiteX10" fmla="*/ 0 w 2898771"/>
                <a:gd name="connsiteY10" fmla="*/ 203833 h 1416346"/>
                <a:gd name="connsiteX0" fmla="*/ 0 w 2898771"/>
                <a:gd name="connsiteY0" fmla="*/ 0 h 1416346"/>
                <a:gd name="connsiteX1" fmla="*/ 2898771 w 2898771"/>
                <a:gd name="connsiteY1" fmla="*/ 0 h 1416346"/>
                <a:gd name="connsiteX2" fmla="*/ 2898771 w 2898771"/>
                <a:gd name="connsiteY2" fmla="*/ 1416346 h 1416346"/>
                <a:gd name="connsiteX3" fmla="*/ 1932514 w 2898771"/>
                <a:gd name="connsiteY3" fmla="*/ 1416346 h 1416346"/>
                <a:gd name="connsiteX4" fmla="*/ 0 w 2898771"/>
                <a:gd name="connsiteY4" fmla="*/ 1416346 h 1416346"/>
                <a:gd name="connsiteX5" fmla="*/ 0 w 2898771"/>
                <a:gd name="connsiteY5" fmla="*/ 1245786 h 1416346"/>
                <a:gd name="connsiteX6" fmla="*/ 153835 w 2898771"/>
                <a:gd name="connsiteY6" fmla="*/ 1245786 h 1416346"/>
                <a:gd name="connsiteX7" fmla="*/ 153835 w 2898771"/>
                <a:gd name="connsiteY7" fmla="*/ 158634 h 1416346"/>
                <a:gd name="connsiteX8" fmla="*/ 130688 w 2898771"/>
                <a:gd name="connsiteY8" fmla="*/ 158634 h 1416346"/>
                <a:gd name="connsiteX9" fmla="*/ 0 w 2898771"/>
                <a:gd name="connsiteY9" fmla="*/ 203833 h 1416346"/>
                <a:gd name="connsiteX10" fmla="*/ 0 w 2898771"/>
                <a:gd name="connsiteY10" fmla="*/ 0 h 1416346"/>
                <a:gd name="connsiteX0" fmla="*/ 0 w 2898771"/>
                <a:gd name="connsiteY0" fmla="*/ 0 h 1416346"/>
                <a:gd name="connsiteX1" fmla="*/ 2898771 w 2898771"/>
                <a:gd name="connsiteY1" fmla="*/ 0 h 1416346"/>
                <a:gd name="connsiteX2" fmla="*/ 2898771 w 2898771"/>
                <a:gd name="connsiteY2" fmla="*/ 1416346 h 1416346"/>
                <a:gd name="connsiteX3" fmla="*/ 0 w 2898771"/>
                <a:gd name="connsiteY3" fmla="*/ 1416346 h 1416346"/>
                <a:gd name="connsiteX4" fmla="*/ 0 w 2898771"/>
                <a:gd name="connsiteY4" fmla="*/ 1245786 h 1416346"/>
                <a:gd name="connsiteX5" fmla="*/ 153835 w 2898771"/>
                <a:gd name="connsiteY5" fmla="*/ 1245786 h 1416346"/>
                <a:gd name="connsiteX6" fmla="*/ 153835 w 2898771"/>
                <a:gd name="connsiteY6" fmla="*/ 158634 h 1416346"/>
                <a:gd name="connsiteX7" fmla="*/ 130688 w 2898771"/>
                <a:gd name="connsiteY7" fmla="*/ 158634 h 1416346"/>
                <a:gd name="connsiteX8" fmla="*/ 0 w 2898771"/>
                <a:gd name="connsiteY8" fmla="*/ 203833 h 1416346"/>
                <a:gd name="connsiteX9" fmla="*/ 0 w 2898771"/>
                <a:gd name="connsiteY9" fmla="*/ 0 h 141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8771" h="1416346">
                  <a:moveTo>
                    <a:pt x="0" y="0"/>
                  </a:moveTo>
                  <a:lnTo>
                    <a:pt x="2898771" y="0"/>
                  </a:lnTo>
                  <a:lnTo>
                    <a:pt x="2898771" y="1416346"/>
                  </a:lnTo>
                  <a:lnTo>
                    <a:pt x="0" y="1416346"/>
                  </a:lnTo>
                  <a:lnTo>
                    <a:pt x="0" y="1245786"/>
                  </a:lnTo>
                  <a:lnTo>
                    <a:pt x="153835" y="1245786"/>
                  </a:lnTo>
                  <a:lnTo>
                    <a:pt x="153835" y="158634"/>
                  </a:lnTo>
                  <a:lnTo>
                    <a:pt x="130688" y="158634"/>
                  </a:lnTo>
                  <a:lnTo>
                    <a:pt x="0" y="203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4008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ts val="1500"/>
                </a:lnSpc>
                <a:spcAft>
                  <a:spcPts val="600"/>
                </a:spcAft>
              </a:pPr>
              <a:r>
                <a:rPr lang="ru-RU" sz="2000" b="1" noProof="1" smtClean="0">
                  <a:solidFill>
                    <a:schemeClr val="bg1">
                      <a:lumMod val="95000"/>
                    </a:schemeClr>
                  </a:solidFill>
                </a:rPr>
                <a:t>Трудоустройство </a:t>
              </a:r>
              <a:r>
                <a:rPr lang="ru-RU" sz="1400" noProof="1" smtClean="0">
                  <a:solidFill>
                    <a:schemeClr val="bg1">
                      <a:lumMod val="95000"/>
                    </a:schemeClr>
                  </a:solidFill>
                </a:rPr>
                <a:t>(%)</a:t>
              </a:r>
              <a:endParaRPr lang="en-US" sz="2000" noProof="1">
                <a:solidFill>
                  <a:schemeClr val="bg1">
                    <a:lumMod val="95000"/>
                  </a:schemeClr>
                </a:solidFill>
              </a:endParaRPr>
            </a:p>
            <a:p>
              <a:pPr lvl="0" algn="just">
                <a:lnSpc>
                  <a:spcPts val="1500"/>
                </a:lnSpc>
              </a:pPr>
              <a:endParaRPr lang="ru-RU" sz="1400" noProof="1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lvl="0" algn="just">
                <a:lnSpc>
                  <a:spcPts val="1500"/>
                </a:lnSpc>
              </a:pPr>
              <a:endParaRPr lang="ru-RU" sz="1400" noProof="1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lvl="0" algn="just">
                <a:lnSpc>
                  <a:spcPts val="1500"/>
                </a:lnSpc>
              </a:pPr>
              <a:endParaRPr lang="ru-RU" sz="1400" noProof="1">
                <a:solidFill>
                  <a:schemeClr val="bg1">
                    <a:lumMod val="95000"/>
                  </a:schemeClr>
                </a:solidFill>
              </a:endParaRPr>
            </a:p>
            <a:p>
              <a:pPr lvl="0" algn="just">
                <a:lnSpc>
                  <a:spcPts val="1500"/>
                </a:lnSpc>
              </a:pPr>
              <a:endParaRPr lang="ru-RU" sz="1400" noProof="1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pPr lvl="0" algn="just">
                <a:lnSpc>
                  <a:spcPts val="1500"/>
                </a:lnSpc>
              </a:pPr>
              <a:r>
                <a:rPr lang="ru-RU" sz="4000" noProof="1" smtClean="0">
                  <a:solidFill>
                    <a:schemeClr val="bg1">
                      <a:lumMod val="95000"/>
                    </a:schemeClr>
                  </a:solidFill>
                  <a:latin typeface="Sylfaen" panose="010A0502050306030303" pitchFamily="18" charset="0"/>
                </a:rPr>
                <a:t>78</a:t>
              </a:r>
              <a:r>
                <a:rPr lang="ru-RU" sz="1400" noProof="1" smtClean="0">
                  <a:solidFill>
                    <a:schemeClr val="bg1">
                      <a:lumMod val="95000"/>
                    </a:schemeClr>
                  </a:solidFill>
                  <a:latin typeface="Sylfaen" panose="010A0502050306030303" pitchFamily="18" charset="0"/>
                </a:rPr>
                <a:t>	      </a:t>
              </a:r>
              <a:r>
                <a:rPr lang="ru-RU" sz="6000" noProof="1" smtClean="0">
                  <a:solidFill>
                    <a:schemeClr val="bg1">
                      <a:lumMod val="95000"/>
                    </a:schemeClr>
                  </a:solidFill>
                  <a:latin typeface="Sylfaen" panose="010A0502050306030303" pitchFamily="18" charset="0"/>
                </a:rPr>
                <a:t>95</a:t>
              </a:r>
              <a:endParaRPr lang="en-US" sz="6000" noProof="1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88" name="Freeform: Shape 3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11E7466-755B-A007-8DA7-61C915745C69}"/>
                </a:ext>
              </a:extLst>
            </p:cNvPr>
            <p:cNvSpPr/>
            <p:nvPr/>
          </p:nvSpPr>
          <p:spPr>
            <a:xfrm>
              <a:off x="719970" y="1297015"/>
              <a:ext cx="500269" cy="1087152"/>
            </a:xfrm>
            <a:custGeom>
              <a:avLst/>
              <a:gdLst/>
              <a:ahLst/>
              <a:cxnLst/>
              <a:rect l="l" t="t" r="r" b="b"/>
              <a:pathLst>
                <a:path w="694888" h="1510085">
                  <a:moveTo>
                    <a:pt x="662737" y="0"/>
                  </a:moveTo>
                  <a:lnTo>
                    <a:pt x="694888" y="0"/>
                  </a:lnTo>
                  <a:lnTo>
                    <a:pt x="694888" y="1510085"/>
                  </a:lnTo>
                  <a:lnTo>
                    <a:pt x="344333" y="1510085"/>
                  </a:lnTo>
                  <a:lnTo>
                    <a:pt x="344333" y="394116"/>
                  </a:lnTo>
                  <a:lnTo>
                    <a:pt x="0" y="494719"/>
                  </a:lnTo>
                  <a:lnTo>
                    <a:pt x="0" y="229209"/>
                  </a:lnTo>
                  <a:lnTo>
                    <a:pt x="662737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0160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0" y="337998"/>
            <a:ext cx="481529" cy="481529"/>
          </a:xfrm>
          <a:prstGeom prst="rect">
            <a:avLst/>
          </a:prstGeom>
        </p:spPr>
      </p:pic>
      <p:pic>
        <p:nvPicPr>
          <p:cNvPr id="107" name="Рисунок 106" descr="Справа налево (обратно)">
            <a:extLst>
              <a:ext uri="{FF2B5EF4-FFF2-40B4-BE49-F238E27FC236}">
                <a16:creationId xmlns="" xmlns:a16="http://schemas.microsoft.com/office/drawing/2014/main" id="{57D50081-8B2A-460D-BB39-C67F1290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281" y="1914911"/>
            <a:ext cx="664898" cy="664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47" y="1844799"/>
            <a:ext cx="673001" cy="67300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50" y="3699528"/>
            <a:ext cx="673001" cy="673001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80" y="5444726"/>
            <a:ext cx="673001" cy="673001"/>
          </a:xfrm>
          <a:prstGeom prst="rect">
            <a:avLst/>
          </a:prstGeom>
        </p:spPr>
      </p:pic>
      <p:pic>
        <p:nvPicPr>
          <p:cNvPr id="110" name="Рисунок 109" descr="Справа налево (обратно)">
            <a:extLst>
              <a:ext uri="{FF2B5EF4-FFF2-40B4-BE49-F238E27FC236}">
                <a16:creationId xmlns="" xmlns:a16="http://schemas.microsoft.com/office/drawing/2014/main" id="{57D50081-8B2A-460D-BB39-C67F1290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1031" y="1945752"/>
            <a:ext cx="664898" cy="664898"/>
          </a:xfrm>
          <a:prstGeom prst="rect">
            <a:avLst/>
          </a:prstGeom>
        </p:spPr>
      </p:pic>
      <p:pic>
        <p:nvPicPr>
          <p:cNvPr id="111" name="Рисунок 110" descr="Справа налево (обратно)">
            <a:extLst>
              <a:ext uri="{FF2B5EF4-FFF2-40B4-BE49-F238E27FC236}">
                <a16:creationId xmlns="" xmlns:a16="http://schemas.microsoft.com/office/drawing/2014/main" id="{57D50081-8B2A-460D-BB39-C67F1290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8813" y="3675204"/>
            <a:ext cx="664898" cy="664898"/>
          </a:xfrm>
          <a:prstGeom prst="rect">
            <a:avLst/>
          </a:prstGeom>
        </p:spPr>
      </p:pic>
      <p:pic>
        <p:nvPicPr>
          <p:cNvPr id="112" name="Рисунок 111" descr="Справа налево (обратно)">
            <a:extLst>
              <a:ext uri="{FF2B5EF4-FFF2-40B4-BE49-F238E27FC236}">
                <a16:creationId xmlns="" xmlns:a16="http://schemas.microsoft.com/office/drawing/2014/main" id="{57D50081-8B2A-460D-BB39-C67F1290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9142" y="5503353"/>
            <a:ext cx="664898" cy="664898"/>
          </a:xfrm>
          <a:prstGeom prst="rect">
            <a:avLst/>
          </a:prstGeom>
        </p:spPr>
      </p:pic>
      <p:pic>
        <p:nvPicPr>
          <p:cNvPr id="113" name="Рисунок 112" descr="Справа налево (обратно)">
            <a:extLst>
              <a:ext uri="{FF2B5EF4-FFF2-40B4-BE49-F238E27FC236}">
                <a16:creationId xmlns="" xmlns:a16="http://schemas.microsoft.com/office/drawing/2014/main" id="{57D50081-8B2A-460D-BB39-C67F1290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1248" y="3675204"/>
            <a:ext cx="664898" cy="664898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64" y="5498480"/>
            <a:ext cx="527615" cy="5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1238249" y="4676776"/>
            <a:ext cx="5572125" cy="12466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Федеральное государственное бюджетное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образовательное учреждение высшего образования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«Университет «Дубна»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66" y="0"/>
            <a:ext cx="4061034" cy="3765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654"/>
            <a:ext cx="2498853" cy="1873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87" y="3481334"/>
            <a:ext cx="1071691" cy="1041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8853" y="3709697"/>
            <a:ext cx="5644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2" y="3825975"/>
            <a:ext cx="564219" cy="476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4" y="4532752"/>
            <a:ext cx="439610" cy="483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96" y="3767178"/>
            <a:ext cx="555672" cy="5263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00666" y="3865069"/>
            <a:ext cx="1738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Инженерно-физический институт</a:t>
            </a:r>
            <a:endParaRPr lang="en-US" sz="1100" dirty="0">
              <a:solidFill>
                <a:srgbClr val="434674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4249" y="3865069"/>
            <a:ext cx="1545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Институт системного анализа и управления</a:t>
            </a:r>
            <a:endParaRPr lang="en-US" sz="1100" dirty="0">
              <a:solidFill>
                <a:srgbClr val="434674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919" y="4592148"/>
            <a:ext cx="1687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Факультет социальных </a:t>
            </a:r>
            <a:br>
              <a:rPr lang="ru-RU" sz="11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1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гуманитарных наук</a:t>
            </a:r>
            <a:endParaRPr lang="en-US" sz="1100" dirty="0">
              <a:solidFill>
                <a:srgbClr val="434674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0665" y="4592148"/>
            <a:ext cx="1831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Факультет естественных </a:t>
            </a:r>
            <a:r>
              <a:rPr lang="en-US" sz="1100" dirty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en-US" sz="1100" dirty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100" dirty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инженерных наук</a:t>
            </a:r>
            <a:endParaRPr lang="en-US" sz="1100" dirty="0">
              <a:solidFill>
                <a:srgbClr val="434674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96" y="4575962"/>
            <a:ext cx="567598" cy="397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484208" y="2515440"/>
            <a:ext cx="5192960" cy="1270260"/>
            <a:chOff x="6520204" y="2484265"/>
            <a:chExt cx="5192960" cy="127026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29718" y="2484265"/>
              <a:ext cx="31213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220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dirty="0" smtClean="0">
                  <a:solidFill>
                    <a:srgbClr val="383A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БАКАЛАВРИАТ И МАГИСТРАТУРА</a:t>
              </a:r>
              <a:endParaRPr lang="ru-RU" sz="1200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520204" y="2889105"/>
              <a:ext cx="1060275" cy="736654"/>
              <a:chOff x="6447602" y="1850653"/>
              <a:chExt cx="1060275" cy="73665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6757967" y="1850653"/>
                <a:ext cx="4395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>
                    <a:solidFill>
                      <a:srgbClr val="A2C61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21" name="Google Shape;104;p1"/>
              <p:cNvSpPr txBox="1"/>
              <p:nvPr/>
            </p:nvSpPr>
            <p:spPr>
              <a:xfrm>
                <a:off x="6447602" y="2289830"/>
                <a:ext cx="1060275" cy="297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R="0" lvl="0" algn="ctr" rtl="0">
                  <a:spcAft>
                    <a:spcPts val="400"/>
                  </a:spcAft>
                  <a:buClr>
                    <a:srgbClr val="EA0029"/>
                  </a:buClr>
                  <a:buSzPts val="1650"/>
                </a:pPr>
                <a: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  <a:t>ИНСТИТУТА</a:t>
                </a:r>
                <a:endParaRPr sz="1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7679239" y="2883563"/>
              <a:ext cx="1060275" cy="736654"/>
              <a:chOff x="7655616" y="2036921"/>
              <a:chExt cx="1060275" cy="736654"/>
            </a:xfrm>
          </p:grpSpPr>
          <p:sp>
            <p:nvSpPr>
              <p:cNvPr id="22" name="Google Shape;104;p1"/>
              <p:cNvSpPr txBox="1"/>
              <p:nvPr/>
            </p:nvSpPr>
            <p:spPr>
              <a:xfrm>
                <a:off x="7655616" y="2476098"/>
                <a:ext cx="1060275" cy="297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R="0" lvl="0" algn="ctr" rtl="0">
                  <a:spcAft>
                    <a:spcPts val="400"/>
                  </a:spcAft>
                  <a:buClr>
                    <a:srgbClr val="EA0029"/>
                  </a:buClr>
                  <a:buSzPts val="1650"/>
                </a:pPr>
                <a: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  <a:t>ФАКУЛЬТЕТА</a:t>
                </a:r>
                <a:endParaRPr sz="1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7965981" y="2036921"/>
                <a:ext cx="4395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>
                    <a:solidFill>
                      <a:srgbClr val="A2C61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8894182" y="2863983"/>
              <a:ext cx="1292067" cy="890542"/>
              <a:chOff x="8863630" y="2036921"/>
              <a:chExt cx="1292067" cy="890542"/>
            </a:xfrm>
          </p:grpSpPr>
          <p:sp>
            <p:nvSpPr>
              <p:cNvPr id="23" name="Google Shape;104;p1"/>
              <p:cNvSpPr txBox="1"/>
              <p:nvPr/>
            </p:nvSpPr>
            <p:spPr>
              <a:xfrm>
                <a:off x="8863630" y="2476098"/>
                <a:ext cx="1292067" cy="451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R="0" lvl="0" algn="ctr" rtl="0">
                  <a:spcAft>
                    <a:spcPts val="400"/>
                  </a:spcAft>
                  <a:buClr>
                    <a:srgbClr val="EA0029"/>
                  </a:buClr>
                  <a:buSzPts val="1650"/>
                </a:pPr>
                <a: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  <a:t>ВЫПУСКАЮЩИХ КАФЕДР</a:t>
                </a:r>
                <a:endParaRPr sz="1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9162453" y="2036921"/>
                <a:ext cx="6944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A2C61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26</a:t>
                </a:r>
                <a:endParaRPr lang="ru-RU" sz="2800" b="1" dirty="0">
                  <a:solidFill>
                    <a:srgbClr val="A2C614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10153176" y="2844550"/>
              <a:ext cx="1559988" cy="908307"/>
              <a:chOff x="10120495" y="2027395"/>
              <a:chExt cx="1559988" cy="908307"/>
            </a:xfrm>
          </p:grpSpPr>
          <p:sp>
            <p:nvSpPr>
              <p:cNvPr id="27" name="Google Shape;104;p1"/>
              <p:cNvSpPr txBox="1"/>
              <p:nvPr/>
            </p:nvSpPr>
            <p:spPr>
              <a:xfrm>
                <a:off x="10120495" y="2484337"/>
                <a:ext cx="1559988" cy="451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R="0" lvl="0" algn="ctr" rtl="0">
                  <a:spcAft>
                    <a:spcPts val="400"/>
                  </a:spcAft>
                  <a:buClr>
                    <a:srgbClr val="EA0029"/>
                  </a:buClr>
                  <a:buSzPts val="1650"/>
                </a:pPr>
                <a: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  <a:t>ОБРАЗОВАТЕЛЬНЫХ ПРОГРАММ</a:t>
                </a:r>
                <a:endParaRPr lang="ru-RU" sz="1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0397788" y="2027395"/>
                <a:ext cx="10054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A2C61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70+</a:t>
                </a:r>
                <a:endParaRPr lang="ru-RU" sz="2800" b="1" dirty="0">
                  <a:solidFill>
                    <a:srgbClr val="A2C614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484208" y="3904319"/>
            <a:ext cx="4286671" cy="1169484"/>
            <a:chOff x="6529718" y="4034824"/>
            <a:chExt cx="4286671" cy="116948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529718" y="4034824"/>
              <a:ext cx="15103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220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dirty="0" smtClean="0">
                  <a:solidFill>
                    <a:srgbClr val="383A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АСПИРАНТУРА</a:t>
              </a:r>
              <a:endParaRPr lang="ru-RU" sz="1200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529718" y="4300560"/>
              <a:ext cx="1060275" cy="903748"/>
              <a:chOff x="6422201" y="4100835"/>
              <a:chExt cx="1060275" cy="903748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6605128" y="4100835"/>
                <a:ext cx="6944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A2C61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  <a:endParaRPr lang="ru-RU" sz="2800" b="1" dirty="0">
                  <a:solidFill>
                    <a:srgbClr val="A2C614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4" name="Google Shape;104;p1"/>
              <p:cNvSpPr txBox="1"/>
              <p:nvPr/>
            </p:nvSpPr>
            <p:spPr>
              <a:xfrm>
                <a:off x="6422201" y="4553218"/>
                <a:ext cx="1060275" cy="451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R="0" lvl="0" algn="ctr" rtl="0">
                  <a:spcAft>
                    <a:spcPts val="400"/>
                  </a:spcAft>
                  <a:buClr>
                    <a:srgbClr val="EA0029"/>
                  </a:buClr>
                  <a:buSzPts val="1650"/>
                </a:pPr>
                <a: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  <a:t>НАУЧНЫХ</a:t>
                </a:r>
                <a:b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</a:br>
                <a: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  <a:t>ЦЕНТРОВ</a:t>
                </a:r>
                <a:endParaRPr sz="1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663791" y="4300560"/>
              <a:ext cx="1541262" cy="903748"/>
              <a:chOff x="8990629" y="4125224"/>
              <a:chExt cx="1541262" cy="903748"/>
            </a:xfrm>
          </p:grpSpPr>
          <p:sp>
            <p:nvSpPr>
              <p:cNvPr id="36" name="Google Shape;104;p1"/>
              <p:cNvSpPr txBox="1"/>
              <p:nvPr/>
            </p:nvSpPr>
            <p:spPr>
              <a:xfrm>
                <a:off x="8990629" y="4577607"/>
                <a:ext cx="1541262" cy="451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R="0" lvl="0" algn="ctr" rtl="0">
                  <a:spcAft>
                    <a:spcPts val="400"/>
                  </a:spcAft>
                  <a:buClr>
                    <a:srgbClr val="EA0029"/>
                  </a:buClr>
                  <a:buSzPts val="1650"/>
                </a:pPr>
                <a: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  <a:t>ОБРАЗОВАТЕЛЬНЫХПРОГРАММ</a:t>
                </a:r>
                <a:endParaRPr sz="1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9414050" y="4125224"/>
                <a:ext cx="6944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A2C61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15</a:t>
                </a:r>
                <a:endParaRPr lang="ru-RU" sz="2800" b="1" dirty="0">
                  <a:solidFill>
                    <a:srgbClr val="A2C614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9540215" y="4300560"/>
              <a:ext cx="1276174" cy="749860"/>
              <a:chOff x="7830510" y="4128420"/>
              <a:chExt cx="1276174" cy="749860"/>
            </a:xfrm>
          </p:grpSpPr>
          <p:sp>
            <p:nvSpPr>
              <p:cNvPr id="35" name="Google Shape;104;p1"/>
              <p:cNvSpPr txBox="1"/>
              <p:nvPr/>
            </p:nvSpPr>
            <p:spPr>
              <a:xfrm>
                <a:off x="7830510" y="4580803"/>
                <a:ext cx="1149510" cy="297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R="0" lvl="0" algn="ctr" rtl="0">
                  <a:spcAft>
                    <a:spcPts val="400"/>
                  </a:spcAft>
                  <a:buClr>
                    <a:srgbClr val="EA0029"/>
                  </a:buClr>
                  <a:buSzPts val="1650"/>
                </a:pPr>
                <a:r>
                  <a:rPr lang="ru-RU" sz="1000" dirty="0" smtClean="0">
                    <a:solidFill>
                      <a:schemeClr val="dk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sym typeface="Verdana"/>
                  </a:rPr>
                  <a:t>АСПИРАНТОВ</a:t>
                </a:r>
                <a:endParaRPr sz="1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846403" y="4128420"/>
                <a:ext cx="12602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A2C61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170+</a:t>
                </a:r>
                <a:endParaRPr lang="ru-RU" sz="2800" b="1" dirty="0">
                  <a:solidFill>
                    <a:srgbClr val="A2C614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041551" y="281559"/>
            <a:ext cx="406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Текущее </a:t>
            </a:r>
            <a:r>
              <a:rPr lang="ru-RU" sz="3200" b="1" dirty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с</a:t>
            </a:r>
            <a:r>
              <a:rPr lang="ru-RU" sz="32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остояние</a:t>
            </a:r>
            <a:endParaRPr lang="ru-RU" sz="3200" b="1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3" y="382687"/>
            <a:ext cx="507221" cy="369946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802" y="3397062"/>
            <a:ext cx="1407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ФАКУЛЬТЕТЫ</a:t>
            </a:r>
            <a:endParaRPr lang="ru-RU" sz="12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4171332652"/>
              </p:ext>
            </p:extLst>
          </p:nvPr>
        </p:nvGraphicFramePr>
        <p:xfrm>
          <a:off x="389168" y="1327232"/>
          <a:ext cx="1261654" cy="155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356655" y="2884269"/>
            <a:ext cx="13266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ДОЛЯ ВНЕБЮДЖЕТА</a:t>
            </a:r>
            <a:endParaRPr lang="ru-RU" sz="1050" b="1" dirty="0" smtClean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3614" y="1113594"/>
            <a:ext cx="1361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КОНТИНГЕНТ</a:t>
            </a:r>
            <a:endParaRPr lang="ru-RU" sz="12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3614" y="137265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8300</a:t>
            </a:r>
            <a:endParaRPr lang="ru-RU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17792" y="1112433"/>
            <a:ext cx="433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83184" y="2884269"/>
            <a:ext cx="1307958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 i="0" u="none" strike="noStrike" baseline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050" dirty="0" smtClean="0"/>
              <a:t>20% </a:t>
            </a:r>
            <a:endParaRPr lang="en-US" sz="1050" dirty="0" smtClean="0"/>
          </a:p>
          <a:p>
            <a:pPr algn="ctr"/>
            <a:r>
              <a:rPr lang="ru-RU" sz="1050" dirty="0" smtClean="0"/>
              <a:t>НПР </a:t>
            </a:r>
            <a:r>
              <a:rPr lang="en-US" sz="1050" dirty="0" smtClean="0"/>
              <a:t>&lt;</a:t>
            </a:r>
            <a:r>
              <a:rPr lang="ru-RU" sz="1050" dirty="0" smtClean="0"/>
              <a:t> </a:t>
            </a:r>
            <a:r>
              <a:rPr lang="ru-RU" sz="1050" dirty="0" smtClean="0"/>
              <a:t>39</a:t>
            </a:r>
            <a:r>
              <a:rPr lang="en-US" sz="1050" dirty="0" smtClean="0"/>
              <a:t> </a:t>
            </a:r>
            <a:r>
              <a:rPr lang="ru-RU" sz="1050" dirty="0" smtClean="0"/>
              <a:t>ЛЕТ</a:t>
            </a:r>
            <a:endParaRPr lang="ru-RU" sz="1050" dirty="0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01" y="1953925"/>
            <a:ext cx="595725" cy="726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Группа 63"/>
          <p:cNvGrpSpPr/>
          <p:nvPr/>
        </p:nvGrpSpPr>
        <p:grpSpPr>
          <a:xfrm>
            <a:off x="6433144" y="1597264"/>
            <a:ext cx="5203404" cy="550314"/>
            <a:chOff x="6828733" y="868130"/>
            <a:chExt cx="5203404" cy="550314"/>
          </a:xfrm>
        </p:grpSpPr>
        <p:sp>
          <p:nvSpPr>
            <p:cNvPr id="65" name="Google Shape;113;p1"/>
            <p:cNvSpPr/>
            <p:nvPr/>
          </p:nvSpPr>
          <p:spPr>
            <a:xfrm>
              <a:off x="6993267" y="1230943"/>
              <a:ext cx="567537" cy="163256"/>
            </a:xfrm>
            <a:prstGeom prst="rect">
              <a:avLst/>
            </a:prstGeom>
            <a:solidFill>
              <a:srgbClr val="808D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" name="Google Shape;99;p1"/>
            <p:cNvSpPr/>
            <p:nvPr/>
          </p:nvSpPr>
          <p:spPr>
            <a:xfrm>
              <a:off x="6828733" y="914554"/>
              <a:ext cx="524061" cy="116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 smtClean="0">
                  <a:solidFill>
                    <a:srgbClr val="041A72"/>
                  </a:solidFill>
                  <a:latin typeface="Verdana"/>
                  <a:ea typeface="Verdana"/>
                  <a:cs typeface="Verdana"/>
                  <a:sym typeface="Verdana"/>
                </a:rPr>
                <a:t>ИТ</a:t>
              </a:r>
              <a:endParaRPr sz="1100" b="1" dirty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" name="Google Shape;113;p1"/>
            <p:cNvSpPr/>
            <p:nvPr/>
          </p:nvSpPr>
          <p:spPr>
            <a:xfrm>
              <a:off x="7835254" y="1230943"/>
              <a:ext cx="431358" cy="163256"/>
            </a:xfrm>
            <a:prstGeom prst="rect">
              <a:avLst/>
            </a:prstGeom>
            <a:solidFill>
              <a:srgbClr val="A2C6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F10A2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" name="Google Shape;99;p1"/>
            <p:cNvSpPr/>
            <p:nvPr/>
          </p:nvSpPr>
          <p:spPr>
            <a:xfrm>
              <a:off x="7714460" y="868130"/>
              <a:ext cx="1261344" cy="190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 smtClean="0">
                  <a:solidFill>
                    <a:srgbClr val="041A72"/>
                  </a:solidFill>
                  <a:latin typeface="Verdana"/>
                  <a:ea typeface="Verdana"/>
                  <a:cs typeface="Verdana"/>
                  <a:sym typeface="Verdana"/>
                </a:rPr>
                <a:t>Инженерия</a:t>
              </a:r>
              <a:endParaRPr sz="1100" b="1" dirty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" name="Google Shape;97;p1"/>
            <p:cNvSpPr/>
            <p:nvPr/>
          </p:nvSpPr>
          <p:spPr>
            <a:xfrm>
              <a:off x="6954057" y="1249897"/>
              <a:ext cx="524061" cy="116647"/>
            </a:xfrm>
            <a:prstGeom prst="rect">
              <a:avLst/>
            </a:prstGeom>
            <a:ln w="12700"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17</a:t>
              </a:r>
              <a:endParaRPr sz="1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" name="Google Shape;97;p1"/>
            <p:cNvSpPr/>
            <p:nvPr/>
          </p:nvSpPr>
          <p:spPr>
            <a:xfrm>
              <a:off x="7794010" y="1197996"/>
              <a:ext cx="524061" cy="220448"/>
            </a:xfrm>
            <a:prstGeom prst="rect">
              <a:avLst/>
            </a:prstGeom>
            <a:ln w="12700"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 smtClean="0">
                  <a:latin typeface="Verdana"/>
                  <a:ea typeface="Verdana"/>
                  <a:cs typeface="Verdana"/>
                  <a:sym typeface="Verdana"/>
                </a:rPr>
                <a:t>1</a:t>
              </a:r>
              <a:r>
                <a:rPr lang="en-US" sz="1000" b="1" dirty="0" smtClean="0"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 sz="10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" name="Google Shape;113;p1"/>
            <p:cNvSpPr/>
            <p:nvPr/>
          </p:nvSpPr>
          <p:spPr>
            <a:xfrm>
              <a:off x="8995967" y="1244224"/>
              <a:ext cx="757250" cy="149975"/>
            </a:xfrm>
            <a:prstGeom prst="rect">
              <a:avLst/>
            </a:prstGeom>
            <a:solidFill>
              <a:srgbClr val="041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" name="Google Shape;99;p1"/>
            <p:cNvSpPr/>
            <p:nvPr/>
          </p:nvSpPr>
          <p:spPr>
            <a:xfrm>
              <a:off x="8878873" y="985821"/>
              <a:ext cx="1904997" cy="129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 smtClean="0">
                  <a:solidFill>
                    <a:srgbClr val="041A72"/>
                  </a:solidFill>
                  <a:latin typeface="Verdana"/>
                  <a:ea typeface="Verdana"/>
                  <a:cs typeface="Verdana"/>
                  <a:sym typeface="Verdana"/>
                </a:rPr>
                <a:t>Естественно-</a:t>
              </a:r>
            </a:p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 smtClean="0">
                  <a:solidFill>
                    <a:srgbClr val="041A72"/>
                  </a:solidFill>
                  <a:latin typeface="Verdana"/>
                  <a:ea typeface="Verdana"/>
                  <a:cs typeface="Verdana"/>
                  <a:sym typeface="Verdana"/>
                </a:rPr>
                <a:t>научные</a:t>
              </a:r>
              <a:endParaRPr sz="1100" b="1" dirty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" name="Google Shape;97;p1"/>
            <p:cNvSpPr/>
            <p:nvPr/>
          </p:nvSpPr>
          <p:spPr>
            <a:xfrm>
              <a:off x="8954706" y="1249897"/>
              <a:ext cx="524061" cy="116647"/>
            </a:xfrm>
            <a:prstGeom prst="rect">
              <a:avLst/>
            </a:prstGeom>
            <a:ln w="12700"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20</a:t>
              </a:r>
              <a:endParaRPr sz="1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" name="Google Shape;113;p1"/>
            <p:cNvSpPr/>
            <p:nvPr/>
          </p:nvSpPr>
          <p:spPr>
            <a:xfrm>
              <a:off x="10196212" y="1230943"/>
              <a:ext cx="927819" cy="163256"/>
            </a:xfrm>
            <a:prstGeom prst="rect">
              <a:avLst/>
            </a:prstGeom>
            <a:solidFill>
              <a:srgbClr val="A2C614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" name="Google Shape;99;p1"/>
            <p:cNvSpPr/>
            <p:nvPr/>
          </p:nvSpPr>
          <p:spPr>
            <a:xfrm>
              <a:off x="10127140" y="898062"/>
              <a:ext cx="1904997" cy="129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 smtClean="0">
                  <a:solidFill>
                    <a:srgbClr val="041A72"/>
                  </a:solidFill>
                  <a:latin typeface="Verdana"/>
                  <a:ea typeface="Verdana"/>
                  <a:cs typeface="Verdana"/>
                  <a:sym typeface="Verdana"/>
                </a:rPr>
                <a:t>Гуманитарные</a:t>
              </a:r>
              <a:endParaRPr sz="1100" b="1" dirty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" name="Google Shape;97;p1"/>
            <p:cNvSpPr/>
            <p:nvPr/>
          </p:nvSpPr>
          <p:spPr>
            <a:xfrm>
              <a:off x="10181638" y="1249897"/>
              <a:ext cx="524061" cy="116647"/>
            </a:xfrm>
            <a:prstGeom prst="rect">
              <a:avLst/>
            </a:prstGeom>
            <a:ln w="12700"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 smtClean="0">
                  <a:latin typeface="Verdana"/>
                  <a:ea typeface="Verdana"/>
                  <a:cs typeface="Verdana"/>
                  <a:sym typeface="Verdana"/>
                </a:rPr>
                <a:t>2</a:t>
              </a:r>
              <a:r>
                <a:rPr lang="en-US" sz="1000" b="1" dirty="0" smtClean="0">
                  <a:latin typeface="Verdana"/>
                  <a:ea typeface="Verdana"/>
                  <a:cs typeface="Verdana"/>
                  <a:sym typeface="Verdana"/>
                </a:rPr>
                <a:t>4</a:t>
              </a:r>
              <a:endParaRPr sz="10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672733" y="2803478"/>
            <a:ext cx="1493438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 i="0" u="none" strike="noStrike" baseline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en-US" sz="1050" dirty="0" smtClean="0"/>
              <a:t>3</a:t>
            </a:r>
            <a:r>
              <a:rPr lang="ru-RU" sz="1050" dirty="0" smtClean="0"/>
              <a:t>% </a:t>
            </a:r>
            <a:endParaRPr lang="ru-RU" sz="1050" dirty="0" smtClean="0"/>
          </a:p>
          <a:p>
            <a:pPr algn="ctr"/>
            <a:r>
              <a:rPr lang="ru-RU" sz="1050" dirty="0" smtClean="0"/>
              <a:t>ИНОСТРАННЫХ </a:t>
            </a:r>
            <a:r>
              <a:rPr lang="ru-RU" sz="1050" dirty="0" smtClean="0"/>
              <a:t>СТУДЕНТОВ</a:t>
            </a:r>
            <a:endParaRPr lang="ru-RU" sz="1050" dirty="0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88" y="2018507"/>
            <a:ext cx="670163" cy="6525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Заголовок 6"/>
          <p:cNvSpPr txBox="1">
            <a:spLocks/>
          </p:cNvSpPr>
          <p:nvPr/>
        </p:nvSpPr>
        <p:spPr>
          <a:xfrm>
            <a:off x="6484208" y="1139274"/>
            <a:ext cx="3904073" cy="296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ОБРАЗОВАТЕЛЬНЫЕ </a:t>
            </a:r>
            <a:r>
              <a:rPr lang="ru-RU" sz="120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ПРОГРАММЫ</a:t>
            </a:r>
            <a:endParaRPr lang="ru-RU" sz="1200" b="1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4978721" y="1472838"/>
            <a:ext cx="1612065" cy="1714724"/>
            <a:chOff x="4622227" y="4099388"/>
            <a:chExt cx="1612065" cy="1714724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5077999" y="4887658"/>
              <a:ext cx="298447" cy="619087"/>
            </a:xfrm>
            <a:prstGeom prst="rect">
              <a:avLst/>
            </a:prstGeom>
            <a:solidFill>
              <a:srgbClr val="001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5501143" y="4533385"/>
              <a:ext cx="317857" cy="970763"/>
            </a:xfrm>
            <a:prstGeom prst="rect">
              <a:avLst/>
            </a:prstGeom>
            <a:solidFill>
              <a:srgbClr val="001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006649" y="4561991"/>
              <a:ext cx="441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A2C61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62</a:t>
              </a:r>
              <a:endParaRPr lang="ru-RU" sz="1400" b="1" dirty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439150" y="4198166"/>
              <a:ext cx="441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A2C61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73</a:t>
              </a:r>
              <a:endParaRPr lang="ru-RU" sz="1400" b="1" dirty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40854" y="5560196"/>
              <a:ext cx="149343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 b="1" i="0" u="none" strike="noStrike" baseline="0">
                  <a:solidFill>
                    <a:srgbClr val="383A3F"/>
                  </a:solidFill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 algn="ctr"/>
              <a:r>
                <a:rPr lang="ru-RU" sz="1050" dirty="0" smtClean="0"/>
                <a:t>ЗА 5 ЛЕТ</a:t>
              </a:r>
              <a:endParaRPr lang="ru-RU" sz="1050" dirty="0"/>
            </a:p>
          </p:txBody>
        </p:sp>
        <p:sp>
          <p:nvSpPr>
            <p:cNvPr id="97" name="TextBox 96"/>
            <p:cNvSpPr txBox="1"/>
            <p:nvPr/>
          </p:nvSpPr>
          <p:spPr>
            <a:xfrm rot="16200000">
              <a:off x="4083257" y="4638358"/>
              <a:ext cx="149343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 b="1" i="0" u="none" strike="noStrike" baseline="0">
                  <a:solidFill>
                    <a:srgbClr val="383A3F"/>
                  </a:solidFill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ru-RU" sz="1050" dirty="0" smtClean="0"/>
                <a:t>СРЕДНИЙ </a:t>
              </a:r>
            </a:p>
            <a:p>
              <a:r>
                <a:rPr lang="ru-RU" sz="1050" dirty="0" smtClean="0"/>
                <a:t>БАЛЛ ЕГЭ</a:t>
              </a:r>
              <a:endParaRPr lang="ru-RU" sz="1050" dirty="0"/>
            </a:p>
          </p:txBody>
        </p:sp>
      </p:grpSp>
      <p:cxnSp>
        <p:nvCxnSpPr>
          <p:cNvPr id="100" name="Прямая соединительная линия 99"/>
          <p:cNvCxnSpPr/>
          <p:nvPr/>
        </p:nvCxnSpPr>
        <p:spPr>
          <a:xfrm>
            <a:off x="9612185" y="2659814"/>
            <a:ext cx="193102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7994558" y="4042818"/>
            <a:ext cx="3539137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979681" y="3537833"/>
            <a:ext cx="42603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3622743" y="1253374"/>
            <a:ext cx="261724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1171948" y="4206267"/>
            <a:ext cx="6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43%</a:t>
            </a:r>
            <a:endParaRPr lang="ru-RU" sz="14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171948" y="4948695"/>
            <a:ext cx="6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13%</a:t>
            </a:r>
            <a:endParaRPr lang="ru-RU" sz="14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882494" y="4945383"/>
            <a:ext cx="6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19%</a:t>
            </a:r>
            <a:endParaRPr lang="ru-RU" sz="14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900665" y="4206266"/>
            <a:ext cx="6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  <a:endParaRPr lang="ru-RU" sz="14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088849" y="1434213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49</a:t>
            </a:r>
            <a:r>
              <a:rPr lang="en-US" sz="14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</a:t>
            </a:r>
            <a:endParaRPr lang="ru-RU" sz="14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954059" y="1111908"/>
            <a:ext cx="554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925116" y="1434213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34</a:t>
            </a:r>
            <a:r>
              <a:rPr lang="en-US" sz="14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</a:t>
            </a:r>
            <a:endParaRPr lang="ru-RU" sz="14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9908062" y="1273968"/>
            <a:ext cx="17189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18756" y="5345761"/>
            <a:ext cx="2715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УНИКАЛЬНЫ ОСОБЕННОСТИ</a:t>
            </a:r>
            <a:endParaRPr lang="ru-RU" sz="12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3277196" y="5492407"/>
            <a:ext cx="826601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Рисунок 10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3" y="5731394"/>
            <a:ext cx="899306" cy="51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07" y="5684021"/>
            <a:ext cx="608636" cy="60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TextBox 105"/>
          <p:cNvSpPr txBox="1"/>
          <p:nvPr/>
        </p:nvSpPr>
        <p:spPr>
          <a:xfrm>
            <a:off x="1906247" y="5757507"/>
            <a:ext cx="165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Тесная кооперация с </a:t>
            </a:r>
          </a:p>
          <a:p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ОИЯИ и ОЭЗ «Дубна»</a:t>
            </a:r>
            <a:endParaRPr lang="en-US" sz="1200" dirty="0">
              <a:solidFill>
                <a:srgbClr val="434674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1" y="5749038"/>
            <a:ext cx="478603" cy="47860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562855" y="5757507"/>
            <a:ext cx="239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78A80C"/>
                </a:solidFill>
                <a:ea typeface="PT Sans" panose="020B0503020203020204" pitchFamily="34" charset="-52"/>
              </a:rPr>
              <a:t>ТОП-100 </a:t>
            </a:r>
            <a:r>
              <a:rPr lang="ru-RU" sz="1200" dirty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вузов РФ в рейтинге </a:t>
            </a:r>
            <a:endParaRPr lang="ru-RU" sz="1200" dirty="0" smtClean="0">
              <a:solidFill>
                <a:srgbClr val="434674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200" dirty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Три миссии университета»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3849" y="5745928"/>
            <a:ext cx="482019" cy="484822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6655868" y="5757507"/>
            <a:ext cx="249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Высокий уровень </a:t>
            </a:r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трудоустройства </a:t>
            </a:r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</a:t>
            </a:r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востребованности выпускников </a:t>
            </a:r>
            <a:endParaRPr lang="en-US" sz="1200" dirty="0">
              <a:solidFill>
                <a:srgbClr val="434674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0445" y="5748114"/>
            <a:ext cx="454052" cy="48045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4006215" y="5757507"/>
            <a:ext cx="231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Возможности создания уникальные </a:t>
            </a:r>
            <a:r>
              <a:rPr lang="ru-RU" sz="1200" dirty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образовательных </a:t>
            </a:r>
            <a:r>
              <a:rPr lang="ru-RU" sz="1200" dirty="0" smtClean="0">
                <a:solidFill>
                  <a:srgbClr val="434674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программ</a:t>
            </a:r>
            <a:endParaRPr lang="en-US" sz="1200" dirty="0">
              <a:solidFill>
                <a:srgbClr val="434674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712959" y="2884269"/>
            <a:ext cx="112181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 i="0" u="none" strike="noStrike" baseline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050" dirty="0" smtClean="0"/>
              <a:t>4</a:t>
            </a:r>
          </a:p>
          <a:p>
            <a:pPr algn="ctr"/>
            <a:r>
              <a:rPr lang="ru-RU" sz="1050" dirty="0" smtClean="0"/>
              <a:t>ФИЛИАЛА</a:t>
            </a:r>
            <a:endParaRPr lang="ru-RU" sz="10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9526" b="19448"/>
          <a:stretch/>
        </p:blipFill>
        <p:spPr>
          <a:xfrm>
            <a:off x="2826170" y="2129419"/>
            <a:ext cx="899599" cy="5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1550" y="281559"/>
            <a:ext cx="700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Дефициты </a:t>
            </a:r>
            <a:r>
              <a:rPr lang="en-US" sz="32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&amp;</a:t>
            </a:r>
            <a:r>
              <a:rPr lang="ru-RU" sz="32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 Ограничения</a:t>
            </a:r>
            <a:endParaRPr lang="ru-RU" sz="3200" b="1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F5663663-7230-4B1F-9B37-E160EB790D5F}"/>
              </a:ext>
            </a:extLst>
          </p:cNvPr>
          <p:cNvSpPr txBox="1"/>
          <p:nvPr/>
        </p:nvSpPr>
        <p:spPr>
          <a:xfrm>
            <a:off x="6426893" y="1467771"/>
            <a:ext cx="332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НАУКИ И ИННОВАЦИЙ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9A5BC0C2-0D9A-4D8B-8F40-2E54386CADB7}"/>
              </a:ext>
            </a:extLst>
          </p:cNvPr>
          <p:cNvSpPr txBox="1"/>
          <p:nvPr/>
        </p:nvSpPr>
        <p:spPr>
          <a:xfrm>
            <a:off x="1223216" y="1467771"/>
            <a:ext cx="3683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МАТЕРИАЛЬНО-ТЕХНИЧЕСКАЯ БАЗА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83A1183-D665-4127-99F1-5A19E4E2DD10}"/>
              </a:ext>
            </a:extLst>
          </p:cNvPr>
          <p:cNvSpPr txBox="1"/>
          <p:nvPr/>
        </p:nvSpPr>
        <p:spPr>
          <a:xfrm>
            <a:off x="1223215" y="3380000"/>
            <a:ext cx="44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ДЕФИЦИТ ВЫСОКОКВАЛИФИЦИРОВАННЫХ КАДРОВ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0F4E7177-5AE4-4CF2-86B0-11C44D42C2BD}"/>
              </a:ext>
            </a:extLst>
          </p:cNvPr>
          <p:cNvSpPr txBox="1"/>
          <p:nvPr/>
        </p:nvSpPr>
        <p:spPr>
          <a:xfrm>
            <a:off x="6426893" y="3355133"/>
            <a:ext cx="438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ДЕФИЦИТ ФИНАНСИРОВАНИЯ НА РАЗВИТИЕ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483D25D2-6538-408A-B74D-1B55F505675C}"/>
              </a:ext>
            </a:extLst>
          </p:cNvPr>
          <p:cNvSpPr txBox="1"/>
          <p:nvPr/>
        </p:nvSpPr>
        <p:spPr>
          <a:xfrm>
            <a:off x="1223216" y="4897079"/>
            <a:ext cx="2619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НИЗКАЯ УЗНАВАЕМОСТЬ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6893" y="1818204"/>
            <a:ext cx="5248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Инфраструктурные </a:t>
            </a:r>
            <a:r>
              <a:rPr lang="ru-RU" sz="1400" dirty="0" smtClean="0"/>
              <a:t>ограничения (недостаточность ресурсов  для развития)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Высокие </a:t>
            </a:r>
            <a:r>
              <a:rPr lang="ru-RU" sz="1400" dirty="0"/>
              <a:t>показатели публикационной </a:t>
            </a:r>
            <a:r>
              <a:rPr lang="ru-RU" sz="1400" dirty="0" smtClean="0"/>
              <a:t>активности обеспечены за счет внешних совместителей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Низкие объемы результатов интеллектуальной деятельности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Низки объемы выполнения НИР и НИОКР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223215" y="3871615"/>
            <a:ext cx="4252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Для подготовки кадров по непрофильным для университета направлениям требуются новые высококвалифицированные кадры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223215" y="5241183"/>
            <a:ext cx="489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Низкая результативность </a:t>
            </a:r>
            <a:r>
              <a:rPr lang="ru-RU" sz="1400" dirty="0" err="1" smtClean="0"/>
              <a:t>медийной</a:t>
            </a:r>
            <a:r>
              <a:rPr lang="ru-RU" sz="1400" dirty="0" smtClean="0"/>
              <a:t> и рекламно- информационной активности вуза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223216" y="1779148"/>
            <a:ext cx="4252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400" dirty="0" smtClean="0"/>
              <a:t>Потребности в капитальном и текущем ремонте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400" dirty="0" smtClean="0"/>
              <a:t>Востребованность дополнительных мест в </a:t>
            </a:r>
            <a:r>
              <a:rPr lang="ru-RU" sz="1400" dirty="0" smtClean="0"/>
              <a:t>общежитиях (доступно 1400, потребность +1500)</a:t>
            </a:r>
            <a:endParaRPr lang="ru-RU" sz="1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400" dirty="0" smtClean="0"/>
              <a:t>Изношенность компьютерного оборудования и оргтехники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400" dirty="0" smtClean="0"/>
              <a:t>Недостаточность учебно-лабораторной базы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26893" y="3758032"/>
            <a:ext cx="5003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Неспособность вуза самостоятельно реализовывать крупные исследовательские, </a:t>
            </a:r>
            <a:r>
              <a:rPr lang="ru-RU" sz="1400" dirty="0" err="1" smtClean="0"/>
              <a:t>имиджевые</a:t>
            </a:r>
            <a:r>
              <a:rPr lang="ru-RU" sz="1400" dirty="0" smtClean="0"/>
              <a:t> и иные </a:t>
            </a:r>
            <a:r>
              <a:rPr lang="ru-RU" sz="1400" dirty="0" smtClean="0"/>
              <a:t>проекты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Наличие реализуемых программ СПО и невозможность их полноценного бюджетного финансирования</a:t>
            </a:r>
            <a:endParaRPr lang="ru-RU" sz="1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821" y="1330859"/>
            <a:ext cx="437268" cy="547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71994" y="1320258"/>
            <a:ext cx="665897" cy="61606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1004" y="3234624"/>
            <a:ext cx="587876" cy="58787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529" y="4840419"/>
            <a:ext cx="387853" cy="39031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99446" y="3351823"/>
            <a:ext cx="518018" cy="518018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3" y="382687"/>
            <a:ext cx="507221" cy="3699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4E7177-5AE4-4CF2-86B0-11C44D42C2BD}"/>
              </a:ext>
            </a:extLst>
          </p:cNvPr>
          <p:cNvSpPr txBox="1"/>
          <p:nvPr/>
        </p:nvSpPr>
        <p:spPr>
          <a:xfrm>
            <a:off x="6426893" y="4838284"/>
            <a:ext cx="500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НЕПОЛНОЕ СООТВЕТСВИЕ СТРУКТУРЫ ВЫПУСКА</a:t>
            </a:r>
            <a:endParaRPr lang="ru-RU" sz="1200" b="1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6893" y="5241183"/>
            <a:ext cx="5003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Номенклатура направлений обучения менее чем на 60% соответствует кадровым потребностям предприятий заказчиков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74" y="4691409"/>
            <a:ext cx="688336" cy="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8" y="426031"/>
            <a:ext cx="550800" cy="338458"/>
          </a:xfrm>
          <a:prstGeom prst="rect">
            <a:avLst/>
          </a:prstGeom>
        </p:spPr>
      </p:pic>
      <p:sp>
        <p:nvSpPr>
          <p:cNvPr id="147" name="Прямоугольник 146"/>
          <p:cNvSpPr/>
          <p:nvPr/>
        </p:nvSpPr>
        <p:spPr>
          <a:xfrm>
            <a:off x="459331" y="912348"/>
            <a:ext cx="108210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 «Дубна»</a:t>
            </a:r>
            <a:r>
              <a:rPr lang="en-US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административный центр крупнейшего в России </a:t>
            </a:r>
          </a:p>
          <a:p>
            <a:pPr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научно-образовательного консорциума  </a:t>
            </a:r>
            <a:endParaRPr lang="ru-RU" sz="1600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0" name="Рисунок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049789" y="281559"/>
            <a:ext cx="406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Целевая модель</a:t>
            </a:r>
            <a:endParaRPr lang="ru-RU" sz="3200" b="1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sp>
        <p:nvSpPr>
          <p:cNvPr id="52" name="Google Shape;104;p1"/>
          <p:cNvSpPr txBox="1"/>
          <p:nvPr/>
        </p:nvSpPr>
        <p:spPr>
          <a:xfrm>
            <a:off x="459331" y="1658988"/>
            <a:ext cx="11482941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lvl="0" indent="-271463">
              <a:spcAft>
                <a:spcPts val="400"/>
              </a:spcAft>
              <a:buClr>
                <a:srgbClr val="A2C614"/>
              </a:buClr>
              <a:buSzPts val="15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Опорный университет по подготовке и привлечению кадров в сфере ИТ, фундаментальных исследований, инженерии, материаловедении, химических и биотехнологий</a:t>
            </a:r>
          </a:p>
          <a:p>
            <a:pPr marL="271463" lvl="0" indent="-271463">
              <a:spcAft>
                <a:spcPts val="400"/>
              </a:spcAft>
              <a:buClr>
                <a:srgbClr val="A2C614"/>
              </a:buClr>
              <a:buSzPts val="15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Координационный центр по взаимодействию с ведущими вузами РФ в интересах подготовки кадров для Московской области</a:t>
            </a:r>
          </a:p>
          <a:p>
            <a:pPr marL="271463" lvl="0" indent="-271463">
              <a:spcAft>
                <a:spcPts val="400"/>
              </a:spcAft>
              <a:buClr>
                <a:srgbClr val="A2C614"/>
              </a:buClr>
              <a:buSzPts val="15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Интегратор образовательных программ для подготовки кадров по базовым направлениям </a:t>
            </a:r>
            <a:r>
              <a:rPr lang="ru-RU" sz="140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наукоградов</a:t>
            </a:r>
            <a:r>
              <a:rPr lang="ru-RU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Подмосковья</a:t>
            </a:r>
          </a:p>
          <a:p>
            <a:pPr marL="271463" lvl="0" indent="-271463">
              <a:spcAft>
                <a:spcPts val="400"/>
              </a:spcAft>
              <a:buClr>
                <a:srgbClr val="A2C614"/>
              </a:buClr>
              <a:buSzPts val="15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Центр привлечения и обучения иностранных студентов и исследователей</a:t>
            </a:r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3475679952"/>
              </p:ext>
            </p:extLst>
          </p:nvPr>
        </p:nvGraphicFramePr>
        <p:xfrm>
          <a:off x="4684077" y="4305248"/>
          <a:ext cx="1392827" cy="170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4675168" y="5909415"/>
            <a:ext cx="13914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НИР во ВНЕБЮДЖЕТЕ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82851" y="5899890"/>
            <a:ext cx="1140454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 i="0" u="none" strike="noStrike" baseline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050" dirty="0" smtClean="0"/>
              <a:t>35% НПР ДО 39</a:t>
            </a:r>
            <a:r>
              <a:rPr lang="en-US" sz="1050" dirty="0" smtClean="0"/>
              <a:t> </a:t>
            </a:r>
            <a:r>
              <a:rPr lang="ru-RU" sz="1050" dirty="0" smtClean="0"/>
              <a:t>ЛЕТ</a:t>
            </a:r>
            <a:endParaRPr lang="ru-RU" sz="1050" dirty="0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59" y="4976871"/>
            <a:ext cx="611150" cy="745505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0451029" y="4637102"/>
            <a:ext cx="1335645" cy="1653408"/>
            <a:chOff x="747843" y="3289608"/>
            <a:chExt cx="1335645" cy="165340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747843" y="3503014"/>
              <a:ext cx="553998" cy="1156354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pPr>
                <a:defRPr sz="220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dirty="0" smtClean="0">
                  <a:solidFill>
                    <a:srgbClr val="383A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СРЕДНИЙ </a:t>
              </a:r>
            </a:p>
            <a:p>
              <a:pPr>
                <a:defRPr sz="220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dirty="0" smtClean="0">
                  <a:solidFill>
                    <a:srgbClr val="383A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БАЛЛ ЕГЭ 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295751" y="3864277"/>
              <a:ext cx="298447" cy="741709"/>
            </a:xfrm>
            <a:prstGeom prst="rect">
              <a:avLst/>
            </a:prstGeom>
            <a:solidFill>
              <a:srgbClr val="001B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695997" y="3635223"/>
              <a:ext cx="317857" cy="970763"/>
            </a:xfrm>
            <a:prstGeom prst="rect">
              <a:avLst/>
            </a:prstGeom>
            <a:solidFill>
              <a:srgbClr val="001B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218432" y="3556500"/>
              <a:ext cx="441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78A80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73</a:t>
              </a:r>
              <a:endParaRPr lang="ru-RU" sz="1400" b="1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634352" y="3289608"/>
              <a:ext cx="441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78A80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85</a:t>
              </a:r>
              <a:endParaRPr lang="ru-RU" sz="1400" b="1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182279" y="4681406"/>
              <a:ext cx="9012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220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050" dirty="0" smtClean="0">
                  <a:solidFill>
                    <a:srgbClr val="383A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ЗА 5 ЛЕТ</a:t>
              </a:r>
              <a:endParaRPr lang="ru-RU" sz="1050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271548" y="3440643"/>
            <a:ext cx="1755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КОНТИНГЕНТ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8912" y="3802926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ru-RU" b="1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</a:t>
            </a:r>
            <a:r>
              <a:rPr lang="en-US" b="1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</a:t>
            </a:r>
            <a:endParaRPr lang="ru-RU" b="1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Google Shape;99;p1"/>
          <p:cNvSpPr/>
          <p:nvPr/>
        </p:nvSpPr>
        <p:spPr>
          <a:xfrm>
            <a:off x="3695364" y="3768435"/>
            <a:ext cx="533349" cy="26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ИТ</a:t>
            </a:r>
            <a:endParaRPr sz="1400" b="1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99;p1"/>
          <p:cNvSpPr/>
          <p:nvPr/>
        </p:nvSpPr>
        <p:spPr>
          <a:xfrm>
            <a:off x="4921600" y="3788531"/>
            <a:ext cx="1426076" cy="24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Инженерия</a:t>
            </a:r>
            <a:endParaRPr sz="1400" b="1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113;p1"/>
          <p:cNvSpPr/>
          <p:nvPr/>
        </p:nvSpPr>
        <p:spPr>
          <a:xfrm>
            <a:off x="3709183" y="4279776"/>
            <a:ext cx="900000" cy="270000"/>
          </a:xfrm>
          <a:prstGeom prst="rect">
            <a:avLst/>
          </a:prstGeom>
          <a:solidFill>
            <a:srgbClr val="808D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25</a:t>
            </a:r>
            <a:endParaRPr sz="12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113;p1"/>
          <p:cNvSpPr/>
          <p:nvPr/>
        </p:nvSpPr>
        <p:spPr>
          <a:xfrm>
            <a:off x="5013590" y="4279493"/>
            <a:ext cx="900000" cy="270567"/>
          </a:xfrm>
          <a:prstGeom prst="rect">
            <a:avLst/>
          </a:prstGeom>
          <a:solidFill>
            <a:srgbClr val="A2C6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25</a:t>
            </a:r>
            <a:endParaRPr sz="1200" b="1" dirty="0">
              <a:solidFill>
                <a:srgbClr val="0135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99;p1"/>
          <p:cNvSpPr/>
          <p:nvPr/>
        </p:nvSpPr>
        <p:spPr>
          <a:xfrm>
            <a:off x="6528597" y="3848819"/>
            <a:ext cx="1542315" cy="34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Естественно-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научные</a:t>
            </a:r>
            <a:endParaRPr sz="1400" b="1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113;p1"/>
          <p:cNvSpPr/>
          <p:nvPr/>
        </p:nvSpPr>
        <p:spPr>
          <a:xfrm>
            <a:off x="6619029" y="4280141"/>
            <a:ext cx="540000" cy="269270"/>
          </a:xfrm>
          <a:prstGeom prst="rect">
            <a:avLst/>
          </a:prstGeom>
          <a:solidFill>
            <a:srgbClr val="041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15</a:t>
            </a:r>
            <a:endParaRPr sz="12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99;p1"/>
          <p:cNvSpPr/>
          <p:nvPr/>
        </p:nvSpPr>
        <p:spPr>
          <a:xfrm>
            <a:off x="8553032" y="3758387"/>
            <a:ext cx="1751369" cy="28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Гуманитарные</a:t>
            </a:r>
            <a:endParaRPr sz="1400" b="1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113;p1"/>
          <p:cNvSpPr/>
          <p:nvPr/>
        </p:nvSpPr>
        <p:spPr>
          <a:xfrm>
            <a:off x="8643464" y="4270255"/>
            <a:ext cx="540000" cy="270000"/>
          </a:xfrm>
          <a:prstGeom prst="rect">
            <a:avLst/>
          </a:prstGeom>
          <a:solidFill>
            <a:srgbClr val="A2C614">
              <a:alpha val="3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15</a:t>
            </a:r>
            <a:endParaRPr sz="1200" b="1" dirty="0">
              <a:solidFill>
                <a:srgbClr val="0135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Заголовок 6"/>
          <p:cNvSpPr txBox="1">
            <a:spLocks/>
          </p:cNvSpPr>
          <p:nvPr/>
        </p:nvSpPr>
        <p:spPr>
          <a:xfrm>
            <a:off x="3709184" y="3446198"/>
            <a:ext cx="5436006" cy="332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ОБРАЗОВАТЕЛЬНЫЕ </a:t>
            </a:r>
            <a:r>
              <a:rPr lang="ru-RU" sz="160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ПРОГРАММЫ</a:t>
            </a:r>
            <a:endParaRPr lang="ru-RU" sz="1600" b="1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927325" y="5728440"/>
            <a:ext cx="1373768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 i="0" u="none" strike="noStrike" baseline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050" dirty="0" smtClean="0"/>
              <a:t>2</a:t>
            </a:r>
            <a:r>
              <a:rPr lang="en-US" sz="1050" dirty="0" smtClean="0"/>
              <a:t>0</a:t>
            </a:r>
            <a:r>
              <a:rPr lang="ru-RU" sz="1050" dirty="0" smtClean="0"/>
              <a:t> % ИНОСТРАННЫХ СТУДЕНТОВ</a:t>
            </a:r>
            <a:endParaRPr lang="ru-RU" sz="1050" dirty="0"/>
          </a:p>
        </p:txBody>
      </p:sp>
      <p:sp>
        <p:nvSpPr>
          <p:cNvPr id="93" name="TextBox 92"/>
          <p:cNvSpPr txBox="1"/>
          <p:nvPr/>
        </p:nvSpPr>
        <p:spPr>
          <a:xfrm>
            <a:off x="9192375" y="5737965"/>
            <a:ext cx="1373768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 i="0" u="none" strike="noStrike" baseline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050" dirty="0" smtClean="0"/>
              <a:t>95 % ТРУДОУСТРОЙ</a:t>
            </a:r>
            <a:r>
              <a:rPr lang="en-US" sz="1050" dirty="0" smtClean="0"/>
              <a:t>-</a:t>
            </a:r>
            <a:r>
              <a:rPr lang="ru-RU" sz="1050" dirty="0" smtClean="0"/>
              <a:t>СТВО</a:t>
            </a:r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36" y="4939108"/>
            <a:ext cx="723901" cy="7049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75" y="4958232"/>
            <a:ext cx="673896" cy="665293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576826" y="3492330"/>
            <a:ext cx="103223" cy="2417086"/>
          </a:xfrm>
          <a:prstGeom prst="rect">
            <a:avLst/>
          </a:prstGeom>
          <a:solidFill>
            <a:srgbClr val="001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716468" y="5561931"/>
            <a:ext cx="1063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ВЫПУСК</a:t>
            </a:r>
            <a:endParaRPr lang="ru-RU" sz="14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312667" y="5565456"/>
            <a:ext cx="838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1 000</a:t>
            </a:r>
            <a:endParaRPr lang="ru-RU" sz="1600" b="1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16468" y="5224063"/>
            <a:ext cx="1314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ЦЕЛЕВИКИ</a:t>
            </a:r>
            <a:endParaRPr lang="ru-RU" sz="14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325839" y="5222959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  <a:endParaRPr lang="ru-RU" sz="1600" b="1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5" name="Google Shape;99;p1"/>
          <p:cNvSpPr/>
          <p:nvPr/>
        </p:nvSpPr>
        <p:spPr>
          <a:xfrm>
            <a:off x="1579015" y="3840021"/>
            <a:ext cx="1452062" cy="29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Verdana"/>
                <a:ea typeface="Verdana"/>
                <a:cs typeface="Verdana"/>
                <a:sym typeface="Verdana"/>
              </a:rPr>
              <a:t>(только ВО)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716468" y="4210459"/>
            <a:ext cx="912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</a:t>
            </a:r>
            <a:endParaRPr lang="ru-RU" sz="14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325839" y="4195466"/>
            <a:ext cx="838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1 200</a:t>
            </a:r>
            <a:endParaRPr lang="ru-RU" sz="1600" b="1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16468" y="4548327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«СЕТЕВИКИ»</a:t>
            </a:r>
            <a:endParaRPr lang="ru-RU" sz="14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327417" y="4537964"/>
            <a:ext cx="622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500</a:t>
            </a:r>
            <a:endParaRPr lang="ru-RU" sz="1600" b="1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407118" y="3492329"/>
            <a:ext cx="98388" cy="2417085"/>
          </a:xfrm>
          <a:prstGeom prst="rect">
            <a:avLst/>
          </a:prstGeom>
          <a:solidFill>
            <a:srgbClr val="78A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311" y="3332180"/>
            <a:ext cx="537919" cy="537919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3460060011"/>
              </p:ext>
            </p:extLst>
          </p:nvPr>
        </p:nvGraphicFramePr>
        <p:xfrm>
          <a:off x="3501242" y="4295723"/>
          <a:ext cx="1392827" cy="170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5" name="Прямоугольник 124"/>
          <p:cNvSpPr/>
          <p:nvPr/>
        </p:nvSpPr>
        <p:spPr>
          <a:xfrm>
            <a:off x="3492333" y="5899890"/>
            <a:ext cx="13914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ДОЛЯ ВНЕБЮДЖЕТА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80756" y="5880179"/>
            <a:ext cx="112181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 i="0" u="none" strike="noStrike" baseline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050" dirty="0" smtClean="0"/>
              <a:t>2</a:t>
            </a:r>
          </a:p>
          <a:p>
            <a:pPr algn="ctr"/>
            <a:r>
              <a:rPr lang="ru-RU" sz="1050" dirty="0" smtClean="0"/>
              <a:t>ФИЛИАЛА</a:t>
            </a:r>
            <a:endParaRPr lang="ru-RU" sz="1050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9526" b="19448"/>
          <a:stretch/>
        </p:blipFill>
        <p:spPr>
          <a:xfrm>
            <a:off x="6993967" y="5169725"/>
            <a:ext cx="899599" cy="548986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712281" y="4886195"/>
            <a:ext cx="1656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ИНОСТРАНЦЫ</a:t>
            </a:r>
            <a:endParaRPr lang="ru-RU" sz="1400" dirty="0">
              <a:solidFill>
                <a:srgbClr val="383A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04708" y="4880462"/>
            <a:ext cx="838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1 000</a:t>
            </a:r>
            <a:endParaRPr lang="ru-RU" sz="1600" b="1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>
            <a:off x="3746845" y="3426064"/>
            <a:ext cx="2958016" cy="1099679"/>
          </a:xfrm>
          <a:prstGeom prst="rightArrow">
            <a:avLst>
              <a:gd name="adj1" fmla="val 59137"/>
              <a:gd name="adj2" fmla="val 4543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9137" y="1602557"/>
            <a:ext cx="1948771" cy="4211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0" name="Рисунок 1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049788" y="281559"/>
            <a:ext cx="854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Сетевая модель работы университета</a:t>
            </a:r>
            <a:endParaRPr lang="ru-RU" sz="3200" b="1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57" y="1803466"/>
            <a:ext cx="1765930" cy="1716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218" y="3426064"/>
            <a:ext cx="1123169" cy="795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6832" y="4777349"/>
            <a:ext cx="1392263" cy="7166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1350" y="2002072"/>
            <a:ext cx="1144023" cy="8682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666" y="3501815"/>
            <a:ext cx="1853713" cy="999393"/>
          </a:xfrm>
          <a:prstGeom prst="rect">
            <a:avLst/>
          </a:prstGeom>
        </p:spPr>
      </p:pic>
      <p:sp>
        <p:nvSpPr>
          <p:cNvPr id="83" name="Google Shape;99;p1"/>
          <p:cNvSpPr/>
          <p:nvPr/>
        </p:nvSpPr>
        <p:spPr>
          <a:xfrm>
            <a:off x="1078488" y="2867283"/>
            <a:ext cx="1609746" cy="19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Университет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#1</a:t>
            </a:r>
            <a:endParaRPr sz="1200" dirty="0">
              <a:solidFill>
                <a:schemeClr val="accent2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99;p1"/>
          <p:cNvSpPr/>
          <p:nvPr/>
        </p:nvSpPr>
        <p:spPr>
          <a:xfrm>
            <a:off x="4175816" y="4586830"/>
            <a:ext cx="1815412" cy="46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Verdana"/>
                <a:ea typeface="Verdana"/>
                <a:cs typeface="Verdana"/>
                <a:sym typeface="Verdana"/>
              </a:rPr>
              <a:t>Университет «Дубна»</a:t>
            </a:r>
            <a:endParaRPr sz="1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99;p1"/>
          <p:cNvSpPr/>
          <p:nvPr/>
        </p:nvSpPr>
        <p:spPr>
          <a:xfrm>
            <a:off x="430738" y="4146857"/>
            <a:ext cx="1669104" cy="35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78A80C"/>
                </a:solidFill>
                <a:latin typeface="Verdana"/>
                <a:ea typeface="Verdana"/>
                <a:cs typeface="Verdana"/>
                <a:sym typeface="Verdana"/>
              </a:rPr>
              <a:t>Университет </a:t>
            </a:r>
            <a:r>
              <a:rPr lang="en-US" sz="1200" dirty="0" smtClean="0">
                <a:solidFill>
                  <a:srgbClr val="78A80C"/>
                </a:solidFill>
                <a:latin typeface="Verdana"/>
                <a:ea typeface="Verdana"/>
                <a:cs typeface="Verdana"/>
                <a:sym typeface="Verdana"/>
              </a:rPr>
              <a:t>#2</a:t>
            </a:r>
            <a:endParaRPr sz="1200" dirty="0">
              <a:solidFill>
                <a:srgbClr val="78A80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9;p1"/>
          <p:cNvSpPr/>
          <p:nvPr/>
        </p:nvSpPr>
        <p:spPr>
          <a:xfrm>
            <a:off x="972100" y="5443726"/>
            <a:ext cx="1822526" cy="2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Университет </a:t>
            </a:r>
            <a:r>
              <a:rPr lang="en-US" sz="1200" dirty="0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#3</a:t>
            </a:r>
            <a:endParaRPr sz="1200" dirty="0">
              <a:solidFill>
                <a:srgbClr val="0135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0083" y="2593299"/>
            <a:ext cx="1192646" cy="9658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7330" y="3610531"/>
            <a:ext cx="1178152" cy="1095233"/>
          </a:xfrm>
          <a:prstGeom prst="rect">
            <a:avLst/>
          </a:prstGeom>
        </p:spPr>
      </p:pic>
      <p:sp>
        <p:nvSpPr>
          <p:cNvPr id="92" name="Google Shape;99;p1"/>
          <p:cNvSpPr/>
          <p:nvPr/>
        </p:nvSpPr>
        <p:spPr>
          <a:xfrm>
            <a:off x="8563489" y="3317966"/>
            <a:ext cx="3285642" cy="29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ОИЯИ </a:t>
            </a: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(30 чел/год + 200 </a:t>
            </a:r>
            <a:r>
              <a:rPr lang="ru-RU" sz="1200" dirty="0" err="1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иностр</a:t>
            </a:r>
            <a:r>
              <a:rPr lang="ru-RU" sz="1200" dirty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 чел/год)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9;p1"/>
          <p:cNvSpPr/>
          <p:nvPr/>
        </p:nvSpPr>
        <p:spPr>
          <a:xfrm>
            <a:off x="8563489" y="3680806"/>
            <a:ext cx="3067359" cy="30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ОЭЗ ТВТ «Дубна» </a:t>
            </a: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(650 чел/год)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9;p1"/>
          <p:cNvSpPr/>
          <p:nvPr/>
        </p:nvSpPr>
        <p:spPr>
          <a:xfrm>
            <a:off x="8563489" y="4054673"/>
            <a:ext cx="2394370" cy="26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ОПК </a:t>
            </a: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(250 чел/год)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9;p1"/>
          <p:cNvSpPr/>
          <p:nvPr/>
        </p:nvSpPr>
        <p:spPr>
          <a:xfrm>
            <a:off x="8563489" y="4392682"/>
            <a:ext cx="2269307" cy="2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НПК </a:t>
            </a: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(250 чел/год)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9;p1"/>
          <p:cNvSpPr/>
          <p:nvPr/>
        </p:nvSpPr>
        <p:spPr>
          <a:xfrm>
            <a:off x="8563489" y="4743477"/>
            <a:ext cx="2269307" cy="2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РОИВ </a:t>
            </a: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(20 чел/год)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 flipV="1">
            <a:off x="5756861" y="2978074"/>
            <a:ext cx="1066626" cy="46333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5902">
            <a:off x="5882247" y="4554861"/>
            <a:ext cx="1066626" cy="463331"/>
          </a:xfrm>
          <a:prstGeom prst="rect">
            <a:avLst/>
          </a:prstGeom>
        </p:spPr>
      </p:pic>
      <p:sp>
        <p:nvSpPr>
          <p:cNvPr id="99" name="Google Shape;99;p1"/>
          <p:cNvSpPr/>
          <p:nvPr/>
        </p:nvSpPr>
        <p:spPr>
          <a:xfrm>
            <a:off x="6193370" y="2589159"/>
            <a:ext cx="864453" cy="2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Запрос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99;p1"/>
          <p:cNvSpPr/>
          <p:nvPr/>
        </p:nvSpPr>
        <p:spPr>
          <a:xfrm>
            <a:off x="6155720" y="4970645"/>
            <a:ext cx="864453" cy="2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Кадры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>
            <a:off x="8510660" y="3242191"/>
            <a:ext cx="85330" cy="2132600"/>
          </a:xfrm>
          <a:prstGeom prst="leftBrace">
            <a:avLst/>
          </a:prstGeom>
          <a:ln w="12700">
            <a:solidFill>
              <a:srgbClr val="013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1358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2693014" y="2672365"/>
            <a:ext cx="996287" cy="5215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845414" y="2824765"/>
            <a:ext cx="996287" cy="5215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2673262" y="4525743"/>
            <a:ext cx="996287" cy="52154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V="1">
            <a:off x="2845414" y="4512457"/>
            <a:ext cx="996287" cy="52154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535605" y="3910866"/>
            <a:ext cx="1102907" cy="0"/>
          </a:xfrm>
          <a:prstGeom prst="straightConnector1">
            <a:avLst/>
          </a:prstGeom>
          <a:ln w="19050">
            <a:solidFill>
              <a:srgbClr val="78A8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2660365" y="3980381"/>
            <a:ext cx="1102907" cy="0"/>
          </a:xfrm>
          <a:prstGeom prst="straightConnector1">
            <a:avLst/>
          </a:prstGeom>
          <a:ln w="19050">
            <a:solidFill>
              <a:srgbClr val="78A8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Google Shape;99;p1"/>
          <p:cNvSpPr/>
          <p:nvPr/>
        </p:nvSpPr>
        <p:spPr>
          <a:xfrm>
            <a:off x="2356771" y="3534172"/>
            <a:ext cx="1406584" cy="22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Verdana"/>
                <a:ea typeface="Verdana"/>
                <a:cs typeface="Verdana"/>
                <a:sym typeface="Verdana"/>
              </a:rPr>
              <a:t>Стажировки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66" y="1829416"/>
            <a:ext cx="1068680" cy="712453"/>
          </a:xfrm>
          <a:prstGeom prst="rect">
            <a:avLst/>
          </a:prstGeom>
        </p:spPr>
      </p:pic>
      <p:sp>
        <p:nvSpPr>
          <p:cNvPr id="106" name="Google Shape;99;p1"/>
          <p:cNvSpPr/>
          <p:nvPr/>
        </p:nvSpPr>
        <p:spPr>
          <a:xfrm>
            <a:off x="2366322" y="4105933"/>
            <a:ext cx="1406584" cy="24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Verdana"/>
                <a:ea typeface="Verdana"/>
                <a:cs typeface="Verdana"/>
                <a:sym typeface="Verdana"/>
              </a:rPr>
              <a:t>Студ. обмены</a:t>
            </a:r>
            <a:endParaRPr sz="11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7016" y="1841768"/>
            <a:ext cx="1338642" cy="708692"/>
          </a:xfrm>
          <a:prstGeom prst="rect">
            <a:avLst/>
          </a:prstGeom>
        </p:spPr>
      </p:pic>
      <p:sp>
        <p:nvSpPr>
          <p:cNvPr id="107" name="Google Shape;99;p1"/>
          <p:cNvSpPr/>
          <p:nvPr/>
        </p:nvSpPr>
        <p:spPr>
          <a:xfrm>
            <a:off x="9881777" y="2570934"/>
            <a:ext cx="1249119" cy="19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University #4</a:t>
            </a:r>
            <a:endParaRPr sz="1200" dirty="0">
              <a:solidFill>
                <a:srgbClr val="0135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Стрелка влево 47"/>
          <p:cNvSpPr/>
          <p:nvPr/>
        </p:nvSpPr>
        <p:spPr>
          <a:xfrm>
            <a:off x="8340283" y="2182030"/>
            <a:ext cx="1134101" cy="134121"/>
          </a:xfrm>
          <a:prstGeom prst="leftArrow">
            <a:avLst>
              <a:gd name="adj1" fmla="val 35698"/>
              <a:gd name="adj2" fmla="val 9648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Google Shape;99;p1"/>
          <p:cNvSpPr/>
          <p:nvPr/>
        </p:nvSpPr>
        <p:spPr>
          <a:xfrm>
            <a:off x="8408521" y="2360165"/>
            <a:ext cx="1076282" cy="31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Обучение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(2</a:t>
            </a:r>
            <a:r>
              <a:rPr lang="ru-RU" sz="1050" baseline="300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ой</a:t>
            </a:r>
            <a:r>
              <a:rPr lang="ru-RU" sz="105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 диплом)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99;p1"/>
          <p:cNvSpPr/>
          <p:nvPr/>
        </p:nvSpPr>
        <p:spPr>
          <a:xfrm>
            <a:off x="8152586" y="1792853"/>
            <a:ext cx="1629515" cy="40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Стажировки, НИР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99;p1"/>
          <p:cNvSpPr/>
          <p:nvPr/>
        </p:nvSpPr>
        <p:spPr>
          <a:xfrm>
            <a:off x="4187625" y="5203085"/>
            <a:ext cx="1791794" cy="30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ИАС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«Кадровый </a:t>
            </a:r>
            <a:r>
              <a:rPr lang="ru-RU" sz="1200" b="1" dirty="0" err="1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хаб</a:t>
            </a:r>
            <a:r>
              <a:rPr lang="ru-RU" sz="1200" b="1" dirty="0" smtClean="0">
                <a:solidFill>
                  <a:srgbClr val="013580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endParaRPr sz="1200" b="1" dirty="0">
              <a:solidFill>
                <a:srgbClr val="0135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99;p1"/>
          <p:cNvSpPr/>
          <p:nvPr/>
        </p:nvSpPr>
        <p:spPr>
          <a:xfrm>
            <a:off x="6155720" y="4533674"/>
            <a:ext cx="864453" cy="2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Анализ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99;p1"/>
          <p:cNvSpPr/>
          <p:nvPr/>
        </p:nvSpPr>
        <p:spPr>
          <a:xfrm>
            <a:off x="8560485" y="5094270"/>
            <a:ext cx="2861195" cy="2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НАУКОГРАДЫ </a:t>
            </a:r>
            <a:r>
              <a:rPr lang="ru-RU" sz="1200" dirty="0" smtClean="0">
                <a:solidFill>
                  <a:srgbClr val="041A72"/>
                </a:solidFill>
                <a:latin typeface="Verdana"/>
                <a:ea typeface="Verdana"/>
                <a:cs typeface="Verdana"/>
                <a:sym typeface="Verdana"/>
              </a:rPr>
              <a:t>(200 чел/год)</a:t>
            </a:r>
            <a:endParaRPr sz="1200" dirty="0">
              <a:solidFill>
                <a:srgbClr val="041A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4763" y="4757193"/>
            <a:ext cx="1183286" cy="8669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7454" t="23712" r="28794" b="20849"/>
          <a:stretch/>
        </p:blipFill>
        <p:spPr>
          <a:xfrm>
            <a:off x="6450403" y="5289897"/>
            <a:ext cx="275086" cy="348568"/>
          </a:xfrm>
          <a:prstGeom prst="rect">
            <a:avLst/>
          </a:prstGeom>
        </p:spPr>
      </p:pic>
      <p:sp>
        <p:nvSpPr>
          <p:cNvPr id="28" name="Полилиния 27"/>
          <p:cNvSpPr/>
          <p:nvPr/>
        </p:nvSpPr>
        <p:spPr>
          <a:xfrm>
            <a:off x="2654968" y="2964440"/>
            <a:ext cx="1251607" cy="1860885"/>
          </a:xfrm>
          <a:custGeom>
            <a:avLst/>
            <a:gdLst>
              <a:gd name="connsiteX0" fmla="*/ 0 w 1251607"/>
              <a:gd name="connsiteY0" fmla="*/ 1860885 h 1860885"/>
              <a:gd name="connsiteX1" fmla="*/ 1251285 w 1251607"/>
              <a:gd name="connsiteY1" fmla="*/ 1002632 h 1860885"/>
              <a:gd name="connsiteX2" fmla="*/ 96253 w 1251607"/>
              <a:gd name="connsiteY2" fmla="*/ 0 h 18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1607" h="1860885">
                <a:moveTo>
                  <a:pt x="0" y="1860885"/>
                </a:moveTo>
                <a:cubicBezTo>
                  <a:pt x="617621" y="1586832"/>
                  <a:pt x="1235243" y="1312779"/>
                  <a:pt x="1251285" y="1002632"/>
                </a:cubicBezTo>
                <a:cubicBezTo>
                  <a:pt x="1267327" y="692485"/>
                  <a:pt x="681790" y="346242"/>
                  <a:pt x="96253" y="0"/>
                </a:cubicBezTo>
              </a:path>
            </a:pathLst>
          </a:custGeom>
          <a:noFill/>
          <a:ln w="19050">
            <a:solidFill>
              <a:srgbClr val="01358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336799"/>
            <a:ext cx="474293" cy="4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4017" y="466223"/>
            <a:ext cx="893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 «ДУБНА» –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АДМИНИСТРАТИВНЫЙ ЦЕНТР КРУПНЕЙШЕГО В РОССИИ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НАУЧНО-ОБРАЗОВАТЕЛЬНОГО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КОНСОРЦИУМА</a:t>
            </a:r>
            <a:endParaRPr lang="ru-RU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2336" t="23408" r="22533" b="22060"/>
          <a:stretch/>
        </p:blipFill>
        <p:spPr>
          <a:xfrm>
            <a:off x="309955" y="443865"/>
            <a:ext cx="698643" cy="691049"/>
          </a:xfrm>
          <a:prstGeom prst="rect">
            <a:avLst/>
          </a:prstGeom>
        </p:spPr>
      </p:pic>
      <p:sp>
        <p:nvSpPr>
          <p:cNvPr id="53" name="Shape">
            <a:extLst>
              <a:ext uri="{FF2B5EF4-FFF2-40B4-BE49-F238E27FC236}">
                <a16:creationId xmlns="" xmlns:a16="http://schemas.microsoft.com/office/drawing/2014/main" id="{16B4A25D-75FA-0FCF-85D4-E84F6AD6C649}"/>
              </a:ext>
            </a:extLst>
          </p:cNvPr>
          <p:cNvSpPr/>
          <p:nvPr/>
        </p:nvSpPr>
        <p:spPr>
          <a:xfrm>
            <a:off x="3894542" y="1527346"/>
            <a:ext cx="2168302" cy="2168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501" extrusionOk="0">
                <a:moveTo>
                  <a:pt x="21204" y="13076"/>
                </a:moveTo>
                <a:lnTo>
                  <a:pt x="14321" y="6193"/>
                </a:lnTo>
                <a:cubicBezTo>
                  <a:pt x="13925" y="5797"/>
                  <a:pt x="13925" y="5156"/>
                  <a:pt x="14321" y="4760"/>
                </a:cubicBezTo>
                <a:lnTo>
                  <a:pt x="17349" y="1731"/>
                </a:lnTo>
                <a:cubicBezTo>
                  <a:pt x="17987" y="1093"/>
                  <a:pt x="17534" y="0"/>
                  <a:pt x="16630" y="0"/>
                </a:cubicBezTo>
                <a:lnTo>
                  <a:pt x="1013" y="0"/>
                </a:lnTo>
                <a:cubicBezTo>
                  <a:pt x="452" y="0"/>
                  <a:pt x="0" y="456"/>
                  <a:pt x="0" y="1013"/>
                </a:cubicBezTo>
                <a:lnTo>
                  <a:pt x="0" y="16630"/>
                </a:lnTo>
                <a:cubicBezTo>
                  <a:pt x="0" y="17534"/>
                  <a:pt x="1093" y="17987"/>
                  <a:pt x="1731" y="17349"/>
                </a:cubicBezTo>
                <a:lnTo>
                  <a:pt x="4759" y="14321"/>
                </a:lnTo>
                <a:cubicBezTo>
                  <a:pt x="5156" y="13925"/>
                  <a:pt x="5797" y="13925"/>
                  <a:pt x="6193" y="14321"/>
                </a:cubicBezTo>
                <a:lnTo>
                  <a:pt x="13076" y="21204"/>
                </a:lnTo>
                <a:cubicBezTo>
                  <a:pt x="13472" y="21600"/>
                  <a:pt x="14114" y="21600"/>
                  <a:pt x="14510" y="21204"/>
                </a:cubicBezTo>
                <a:lnTo>
                  <a:pt x="21197" y="14517"/>
                </a:lnTo>
                <a:cubicBezTo>
                  <a:pt x="21600" y="14114"/>
                  <a:pt x="21600" y="13472"/>
                  <a:pt x="21204" y="130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">
            <a:extLst>
              <a:ext uri="{FF2B5EF4-FFF2-40B4-BE49-F238E27FC236}">
                <a16:creationId xmlns="" xmlns:a16="http://schemas.microsoft.com/office/drawing/2014/main" id="{1426F01B-395D-881D-073F-9E8C78A38C99}"/>
              </a:ext>
            </a:extLst>
          </p:cNvPr>
          <p:cNvSpPr/>
          <p:nvPr/>
        </p:nvSpPr>
        <p:spPr>
          <a:xfrm>
            <a:off x="6149618" y="1527346"/>
            <a:ext cx="2167690" cy="2167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01" extrusionOk="0">
                <a:moveTo>
                  <a:pt x="20488" y="0"/>
                </a:moveTo>
                <a:lnTo>
                  <a:pt x="4871" y="0"/>
                </a:lnTo>
                <a:cubicBezTo>
                  <a:pt x="3967" y="0"/>
                  <a:pt x="3514" y="1094"/>
                  <a:pt x="4152" y="1732"/>
                </a:cubicBezTo>
                <a:lnTo>
                  <a:pt x="7180" y="4761"/>
                </a:lnTo>
                <a:cubicBezTo>
                  <a:pt x="7576" y="5157"/>
                  <a:pt x="7576" y="5799"/>
                  <a:pt x="7180" y="6195"/>
                </a:cubicBezTo>
                <a:lnTo>
                  <a:pt x="297" y="13081"/>
                </a:lnTo>
                <a:cubicBezTo>
                  <a:pt x="-99" y="13477"/>
                  <a:pt x="-99" y="14118"/>
                  <a:pt x="297" y="14515"/>
                </a:cubicBezTo>
                <a:lnTo>
                  <a:pt x="6984" y="21204"/>
                </a:lnTo>
                <a:cubicBezTo>
                  <a:pt x="7380" y="21600"/>
                  <a:pt x="8022" y="21600"/>
                  <a:pt x="8418" y="21204"/>
                </a:cubicBezTo>
                <a:lnTo>
                  <a:pt x="15301" y="14318"/>
                </a:lnTo>
                <a:cubicBezTo>
                  <a:pt x="15697" y="13922"/>
                  <a:pt x="16338" y="13922"/>
                  <a:pt x="16734" y="14318"/>
                </a:cubicBezTo>
                <a:lnTo>
                  <a:pt x="19763" y="17347"/>
                </a:lnTo>
                <a:cubicBezTo>
                  <a:pt x="20401" y="17985"/>
                  <a:pt x="21494" y="17533"/>
                  <a:pt x="21494" y="16629"/>
                </a:cubicBezTo>
                <a:lnTo>
                  <a:pt x="21494" y="1006"/>
                </a:lnTo>
                <a:cubicBezTo>
                  <a:pt x="21501" y="456"/>
                  <a:pt x="21045" y="0"/>
                  <a:pt x="2048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">
            <a:extLst>
              <a:ext uri="{FF2B5EF4-FFF2-40B4-BE49-F238E27FC236}">
                <a16:creationId xmlns="" xmlns:a16="http://schemas.microsoft.com/office/drawing/2014/main" id="{500B34F3-888C-1C20-1FB7-DF0AA295F963}"/>
              </a:ext>
            </a:extLst>
          </p:cNvPr>
          <p:cNvSpPr/>
          <p:nvPr/>
        </p:nvSpPr>
        <p:spPr>
          <a:xfrm>
            <a:off x="6149618" y="3782422"/>
            <a:ext cx="2168388" cy="2167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501" extrusionOk="0">
                <a:moveTo>
                  <a:pt x="19766" y="4154"/>
                </a:moveTo>
                <a:lnTo>
                  <a:pt x="16738" y="7183"/>
                </a:lnTo>
                <a:cubicBezTo>
                  <a:pt x="16342" y="7579"/>
                  <a:pt x="15701" y="7579"/>
                  <a:pt x="15305" y="7183"/>
                </a:cubicBezTo>
                <a:lnTo>
                  <a:pt x="8421" y="297"/>
                </a:lnTo>
                <a:cubicBezTo>
                  <a:pt x="8025" y="-99"/>
                  <a:pt x="7384" y="-99"/>
                  <a:pt x="6988" y="297"/>
                </a:cubicBezTo>
                <a:lnTo>
                  <a:pt x="297" y="6986"/>
                </a:lnTo>
                <a:cubicBezTo>
                  <a:pt x="-99" y="7383"/>
                  <a:pt x="-99" y="8024"/>
                  <a:pt x="297" y="8420"/>
                </a:cubicBezTo>
                <a:lnTo>
                  <a:pt x="7180" y="15306"/>
                </a:lnTo>
                <a:cubicBezTo>
                  <a:pt x="7576" y="15702"/>
                  <a:pt x="7576" y="16344"/>
                  <a:pt x="7180" y="16740"/>
                </a:cubicBezTo>
                <a:lnTo>
                  <a:pt x="4152" y="19769"/>
                </a:lnTo>
                <a:cubicBezTo>
                  <a:pt x="3514" y="20407"/>
                  <a:pt x="3967" y="21501"/>
                  <a:pt x="4871" y="21501"/>
                </a:cubicBezTo>
                <a:lnTo>
                  <a:pt x="20488" y="21501"/>
                </a:lnTo>
                <a:cubicBezTo>
                  <a:pt x="21049" y="21501"/>
                  <a:pt x="21501" y="21045"/>
                  <a:pt x="21501" y="20488"/>
                </a:cubicBezTo>
                <a:lnTo>
                  <a:pt x="21501" y="4865"/>
                </a:lnTo>
                <a:cubicBezTo>
                  <a:pt x="21498" y="3964"/>
                  <a:pt x="20404" y="3512"/>
                  <a:pt x="19766" y="415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>
            <a:extLst>
              <a:ext uri="{FF2B5EF4-FFF2-40B4-BE49-F238E27FC236}">
                <a16:creationId xmlns="" xmlns:a16="http://schemas.microsoft.com/office/drawing/2014/main" id="{C2E542A8-5A4B-87C7-7183-5BBA1FBF8767}"/>
              </a:ext>
            </a:extLst>
          </p:cNvPr>
          <p:cNvSpPr/>
          <p:nvPr/>
        </p:nvSpPr>
        <p:spPr>
          <a:xfrm>
            <a:off x="3894809" y="3758258"/>
            <a:ext cx="2168035" cy="2168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501" extrusionOk="0">
                <a:moveTo>
                  <a:pt x="21204" y="8418"/>
                </a:moveTo>
                <a:cubicBezTo>
                  <a:pt x="21600" y="8022"/>
                  <a:pt x="21600" y="7380"/>
                  <a:pt x="21204" y="6984"/>
                </a:cubicBezTo>
                <a:lnTo>
                  <a:pt x="14516" y="297"/>
                </a:lnTo>
                <a:cubicBezTo>
                  <a:pt x="14120" y="-99"/>
                  <a:pt x="13478" y="-99"/>
                  <a:pt x="13082" y="297"/>
                </a:cubicBezTo>
                <a:lnTo>
                  <a:pt x="6194" y="7180"/>
                </a:lnTo>
                <a:cubicBezTo>
                  <a:pt x="5798" y="7576"/>
                  <a:pt x="5156" y="7576"/>
                  <a:pt x="4760" y="7180"/>
                </a:cubicBezTo>
                <a:lnTo>
                  <a:pt x="1732" y="4152"/>
                </a:lnTo>
                <a:cubicBezTo>
                  <a:pt x="1094" y="3514"/>
                  <a:pt x="0" y="3967"/>
                  <a:pt x="0" y="4871"/>
                </a:cubicBezTo>
                <a:lnTo>
                  <a:pt x="0" y="20488"/>
                </a:lnTo>
                <a:cubicBezTo>
                  <a:pt x="0" y="21049"/>
                  <a:pt x="456" y="21501"/>
                  <a:pt x="1013" y="21501"/>
                </a:cubicBezTo>
                <a:lnTo>
                  <a:pt x="16633" y="21501"/>
                </a:lnTo>
                <a:cubicBezTo>
                  <a:pt x="17537" y="21501"/>
                  <a:pt x="17989" y="20408"/>
                  <a:pt x="17352" y="19770"/>
                </a:cubicBezTo>
                <a:lnTo>
                  <a:pt x="14323" y="16742"/>
                </a:lnTo>
                <a:cubicBezTo>
                  <a:pt x="13927" y="16345"/>
                  <a:pt x="13927" y="15704"/>
                  <a:pt x="14323" y="15308"/>
                </a:cubicBezTo>
                <a:lnTo>
                  <a:pt x="21204" y="8418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1" name="Group 14">
            <a:extLst>
              <a:ext uri="{FF2B5EF4-FFF2-40B4-BE49-F238E27FC236}">
                <a16:creationId xmlns="" xmlns:a16="http://schemas.microsoft.com/office/drawing/2014/main" id="{303CA7A0-4F76-8190-06C3-807B2A85E458}"/>
              </a:ext>
            </a:extLst>
          </p:cNvPr>
          <p:cNvGrpSpPr/>
          <p:nvPr/>
        </p:nvGrpSpPr>
        <p:grpSpPr>
          <a:xfrm>
            <a:off x="8746908" y="4201408"/>
            <a:ext cx="2926080" cy="1105487"/>
            <a:chOff x="8921977" y="4073386"/>
            <a:chExt cx="2926080" cy="1105487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F6C18D0-ED44-1285-0ABA-C9D9FFC5B0A2}"/>
                </a:ext>
              </a:extLst>
            </p:cNvPr>
            <p:cNvSpPr txBox="1"/>
            <p:nvPr/>
          </p:nvSpPr>
          <p:spPr>
            <a:xfrm>
              <a:off x="8921977" y="407338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400" b="1" noProof="1" smtClean="0">
                  <a:solidFill>
                    <a:srgbClr val="013580"/>
                  </a:solidFill>
                </a:rPr>
                <a:t>ОРГАНЫ ВЛАСТИ</a:t>
              </a:r>
              <a:endParaRPr lang="en-US" sz="2400" b="1" noProof="1">
                <a:solidFill>
                  <a:srgbClr val="01358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4367F458-E9EC-A64B-6AF2-B5754026480B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Правительство Московской области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Мунициальные власти </a:t>
              </a:r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городских округов Севера </a:t>
              </a: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Подмосковья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4" name="Group 17">
            <a:extLst>
              <a:ext uri="{FF2B5EF4-FFF2-40B4-BE49-F238E27FC236}">
                <a16:creationId xmlns="" xmlns:a16="http://schemas.microsoft.com/office/drawing/2014/main" id="{B3599C76-4ED4-F67D-EFB6-C96B68A58B5B}"/>
              </a:ext>
            </a:extLst>
          </p:cNvPr>
          <p:cNvGrpSpPr/>
          <p:nvPr/>
        </p:nvGrpSpPr>
        <p:grpSpPr>
          <a:xfrm>
            <a:off x="516904" y="4092742"/>
            <a:ext cx="2926080" cy="1105487"/>
            <a:chOff x="332936" y="4652338"/>
            <a:chExt cx="2926080" cy="1105487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115A85B5-9971-FD97-098C-AC7A05F02B61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400" b="1" noProof="1" smtClean="0">
                  <a:solidFill>
                    <a:srgbClr val="013580"/>
                  </a:solidFill>
                </a:rPr>
                <a:t>БИЗНЕС</a:t>
              </a:r>
              <a:endParaRPr lang="en-US" sz="2400" b="1" noProof="1">
                <a:solidFill>
                  <a:srgbClr val="01358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1E300045-EF2B-CBDF-F994-24CEE22AE962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Компани-резидены ОЭЗ «Дубна»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Предприятия НПК и ОПК наукоградов РФ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Малое и среднее предпринимательство</a:t>
              </a:r>
            </a:p>
          </p:txBody>
        </p:sp>
      </p:grpSp>
      <p:grpSp>
        <p:nvGrpSpPr>
          <p:cNvPr id="67" name="Group 20">
            <a:extLst>
              <a:ext uri="{FF2B5EF4-FFF2-40B4-BE49-F238E27FC236}">
                <a16:creationId xmlns="" xmlns:a16="http://schemas.microsoft.com/office/drawing/2014/main" id="{9DEF3E60-9DE1-69DA-2F3C-DF78C786FADB}"/>
              </a:ext>
            </a:extLst>
          </p:cNvPr>
          <p:cNvGrpSpPr/>
          <p:nvPr/>
        </p:nvGrpSpPr>
        <p:grpSpPr>
          <a:xfrm>
            <a:off x="8746908" y="1399407"/>
            <a:ext cx="3131745" cy="1844151"/>
            <a:chOff x="8921977" y="1466725"/>
            <a:chExt cx="2926080" cy="1844151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B71CA14A-67B7-93C8-5CD9-7797354FF44B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400" b="1" noProof="1" smtClean="0">
                  <a:solidFill>
                    <a:srgbClr val="013580"/>
                  </a:solidFill>
                </a:rPr>
                <a:t>НАУКА</a:t>
              </a:r>
              <a:endParaRPr lang="en-US" sz="2400" b="1" noProof="1">
                <a:solidFill>
                  <a:srgbClr val="01358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A934E9F8-103B-6EB2-0186-F0EED41A5EF8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384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Объединенный институт ядерных </a:t>
              </a: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исследований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НИИ организации наукоградов РФ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Международные коллаборации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Прикладные исследования (НИР и НИОКР) в интересах индустриальных партнеров</a:t>
              </a:r>
              <a:endParaRPr lang="ru-RU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0" name="Group 23">
            <a:extLst>
              <a:ext uri="{FF2B5EF4-FFF2-40B4-BE49-F238E27FC236}">
                <a16:creationId xmlns="" xmlns:a16="http://schemas.microsoft.com/office/drawing/2014/main" id="{68884D89-27EF-7858-D832-CCCCB0CBA854}"/>
              </a:ext>
            </a:extLst>
          </p:cNvPr>
          <p:cNvGrpSpPr/>
          <p:nvPr/>
        </p:nvGrpSpPr>
        <p:grpSpPr>
          <a:xfrm>
            <a:off x="533235" y="1441368"/>
            <a:ext cx="2926080" cy="1105487"/>
            <a:chOff x="332936" y="2627766"/>
            <a:chExt cx="2926080" cy="1105487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3397725C-7DFE-A36E-A42F-C6837052C048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400" b="1" noProof="1" smtClean="0">
                  <a:solidFill>
                    <a:srgbClr val="013580"/>
                  </a:solidFill>
                </a:rPr>
                <a:t>ОБРАЗОВАНИЕ</a:t>
              </a:r>
              <a:endParaRPr lang="en-US" sz="2400" b="1" noProof="1">
                <a:solidFill>
                  <a:srgbClr val="01358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B51D1E4B-2B28-3EDB-3B2B-9E356A807448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Российские университеты-партнеры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Научно-исследователькие организации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Зарубежные университеты-партнеры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4795818" y="2506057"/>
            <a:ext cx="2551317" cy="2551317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45" y="2546855"/>
            <a:ext cx="2503598" cy="24330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7548" y="1731234"/>
            <a:ext cx="852404" cy="85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3760" y="4898853"/>
            <a:ext cx="669870" cy="669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9064" y="4842454"/>
            <a:ext cx="793544" cy="793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48" y="1801949"/>
            <a:ext cx="899306" cy="51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>
          <a:xfrm>
            <a:off x="651499" y="2513139"/>
            <a:ext cx="314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13580"/>
                </a:solidFill>
              </a:rPr>
              <a:t>Университет «Дубна»: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оператор информационно-аналитической системы «</a:t>
            </a:r>
            <a:r>
              <a:rPr lang="ru-RU" sz="1100" dirty="0" smtClean="0">
                <a:solidFill>
                  <a:srgbClr val="013580"/>
                </a:solidFill>
              </a:rPr>
              <a:t>Кадровый </a:t>
            </a:r>
            <a:r>
              <a:rPr lang="ru-RU" sz="1100" dirty="0" err="1" smtClean="0">
                <a:solidFill>
                  <a:srgbClr val="013580"/>
                </a:solidFill>
              </a:rPr>
              <a:t>хаб</a:t>
            </a:r>
            <a:r>
              <a:rPr lang="ru-RU" sz="1100" dirty="0" smtClean="0">
                <a:solidFill>
                  <a:srgbClr val="013580"/>
                </a:solidFill>
              </a:rPr>
              <a:t>»;</a:t>
            </a:r>
            <a:endParaRPr lang="ru-RU" sz="1100" dirty="0" smtClean="0">
              <a:solidFill>
                <a:srgbClr val="01358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кадровый </a:t>
            </a:r>
            <a:r>
              <a:rPr lang="ru-RU" sz="1100" i="1" dirty="0" err="1" smtClean="0">
                <a:solidFill>
                  <a:srgbClr val="013580"/>
                </a:solidFill>
              </a:rPr>
              <a:t>хаб</a:t>
            </a:r>
            <a:r>
              <a:rPr lang="ru-RU" sz="1100" i="1" dirty="0" smtClean="0">
                <a:solidFill>
                  <a:srgbClr val="013580"/>
                </a:solidFill>
              </a:rPr>
              <a:t> </a:t>
            </a:r>
            <a:r>
              <a:rPr lang="ru-RU" sz="1100" dirty="0" smtClean="0">
                <a:solidFill>
                  <a:srgbClr val="013580"/>
                </a:solidFill>
              </a:rPr>
              <a:t>для </a:t>
            </a:r>
            <a:r>
              <a:rPr lang="ru-RU" sz="1100" dirty="0">
                <a:solidFill>
                  <a:srgbClr val="013580"/>
                </a:solidFill>
              </a:rPr>
              <a:t>профессиональной ориентации студентов </a:t>
            </a:r>
            <a:r>
              <a:rPr lang="ru-RU" sz="1100" dirty="0" smtClean="0">
                <a:solidFill>
                  <a:srgbClr val="013580"/>
                </a:solidFill>
              </a:rPr>
              <a:t>российских вузов;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площадка для практической подготовки студентов российских и зарубежных вузов;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интегратор лучших образовательных практик;</a:t>
            </a:r>
            <a:endParaRPr lang="ru-RU" sz="1100" dirty="0">
              <a:solidFill>
                <a:srgbClr val="01358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0106" y="5193445"/>
            <a:ext cx="314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13580"/>
                </a:solidFill>
              </a:rPr>
              <a:t>Университет «Дубна»: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источник системной информации о доступных кадрах из числа выпускников и студентов старших курсов вузов РФ;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предлагает методику оценки кадровой потребности предприятий;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брендовые программы подготовки</a:t>
            </a:r>
            <a:r>
              <a:rPr lang="ru-RU" sz="1100" dirty="0" smtClean="0">
                <a:solidFill>
                  <a:srgbClr val="013580"/>
                </a:solidFill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13580"/>
                </a:solidFill>
              </a:rPr>
              <a:t>л</a:t>
            </a:r>
            <a:r>
              <a:rPr lang="ru-RU" sz="1100" dirty="0" smtClean="0">
                <a:solidFill>
                  <a:srgbClr val="013580"/>
                </a:solidFill>
              </a:rPr>
              <a:t>оббирование университета «Дубна»</a:t>
            </a:r>
            <a:endParaRPr lang="ru-RU" sz="1100" dirty="0">
              <a:solidFill>
                <a:srgbClr val="01358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861190" y="3054257"/>
            <a:ext cx="31418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13580"/>
                </a:solidFill>
              </a:rPr>
              <a:t>Университет «Дубна»: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Площадка для проведения фундаментальных прикладных исследований;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Место для организации широкой научной коммуникации;</a:t>
            </a:r>
            <a:endParaRPr lang="ru-RU" sz="1100" dirty="0">
              <a:solidFill>
                <a:srgbClr val="01358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829780" y="5239080"/>
            <a:ext cx="31418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13580"/>
                </a:solidFill>
              </a:rPr>
              <a:t>Университет «Дубна»: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Подготовка кадров для комплексного развития территорий;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13580"/>
                </a:solidFill>
              </a:rPr>
              <a:t>Экспертный центр (социология, экология, психология, и др.)</a:t>
            </a:r>
            <a:endParaRPr lang="ru-RU" sz="1100" dirty="0">
              <a:solidFill>
                <a:srgbClr val="01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12" t="4742" r="40169" b="7646"/>
          <a:stretch/>
        </p:blipFill>
        <p:spPr>
          <a:xfrm>
            <a:off x="9976450" y="3709851"/>
            <a:ext cx="2263175" cy="2275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11712" r="32490" b="171"/>
          <a:stretch/>
        </p:blipFill>
        <p:spPr>
          <a:xfrm>
            <a:off x="9973288" y="1434653"/>
            <a:ext cx="2266337" cy="2140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551" y="281559"/>
            <a:ext cx="797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83A3F"/>
                </a:solidFill>
                <a:latin typeface="Verdana bold"/>
                <a:ea typeface="Verdana" panose="020B0604030504040204" pitchFamily="34" charset="0"/>
              </a:rPr>
              <a:t>Стратегическое партнерство с ОИЯИ</a:t>
            </a:r>
            <a:endParaRPr lang="ru-RU" sz="3200" b="1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004" y="1297043"/>
            <a:ext cx="267375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Базовые кафедры</a:t>
            </a:r>
            <a:endParaRPr lang="ru-RU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086" y="1814906"/>
            <a:ext cx="155042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Ядерной физики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0566" y="2661413"/>
            <a:ext cx="280068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Фундаментальных проблем 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физики микромира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0566" y="3518794"/>
            <a:ext cx="110639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Биофизики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0566" y="4329309"/>
            <a:ext cx="320336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Распределенных информационно-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вычислительных систем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0561" y="1852092"/>
            <a:ext cx="252667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Физико-технических систем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2693" y="3636093"/>
            <a:ext cx="229552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Нанотехнологий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новых материалов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3449" y="2808963"/>
            <a:ext cx="30791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Проектирования электроники для 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установок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egascience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013"/>
                    </a14:imgEffect>
                    <a14:imgEffect>
                      <a14:saturation sat="235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" y="1832941"/>
            <a:ext cx="492150" cy="549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9013"/>
                    </a14:imgEffect>
                    <a14:imgEffect>
                      <a14:saturation sat="235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5" y="2719197"/>
            <a:ext cx="523902" cy="5080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9013"/>
                    </a14:imgEffect>
                    <a14:imgEffect>
                      <a14:saturation sat="235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2" y="3566298"/>
            <a:ext cx="546128" cy="5112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9013"/>
                    </a14:imgEffect>
                    <a14:imgEffect>
                      <a14:saturation sat="235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2" y="4406233"/>
            <a:ext cx="546128" cy="5461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9013"/>
                    </a14:imgEffect>
                    <a14:imgEffect>
                      <a14:saturation sat="235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85" y="1982897"/>
            <a:ext cx="469924" cy="4699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9013"/>
                    </a14:imgEffect>
                    <a14:imgEffect>
                      <a14:saturation sat="235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59" y="3704952"/>
            <a:ext cx="514376" cy="511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39" y="2905630"/>
            <a:ext cx="722591" cy="3606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104;p1"/>
          <p:cNvSpPr txBox="1"/>
          <p:nvPr/>
        </p:nvSpPr>
        <p:spPr>
          <a:xfrm>
            <a:off x="8457685" y="3687604"/>
            <a:ext cx="1321598" cy="7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Aft>
                <a:spcPts val="400"/>
              </a:spcAft>
              <a:buClr>
                <a:srgbClr val="EA0029"/>
              </a:buClr>
              <a:buSzPts val="1650"/>
            </a:pPr>
            <a:r>
              <a:rPr lang="ru-RU" sz="1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выпускников университета трудоустроились в ОИЯИ</a:t>
            </a:r>
            <a:endParaRPr sz="1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5" name="Google Shape;104;p1"/>
          <p:cNvSpPr txBox="1"/>
          <p:nvPr/>
        </p:nvSpPr>
        <p:spPr>
          <a:xfrm>
            <a:off x="8361637" y="5139900"/>
            <a:ext cx="1513694" cy="7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Aft>
                <a:spcPts val="400"/>
              </a:spcAft>
              <a:buClr>
                <a:srgbClr val="EA0029"/>
              </a:buClr>
              <a:buSzPts val="1650"/>
            </a:pPr>
            <a:r>
              <a:rPr lang="ru-RU" sz="1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научных сотрудников ОИЯИ преподают в университете</a:t>
            </a:r>
            <a:endParaRPr sz="1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477924" y="3086281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450</a:t>
            </a:r>
            <a:endParaRPr lang="ru-RU" sz="40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77924" y="4497522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40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ru-RU" sz="40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endParaRPr lang="ru-RU" sz="40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Google Shape;104;p1"/>
          <p:cNvSpPr txBox="1"/>
          <p:nvPr/>
        </p:nvSpPr>
        <p:spPr>
          <a:xfrm>
            <a:off x="8457685" y="2993374"/>
            <a:ext cx="1321598" cy="29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Aft>
                <a:spcPts val="400"/>
              </a:spcAft>
              <a:buClr>
                <a:srgbClr val="EA0029"/>
              </a:buClr>
              <a:buSzPts val="1650"/>
            </a:pPr>
            <a:r>
              <a:rPr lang="ru-RU" sz="1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Более</a:t>
            </a:r>
            <a:endParaRPr sz="1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8457685" y="4497892"/>
            <a:ext cx="13215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445551" y="5304412"/>
            <a:ext cx="37882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1" y="397217"/>
            <a:ext cx="511919" cy="43435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46480" y="2030941"/>
            <a:ext cx="28680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03.00.00 </a:t>
            </a:r>
            <a:r>
              <a:rPr lang="ru-RU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Физика и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астрономия</a:t>
            </a:r>
            <a:endParaRPr lang="en-US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14.00.00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Ядерные энергетика и технологии </a:t>
            </a:r>
            <a:endParaRPr lang="en-US" sz="900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46480" y="3082332"/>
            <a:ext cx="20425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03.00.00 </a:t>
            </a:r>
            <a:r>
              <a:rPr lang="ru-RU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Физика и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астрономия</a:t>
            </a:r>
            <a:endParaRPr lang="en-US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6480" y="3747238"/>
            <a:ext cx="28680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03.00.00 </a:t>
            </a:r>
            <a:r>
              <a:rPr lang="ru-RU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Физика и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астрономия</a:t>
            </a:r>
            <a:endParaRPr lang="en-US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14.00.00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Ядерные энергетика и технологии </a:t>
            </a:r>
            <a:endParaRPr lang="en-US" sz="900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0566" y="4696998"/>
            <a:ext cx="32319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09.00.00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Информатика и вычислительная техника</a:t>
            </a:r>
            <a:endParaRPr lang="en-US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</a:t>
            </a:r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.00.00</a:t>
            </a:r>
            <a:r>
              <a:rPr lang="ru-RU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Управление в технических системах</a:t>
            </a:r>
            <a:endParaRPr lang="en-US" sz="900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79567" y="4045888"/>
            <a:ext cx="20425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.00.00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Физика и астрономия</a:t>
            </a:r>
            <a:endParaRPr lang="en-US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.00.00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Химия</a:t>
            </a:r>
            <a:endParaRPr lang="en-US" sz="900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00561" y="2034007"/>
            <a:ext cx="3033203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.00.00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Физика и астрономия</a:t>
            </a:r>
            <a:endParaRPr lang="en-US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.00.00</a:t>
            </a:r>
            <a:r>
              <a:rPr lang="ru-RU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Электро- и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теплоэнергетика</a:t>
            </a:r>
          </a:p>
          <a:p>
            <a:r>
              <a:rPr lang="ru-RU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14.00.00 Ядерная энергетика и </a:t>
            </a:r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</a:t>
            </a:r>
          </a:p>
          <a:p>
            <a:r>
              <a:rPr lang="ru-RU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24.00.00 Авиационная и ракетно-космическая </a:t>
            </a:r>
            <a:endParaRPr lang="ru-RU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техника</a:t>
            </a:r>
            <a:endParaRPr lang="en-US" sz="900" dirty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00561" y="3222063"/>
            <a:ext cx="26003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en-US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.00.00 </a:t>
            </a:r>
            <a:r>
              <a:rPr lang="ru-RU" sz="900" dirty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Электроника, радиотехника и </a:t>
            </a:r>
            <a:endParaRPr lang="ru-RU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00" dirty="0" smtClean="0">
                <a:solidFill>
                  <a:srgbClr val="78A8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системы связи</a:t>
            </a:r>
            <a:endParaRPr lang="en-US" sz="900" dirty="0" smtClean="0">
              <a:solidFill>
                <a:srgbClr val="78A8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Google Shape;104;p1"/>
          <p:cNvSpPr txBox="1"/>
          <p:nvPr/>
        </p:nvSpPr>
        <p:spPr>
          <a:xfrm>
            <a:off x="8399541" y="2309822"/>
            <a:ext cx="1437886" cy="4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Aft>
                <a:spcPts val="400"/>
              </a:spcAft>
              <a:buClr>
                <a:srgbClr val="EA0029"/>
              </a:buClr>
              <a:buSzPts val="1650"/>
            </a:pPr>
            <a:r>
              <a:rPr lang="ru-RU" sz="1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Обучающихся на базовых кафедрах</a:t>
            </a:r>
            <a:endParaRPr sz="1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57685" y="1676036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600</a:t>
            </a:r>
            <a:endParaRPr lang="ru-RU" sz="4000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Google Shape;104;p1"/>
          <p:cNvSpPr txBox="1"/>
          <p:nvPr/>
        </p:nvSpPr>
        <p:spPr>
          <a:xfrm>
            <a:off x="8437446" y="1520069"/>
            <a:ext cx="1321598" cy="29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Aft>
                <a:spcPts val="400"/>
              </a:spcAft>
              <a:buClr>
                <a:srgbClr val="EA0029"/>
              </a:buClr>
              <a:buSzPts val="1650"/>
            </a:pPr>
            <a:r>
              <a:rPr lang="ru-RU" sz="1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Более</a:t>
            </a:r>
            <a:endParaRPr sz="1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437446" y="2827857"/>
            <a:ext cx="13215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46480" y="5558780"/>
            <a:ext cx="67361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Реализация совместных образовательных программ для студентов и молодых ученых из стран-участниц ОИЯИ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4871" y="5139900"/>
            <a:ext cx="384549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A2C614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Развитие сотрудничества</a:t>
            </a:r>
            <a:endParaRPr lang="ru-RU" b="1" dirty="0">
              <a:solidFill>
                <a:srgbClr val="A2C614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6" y="6234230"/>
            <a:ext cx="392727" cy="2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71" y="6234230"/>
            <a:ext cx="392727" cy="21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66" y="6234230"/>
            <a:ext cx="392727" cy="21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61" y="6234230"/>
            <a:ext cx="392727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56" y="6234230"/>
            <a:ext cx="392727" cy="216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51" y="6234230"/>
            <a:ext cx="392727" cy="216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46" y="6234230"/>
            <a:ext cx="392727" cy="21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1" y="6234230"/>
            <a:ext cx="392727" cy="216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31" y="6234230"/>
            <a:ext cx="392727" cy="21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6" y="6234230"/>
            <a:ext cx="392727" cy="216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6" y="6234230"/>
            <a:ext cx="392727" cy="216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21" y="6234230"/>
            <a:ext cx="392727" cy="216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16" y="6234230"/>
            <a:ext cx="392727" cy="216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11" y="6234230"/>
            <a:ext cx="392727" cy="216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06" y="6234230"/>
            <a:ext cx="392727" cy="216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01" y="6234230"/>
            <a:ext cx="392727" cy="216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96" y="6234230"/>
            <a:ext cx="392727" cy="216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91" y="6234230"/>
            <a:ext cx="392727" cy="216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86" y="6234230"/>
            <a:ext cx="392727" cy="216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81" y="6234230"/>
            <a:ext cx="392727" cy="216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79" y="6234230"/>
            <a:ext cx="392727" cy="216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7440" y="5562293"/>
            <a:ext cx="560073" cy="52751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17" y="4496532"/>
            <a:ext cx="888240" cy="78970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34768" r="69325" b="32964"/>
          <a:stretch/>
        </p:blipFill>
        <p:spPr>
          <a:xfrm>
            <a:off x="6772830" y="4507928"/>
            <a:ext cx="796972" cy="7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5103" y="357862"/>
            <a:ext cx="883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Трансформация высшего образования</a:t>
            </a:r>
            <a:endParaRPr lang="ru-RU" sz="2400" b="1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xmlns="" id="{D3AF8ABC-8811-674F-17FE-75226174D274}"/>
              </a:ext>
            </a:extLst>
          </p:cNvPr>
          <p:cNvSpPr/>
          <p:nvPr/>
        </p:nvSpPr>
        <p:spPr>
          <a:xfrm>
            <a:off x="4116071" y="1534534"/>
            <a:ext cx="3422645" cy="431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66" y="7016"/>
                </a:moveTo>
                <a:cubicBezTo>
                  <a:pt x="9682" y="5757"/>
                  <a:pt x="12856" y="6717"/>
                  <a:pt x="14643" y="9157"/>
                </a:cubicBezTo>
                <a:cubicBezTo>
                  <a:pt x="16430" y="11604"/>
                  <a:pt x="16166" y="14610"/>
                  <a:pt x="14050" y="15868"/>
                </a:cubicBezTo>
                <a:cubicBezTo>
                  <a:pt x="11934" y="17126"/>
                  <a:pt x="8760" y="16167"/>
                  <a:pt x="6973" y="13726"/>
                </a:cubicBezTo>
                <a:cubicBezTo>
                  <a:pt x="5178" y="11280"/>
                  <a:pt x="5450" y="8280"/>
                  <a:pt x="7566" y="7016"/>
                </a:cubicBezTo>
                <a:lnTo>
                  <a:pt x="7566" y="7016"/>
                </a:lnTo>
                <a:close/>
                <a:moveTo>
                  <a:pt x="2437" y="8458"/>
                </a:moveTo>
                <a:lnTo>
                  <a:pt x="0" y="9361"/>
                </a:lnTo>
                <a:lnTo>
                  <a:pt x="561" y="12519"/>
                </a:lnTo>
                <a:lnTo>
                  <a:pt x="3190" y="13320"/>
                </a:lnTo>
                <a:cubicBezTo>
                  <a:pt x="3494" y="13987"/>
                  <a:pt x="3879" y="14654"/>
                  <a:pt x="4344" y="15290"/>
                </a:cubicBezTo>
                <a:cubicBezTo>
                  <a:pt x="4809" y="15932"/>
                  <a:pt x="5338" y="16510"/>
                  <a:pt x="5899" y="17018"/>
                </a:cubicBezTo>
                <a:lnTo>
                  <a:pt x="5675" y="19516"/>
                </a:lnTo>
                <a:lnTo>
                  <a:pt x="8672" y="21225"/>
                </a:lnTo>
                <a:lnTo>
                  <a:pt x="11678" y="20640"/>
                </a:lnTo>
                <a:lnTo>
                  <a:pt x="10876" y="19636"/>
                </a:lnTo>
                <a:cubicBezTo>
                  <a:pt x="12046" y="19884"/>
                  <a:pt x="13216" y="19903"/>
                  <a:pt x="14315" y="19662"/>
                </a:cubicBezTo>
                <a:lnTo>
                  <a:pt x="16479" y="21600"/>
                </a:lnTo>
                <a:lnTo>
                  <a:pt x="19757" y="21034"/>
                </a:lnTo>
                <a:lnTo>
                  <a:pt x="18250" y="18276"/>
                </a:lnTo>
                <a:lnTo>
                  <a:pt x="18106" y="18302"/>
                </a:lnTo>
                <a:lnTo>
                  <a:pt x="17793" y="17596"/>
                </a:lnTo>
                <a:cubicBezTo>
                  <a:pt x="18602" y="16624"/>
                  <a:pt x="19083" y="15410"/>
                  <a:pt x="19212" y="14095"/>
                </a:cubicBezTo>
                <a:lnTo>
                  <a:pt x="21600" y="13536"/>
                </a:lnTo>
                <a:lnTo>
                  <a:pt x="21039" y="10377"/>
                </a:lnTo>
                <a:lnTo>
                  <a:pt x="17112" y="5967"/>
                </a:lnTo>
                <a:lnTo>
                  <a:pt x="16110" y="6266"/>
                </a:lnTo>
                <a:cubicBezTo>
                  <a:pt x="15974" y="6132"/>
                  <a:pt x="15837" y="5999"/>
                  <a:pt x="15701" y="5872"/>
                </a:cubicBezTo>
                <a:lnTo>
                  <a:pt x="15797" y="4823"/>
                </a:lnTo>
                <a:lnTo>
                  <a:pt x="16270" y="4900"/>
                </a:lnTo>
                <a:lnTo>
                  <a:pt x="16078" y="394"/>
                </a:lnTo>
                <a:lnTo>
                  <a:pt x="12928" y="1665"/>
                </a:lnTo>
                <a:lnTo>
                  <a:pt x="11421" y="3425"/>
                </a:lnTo>
                <a:cubicBezTo>
                  <a:pt x="10692" y="3209"/>
                  <a:pt x="9954" y="3088"/>
                  <a:pt x="9225" y="3057"/>
                </a:cubicBezTo>
                <a:lnTo>
                  <a:pt x="9225" y="3057"/>
                </a:lnTo>
                <a:lnTo>
                  <a:pt x="7999" y="0"/>
                </a:lnTo>
                <a:lnTo>
                  <a:pt x="5121" y="1284"/>
                </a:lnTo>
                <a:lnTo>
                  <a:pt x="2685" y="2733"/>
                </a:lnTo>
                <a:lnTo>
                  <a:pt x="3807" y="5294"/>
                </a:lnTo>
                <a:cubicBezTo>
                  <a:pt x="3070" y="6183"/>
                  <a:pt x="2613" y="7270"/>
                  <a:pt x="2437" y="845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xmlns="" id="{DBC642A9-6BFC-88B0-6164-F34ACE6668C3}"/>
              </a:ext>
            </a:extLst>
          </p:cNvPr>
          <p:cNvSpPr/>
          <p:nvPr/>
        </p:nvSpPr>
        <p:spPr>
          <a:xfrm>
            <a:off x="4538346" y="1534535"/>
            <a:ext cx="3547109" cy="4203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63" y="6088"/>
                </a:moveTo>
                <a:cubicBezTo>
                  <a:pt x="9682" y="4751"/>
                  <a:pt x="12846" y="5769"/>
                  <a:pt x="14632" y="8366"/>
                </a:cubicBezTo>
                <a:cubicBezTo>
                  <a:pt x="16418" y="10963"/>
                  <a:pt x="16156" y="14161"/>
                  <a:pt x="14037" y="15498"/>
                </a:cubicBezTo>
                <a:cubicBezTo>
                  <a:pt x="11918" y="16836"/>
                  <a:pt x="8754" y="15818"/>
                  <a:pt x="6968" y="13221"/>
                </a:cubicBezTo>
                <a:cubicBezTo>
                  <a:pt x="5182" y="10624"/>
                  <a:pt x="5444" y="7426"/>
                  <a:pt x="7563" y="6088"/>
                </a:cubicBezTo>
                <a:lnTo>
                  <a:pt x="7563" y="6088"/>
                </a:lnTo>
                <a:close/>
                <a:moveTo>
                  <a:pt x="2691" y="1540"/>
                </a:moveTo>
                <a:lnTo>
                  <a:pt x="3813" y="4261"/>
                </a:lnTo>
                <a:cubicBezTo>
                  <a:pt x="3001" y="5292"/>
                  <a:pt x="2529" y="6584"/>
                  <a:pt x="2390" y="7987"/>
                </a:cubicBezTo>
                <a:lnTo>
                  <a:pt x="0" y="8581"/>
                </a:lnTo>
                <a:lnTo>
                  <a:pt x="565" y="11942"/>
                </a:lnTo>
                <a:lnTo>
                  <a:pt x="3194" y="12790"/>
                </a:lnTo>
                <a:cubicBezTo>
                  <a:pt x="3496" y="13502"/>
                  <a:pt x="3882" y="14206"/>
                  <a:pt x="4346" y="14885"/>
                </a:cubicBezTo>
                <a:cubicBezTo>
                  <a:pt x="4810" y="15564"/>
                  <a:pt x="5336" y="16177"/>
                  <a:pt x="5901" y="16725"/>
                </a:cubicBezTo>
                <a:lnTo>
                  <a:pt x="5684" y="19381"/>
                </a:lnTo>
                <a:lnTo>
                  <a:pt x="8677" y="21202"/>
                </a:lnTo>
                <a:lnTo>
                  <a:pt x="10185" y="19329"/>
                </a:lnTo>
                <a:cubicBezTo>
                  <a:pt x="11577" y="19760"/>
                  <a:pt x="13000" y="19851"/>
                  <a:pt x="14307" y="19538"/>
                </a:cubicBezTo>
                <a:lnTo>
                  <a:pt x="16473" y="21600"/>
                </a:lnTo>
                <a:lnTo>
                  <a:pt x="18909" y="20060"/>
                </a:lnTo>
                <a:lnTo>
                  <a:pt x="17787" y="17339"/>
                </a:lnTo>
                <a:cubicBezTo>
                  <a:pt x="18599" y="16308"/>
                  <a:pt x="19071" y="15016"/>
                  <a:pt x="19210" y="13613"/>
                </a:cubicBezTo>
                <a:lnTo>
                  <a:pt x="21600" y="13019"/>
                </a:lnTo>
                <a:lnTo>
                  <a:pt x="21035" y="9658"/>
                </a:lnTo>
                <a:lnTo>
                  <a:pt x="18406" y="8810"/>
                </a:lnTo>
                <a:cubicBezTo>
                  <a:pt x="18104" y="8098"/>
                  <a:pt x="17718" y="7394"/>
                  <a:pt x="17254" y="6715"/>
                </a:cubicBezTo>
                <a:cubicBezTo>
                  <a:pt x="16790" y="6036"/>
                  <a:pt x="16264" y="5423"/>
                  <a:pt x="15699" y="4875"/>
                </a:cubicBezTo>
                <a:lnTo>
                  <a:pt x="15924" y="2219"/>
                </a:lnTo>
                <a:lnTo>
                  <a:pt x="12931" y="398"/>
                </a:lnTo>
                <a:lnTo>
                  <a:pt x="11423" y="2271"/>
                </a:lnTo>
                <a:cubicBezTo>
                  <a:pt x="10030" y="1840"/>
                  <a:pt x="8608" y="1749"/>
                  <a:pt x="7301" y="2062"/>
                </a:cubicBezTo>
                <a:lnTo>
                  <a:pt x="5135" y="0"/>
                </a:lnTo>
                <a:lnTo>
                  <a:pt x="2691" y="1540"/>
                </a:lnTo>
                <a:close/>
              </a:path>
            </a:pathLst>
          </a:custGeom>
          <a:solidFill>
            <a:srgbClr val="A2C61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5" name="Graphic 10" descr="Megaphone1 with solid fill">
            <a:extLst>
              <a:ext uri="{FF2B5EF4-FFF2-40B4-BE49-F238E27FC236}">
                <a16:creationId xmlns:a16="http://schemas.microsoft.com/office/drawing/2014/main" xmlns="" id="{0CE0D2A2-0EF4-EAF0-2BF8-97CBB2F8B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32410" y="3252000"/>
            <a:ext cx="525279" cy="525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Graphic 11" descr="Bar graph with upward trend with solid fill">
            <a:extLst>
              <a:ext uri="{FF2B5EF4-FFF2-40B4-BE49-F238E27FC236}">
                <a16:creationId xmlns:a16="http://schemas.microsoft.com/office/drawing/2014/main" xmlns="" id="{07E43AD4-5399-84FC-60DD-0CD06BC0D0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02114" y="2074841"/>
            <a:ext cx="525279" cy="525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12" descr="Bullseye with solid fill">
            <a:extLst>
              <a:ext uri="{FF2B5EF4-FFF2-40B4-BE49-F238E27FC236}">
                <a16:creationId xmlns:a16="http://schemas.microsoft.com/office/drawing/2014/main" xmlns="" id="{7EF89579-098E-1E47-58CC-8E46A2314C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60214" y="4658453"/>
            <a:ext cx="525279" cy="525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14" descr="Gears with solid fill">
            <a:extLst>
              <a:ext uri="{FF2B5EF4-FFF2-40B4-BE49-F238E27FC236}">
                <a16:creationId xmlns:a16="http://schemas.microsoft.com/office/drawing/2014/main" xmlns="" id="{A8C61FF6-3FC5-96B7-43F2-A2454A6746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62164" y="3471323"/>
            <a:ext cx="525279" cy="525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Shape">
            <a:extLst>
              <a:ext uri="{FF2B5EF4-FFF2-40B4-BE49-F238E27FC236}">
                <a16:creationId xmlns:a16="http://schemas.microsoft.com/office/drawing/2014/main" xmlns="" id="{38A71CD5-EE10-2A00-94ED-C5B54DEFBF2A}"/>
              </a:ext>
            </a:extLst>
          </p:cNvPr>
          <p:cNvSpPr/>
          <p:nvPr/>
        </p:nvSpPr>
        <p:spPr>
          <a:xfrm rot="20767157">
            <a:off x="6721979" y="1738913"/>
            <a:ext cx="2216337" cy="115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452"/>
                </a:moveTo>
                <a:lnTo>
                  <a:pt x="1104" y="8452"/>
                </a:lnTo>
                <a:cubicBezTo>
                  <a:pt x="1043" y="3757"/>
                  <a:pt x="822" y="0"/>
                  <a:pt x="564" y="0"/>
                </a:cubicBezTo>
                <a:cubicBezTo>
                  <a:pt x="258" y="0"/>
                  <a:pt x="0" y="4696"/>
                  <a:pt x="0" y="10800"/>
                </a:cubicBezTo>
                <a:cubicBezTo>
                  <a:pt x="0" y="16904"/>
                  <a:pt x="245" y="21600"/>
                  <a:pt x="564" y="21600"/>
                </a:cubicBezTo>
                <a:cubicBezTo>
                  <a:pt x="834" y="21600"/>
                  <a:pt x="1055" y="18078"/>
                  <a:pt x="1104" y="13148"/>
                </a:cubicBezTo>
                <a:lnTo>
                  <a:pt x="21600" y="13148"/>
                </a:lnTo>
                <a:lnTo>
                  <a:pt x="21600" y="8452"/>
                </a:lnTo>
                <a:close/>
              </a:path>
            </a:pathLst>
          </a:custGeom>
          <a:solidFill>
            <a:srgbClr val="78A80C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" name="Shape">
            <a:extLst>
              <a:ext uri="{FF2B5EF4-FFF2-40B4-BE49-F238E27FC236}">
                <a16:creationId xmlns:a16="http://schemas.microsoft.com/office/drawing/2014/main" xmlns="" id="{8444DBB5-A7B9-BDE8-9BA6-A07F2B8A3A1A}"/>
              </a:ext>
            </a:extLst>
          </p:cNvPr>
          <p:cNvSpPr/>
          <p:nvPr/>
        </p:nvSpPr>
        <p:spPr>
          <a:xfrm rot="19989759">
            <a:off x="7698627" y="3419664"/>
            <a:ext cx="1231902" cy="11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452"/>
                </a:moveTo>
                <a:lnTo>
                  <a:pt x="2004" y="8452"/>
                </a:lnTo>
                <a:cubicBezTo>
                  <a:pt x="1893" y="3757"/>
                  <a:pt x="1492" y="0"/>
                  <a:pt x="1024" y="0"/>
                </a:cubicBezTo>
                <a:cubicBezTo>
                  <a:pt x="468" y="0"/>
                  <a:pt x="0" y="4696"/>
                  <a:pt x="0" y="10800"/>
                </a:cubicBezTo>
                <a:cubicBezTo>
                  <a:pt x="0" y="16904"/>
                  <a:pt x="445" y="21600"/>
                  <a:pt x="1024" y="21600"/>
                </a:cubicBezTo>
                <a:cubicBezTo>
                  <a:pt x="1514" y="21600"/>
                  <a:pt x="1915" y="18078"/>
                  <a:pt x="2004" y="13148"/>
                </a:cubicBezTo>
                <a:lnTo>
                  <a:pt x="21600" y="13148"/>
                </a:lnTo>
                <a:lnTo>
                  <a:pt x="21600" y="8452"/>
                </a:lnTo>
                <a:close/>
              </a:path>
            </a:pathLst>
          </a:custGeom>
          <a:solidFill>
            <a:srgbClr val="78A80C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xmlns="" id="{A904D65B-6EC5-8756-FA0B-C7FB2FC5A97E}"/>
              </a:ext>
            </a:extLst>
          </p:cNvPr>
          <p:cNvSpPr/>
          <p:nvPr/>
        </p:nvSpPr>
        <p:spPr>
          <a:xfrm rot="20781012">
            <a:off x="7206616" y="5065881"/>
            <a:ext cx="1757679" cy="11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452"/>
                </a:moveTo>
                <a:lnTo>
                  <a:pt x="1405" y="8452"/>
                </a:lnTo>
                <a:cubicBezTo>
                  <a:pt x="1327" y="3757"/>
                  <a:pt x="1046" y="0"/>
                  <a:pt x="718" y="0"/>
                </a:cubicBezTo>
                <a:cubicBezTo>
                  <a:pt x="328" y="0"/>
                  <a:pt x="0" y="4696"/>
                  <a:pt x="0" y="10800"/>
                </a:cubicBezTo>
                <a:cubicBezTo>
                  <a:pt x="0" y="16904"/>
                  <a:pt x="312" y="21600"/>
                  <a:pt x="718" y="21600"/>
                </a:cubicBezTo>
                <a:cubicBezTo>
                  <a:pt x="1061" y="21600"/>
                  <a:pt x="1342" y="18078"/>
                  <a:pt x="1405" y="13148"/>
                </a:cubicBezTo>
                <a:lnTo>
                  <a:pt x="21600" y="13148"/>
                </a:lnTo>
                <a:lnTo>
                  <a:pt x="21600" y="8452"/>
                </a:lnTo>
                <a:close/>
              </a:path>
            </a:pathLst>
          </a:custGeom>
          <a:solidFill>
            <a:srgbClr val="78A80C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">
            <a:extLst>
              <a:ext uri="{FF2B5EF4-FFF2-40B4-BE49-F238E27FC236}">
                <a16:creationId xmlns:a16="http://schemas.microsoft.com/office/drawing/2014/main" xmlns="" id="{C2C87CC1-B0A4-4FBF-A9DC-3CB106594480}"/>
              </a:ext>
            </a:extLst>
          </p:cNvPr>
          <p:cNvSpPr/>
          <p:nvPr/>
        </p:nvSpPr>
        <p:spPr>
          <a:xfrm rot="21014344">
            <a:off x="3309910" y="5458470"/>
            <a:ext cx="2548889" cy="11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148"/>
                </a:moveTo>
                <a:lnTo>
                  <a:pt x="20631" y="13148"/>
                </a:lnTo>
                <a:cubicBezTo>
                  <a:pt x="20685" y="17843"/>
                  <a:pt x="20879" y="21600"/>
                  <a:pt x="21105" y="21600"/>
                </a:cubicBezTo>
                <a:cubicBezTo>
                  <a:pt x="21374" y="21600"/>
                  <a:pt x="21600" y="16904"/>
                  <a:pt x="21600" y="10800"/>
                </a:cubicBezTo>
                <a:cubicBezTo>
                  <a:pt x="21600" y="4696"/>
                  <a:pt x="21385" y="0"/>
                  <a:pt x="21105" y="0"/>
                </a:cubicBezTo>
                <a:cubicBezTo>
                  <a:pt x="20868" y="0"/>
                  <a:pt x="20674" y="3522"/>
                  <a:pt x="20631" y="8452"/>
                </a:cubicBezTo>
                <a:lnTo>
                  <a:pt x="0" y="8452"/>
                </a:lnTo>
                <a:lnTo>
                  <a:pt x="0" y="13148"/>
                </a:lnTo>
                <a:close/>
              </a:path>
            </a:pathLst>
          </a:custGeom>
          <a:solidFill>
            <a:srgbClr val="78A80C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xmlns="" id="{96B99B9E-72E8-4C22-BE64-035B216CE7B5}"/>
              </a:ext>
            </a:extLst>
          </p:cNvPr>
          <p:cNvSpPr/>
          <p:nvPr/>
        </p:nvSpPr>
        <p:spPr>
          <a:xfrm rot="20762554">
            <a:off x="3256526" y="3626252"/>
            <a:ext cx="1606550" cy="11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148"/>
                </a:moveTo>
                <a:lnTo>
                  <a:pt x="20063" y="13148"/>
                </a:lnTo>
                <a:cubicBezTo>
                  <a:pt x="20149" y="17843"/>
                  <a:pt x="20456" y="21600"/>
                  <a:pt x="20815" y="21600"/>
                </a:cubicBezTo>
                <a:cubicBezTo>
                  <a:pt x="21241" y="21600"/>
                  <a:pt x="21600" y="16904"/>
                  <a:pt x="21600" y="10800"/>
                </a:cubicBezTo>
                <a:cubicBezTo>
                  <a:pt x="21600" y="4696"/>
                  <a:pt x="21258" y="0"/>
                  <a:pt x="20815" y="0"/>
                </a:cubicBezTo>
                <a:cubicBezTo>
                  <a:pt x="20439" y="0"/>
                  <a:pt x="20132" y="3522"/>
                  <a:pt x="20063" y="8452"/>
                </a:cubicBezTo>
                <a:lnTo>
                  <a:pt x="0" y="8452"/>
                </a:lnTo>
                <a:lnTo>
                  <a:pt x="0" y="13148"/>
                </a:lnTo>
                <a:close/>
              </a:path>
            </a:pathLst>
          </a:custGeom>
          <a:solidFill>
            <a:srgbClr val="78A80C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xmlns="" id="{C6EF1AC9-F216-429D-AA6A-A813CEBEACAE}"/>
              </a:ext>
            </a:extLst>
          </p:cNvPr>
          <p:cNvSpPr/>
          <p:nvPr/>
        </p:nvSpPr>
        <p:spPr>
          <a:xfrm rot="1473900">
            <a:off x="3339182" y="1462250"/>
            <a:ext cx="2113280" cy="11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148"/>
                </a:moveTo>
                <a:lnTo>
                  <a:pt x="20432" y="13148"/>
                </a:lnTo>
                <a:cubicBezTo>
                  <a:pt x="20497" y="17843"/>
                  <a:pt x="20730" y="21600"/>
                  <a:pt x="21003" y="21600"/>
                </a:cubicBezTo>
                <a:cubicBezTo>
                  <a:pt x="21327" y="21600"/>
                  <a:pt x="21600" y="16904"/>
                  <a:pt x="21600" y="10800"/>
                </a:cubicBezTo>
                <a:cubicBezTo>
                  <a:pt x="21600" y="4696"/>
                  <a:pt x="21340" y="0"/>
                  <a:pt x="21003" y="0"/>
                </a:cubicBezTo>
                <a:cubicBezTo>
                  <a:pt x="20717" y="0"/>
                  <a:pt x="20484" y="3522"/>
                  <a:pt x="20432" y="8452"/>
                </a:cubicBezTo>
                <a:lnTo>
                  <a:pt x="0" y="8452"/>
                </a:lnTo>
                <a:lnTo>
                  <a:pt x="0" y="13148"/>
                </a:lnTo>
                <a:close/>
              </a:path>
            </a:pathLst>
          </a:custGeom>
          <a:solidFill>
            <a:srgbClr val="78A80C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263263" y="1009254"/>
            <a:ext cx="694889" cy="514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xmlns="" id="{ED0B16AD-5038-6F22-FA22-8F18C3D5FC2A}"/>
              </a:ext>
            </a:extLst>
          </p:cNvPr>
          <p:cNvGrpSpPr/>
          <p:nvPr/>
        </p:nvGrpSpPr>
        <p:grpSpPr>
          <a:xfrm>
            <a:off x="415330" y="3583335"/>
            <a:ext cx="3431633" cy="1879709"/>
            <a:chOff x="332936" y="2776873"/>
            <a:chExt cx="2926080" cy="18797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FAC72A3-A838-B8B6-C7D8-1308E462C539}"/>
                </a:ext>
              </a:extLst>
            </p:cNvPr>
            <p:cNvSpPr txBox="1"/>
            <p:nvPr/>
          </p:nvSpPr>
          <p:spPr>
            <a:xfrm>
              <a:off x="332936" y="2776873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noProof="1" smtClean="0">
                  <a:solidFill>
                    <a:srgbClr val="78A80C"/>
                  </a:solidFill>
                </a:rPr>
                <a:t>Привлечение талантов</a:t>
              </a:r>
              <a:endParaRPr lang="en-US" sz="2000" b="1" noProof="1">
                <a:solidFill>
                  <a:srgbClr val="78A80C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8330152-E6DD-EE1C-AC7F-1A3DD3442F20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15696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Мотивация:</a:t>
              </a:r>
              <a:r>
                <a:rPr lang="ru-RU" sz="1200" noProof="1" smtClean="0">
                  <a:solidFill>
                    <a:srgbClr val="013580"/>
                  </a:solidFill>
                </a:rPr>
                <a:t> см. раздел </a:t>
              </a:r>
              <a:r>
                <a:rPr lang="ru-RU" sz="1200" i="1" noProof="1" smtClean="0">
                  <a:solidFill>
                    <a:srgbClr val="013580"/>
                  </a:solidFill>
                </a:rPr>
                <a:t>Новое качество</a:t>
              </a:r>
            </a:p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Расширение ареала притяжения: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Зарубежные информационные центры (ОИЯИ)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Выставки и форумы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n-US" sz="1200" noProof="1" smtClean="0">
                  <a:solidFill>
                    <a:srgbClr val="013580"/>
                  </a:solidFill>
                </a:rPr>
                <a:t>PR </a:t>
              </a:r>
              <a:r>
                <a:rPr lang="ru-RU" sz="1200" noProof="1" smtClean="0">
                  <a:solidFill>
                    <a:srgbClr val="013580"/>
                  </a:solidFill>
                </a:rPr>
                <a:t>и реклама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Подшефные школы</a:t>
              </a:r>
            </a:p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Дополнительные возможности: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Подготовительное отделение</a:t>
              </a:r>
              <a:endParaRPr lang="en-US" sz="1200" noProof="1">
                <a:solidFill>
                  <a:srgbClr val="013580"/>
                </a:solidFill>
              </a:endParaRPr>
            </a:p>
          </p:txBody>
        </p:sp>
      </p:grpSp>
      <p:grpSp>
        <p:nvGrpSpPr>
          <p:cNvPr id="66" name="Group 26">
            <a:extLst>
              <a:ext uri="{FF2B5EF4-FFF2-40B4-BE49-F238E27FC236}">
                <a16:creationId xmlns:a16="http://schemas.microsoft.com/office/drawing/2014/main" xmlns="" id="{A5F37112-4556-0CE1-BCD9-6D56684422E8}"/>
              </a:ext>
            </a:extLst>
          </p:cNvPr>
          <p:cNvGrpSpPr/>
          <p:nvPr/>
        </p:nvGrpSpPr>
        <p:grpSpPr>
          <a:xfrm>
            <a:off x="415330" y="5434988"/>
            <a:ext cx="3431634" cy="1160502"/>
            <a:chOff x="332936" y="4781989"/>
            <a:chExt cx="2926080" cy="116050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E8326FD-207B-C835-ACEF-397C5979F3D7}"/>
                </a:ext>
              </a:extLst>
            </p:cNvPr>
            <p:cNvSpPr txBox="1"/>
            <p:nvPr/>
          </p:nvSpPr>
          <p:spPr>
            <a:xfrm>
              <a:off x="332936" y="4781989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noProof="1" smtClean="0">
                  <a:solidFill>
                    <a:srgbClr val="78A80C"/>
                  </a:solidFill>
                </a:rPr>
                <a:t>Развитие персонала</a:t>
              </a:r>
              <a:endParaRPr lang="en-US" sz="2000" b="1" noProof="1">
                <a:solidFill>
                  <a:srgbClr val="78A80C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B9FDCEB0-4C34-9C89-8D4C-55E8CCD0A7BA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Новые лица </a:t>
              </a:r>
              <a:r>
                <a:rPr lang="ru-RU" sz="1200" noProof="1" smtClean="0">
                  <a:solidFill>
                    <a:srgbClr val="013580"/>
                  </a:solidFill>
                </a:rPr>
                <a:t>(сотрудники из ОИЯИ, ОЭЗ «Дубна»,…)</a:t>
              </a:r>
            </a:p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Индивидуальные задания</a:t>
              </a:r>
            </a:p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Внутренние гранты</a:t>
              </a:r>
            </a:p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Стажировки и повышение квалификации</a:t>
              </a:r>
              <a:endParaRPr lang="en-US" sz="1200" b="1" noProof="1">
                <a:solidFill>
                  <a:srgbClr val="013580"/>
                </a:solidFill>
              </a:endParaRPr>
            </a:p>
          </p:txBody>
        </p:sp>
      </p:grpSp>
      <p:grpSp>
        <p:nvGrpSpPr>
          <p:cNvPr id="78" name="Group 32">
            <a:extLst>
              <a:ext uri="{FF2B5EF4-FFF2-40B4-BE49-F238E27FC236}">
                <a16:creationId xmlns:a16="http://schemas.microsoft.com/office/drawing/2014/main" xmlns="" id="{AC8B9305-180C-AF14-B30E-BC9ED3E844A1}"/>
              </a:ext>
            </a:extLst>
          </p:cNvPr>
          <p:cNvGrpSpPr/>
          <p:nvPr/>
        </p:nvGrpSpPr>
        <p:grpSpPr>
          <a:xfrm>
            <a:off x="415330" y="964346"/>
            <a:ext cx="3431634" cy="2705925"/>
            <a:chOff x="332936" y="2689321"/>
            <a:chExt cx="2926080" cy="270592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4264728-3F1E-6E9B-271D-932258CE2830}"/>
                </a:ext>
              </a:extLst>
            </p:cNvPr>
            <p:cNvSpPr txBox="1"/>
            <p:nvPr/>
          </p:nvSpPr>
          <p:spPr>
            <a:xfrm>
              <a:off x="332936" y="2689321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noProof="1">
                  <a:solidFill>
                    <a:srgbClr val="78A80C"/>
                  </a:solidFill>
                </a:rPr>
                <a:t>Новое качество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F6A82671-0E92-641D-7AE2-C85BFD1188EB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230832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Содержание и формы: 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Уникальные ОП с цифровыми компетенциами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Дифференцированная сложность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Международные программы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Программы для иностранцев</a:t>
              </a:r>
            </a:p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Дополнительные возможности: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Академическая мобильность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Стипендиальные программы партнеров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Трудоустройство во время учебы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Программы двойных дипломов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Он-лайн обучение по отдельным модулям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Научно-исследовательский компонент</a:t>
              </a:r>
              <a:endParaRPr lang="en-US" sz="1200" noProof="1">
                <a:solidFill>
                  <a:srgbClr val="013580"/>
                </a:solidFill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8322711" y="1259830"/>
            <a:ext cx="694889" cy="50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Group 17">
            <a:extLst>
              <a:ext uri="{FF2B5EF4-FFF2-40B4-BE49-F238E27FC236}">
                <a16:creationId xmlns:a16="http://schemas.microsoft.com/office/drawing/2014/main" xmlns="" id="{8CFF31B4-8299-9A25-1942-AD58B6582C39}"/>
              </a:ext>
            </a:extLst>
          </p:cNvPr>
          <p:cNvGrpSpPr/>
          <p:nvPr/>
        </p:nvGrpSpPr>
        <p:grpSpPr>
          <a:xfrm>
            <a:off x="8424786" y="3042055"/>
            <a:ext cx="3546169" cy="1597930"/>
            <a:chOff x="8921977" y="1528280"/>
            <a:chExt cx="2926080" cy="15979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0808CC2-2345-F660-E693-76BE52E41FCF}"/>
                </a:ext>
              </a:extLst>
            </p:cNvPr>
            <p:cNvSpPr txBox="1"/>
            <p:nvPr/>
          </p:nvSpPr>
          <p:spPr>
            <a:xfrm>
              <a:off x="8921977" y="1528280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noProof="1" smtClean="0">
                  <a:solidFill>
                    <a:srgbClr val="78A80C"/>
                  </a:solidFill>
                </a:rPr>
                <a:t>Новая инженерная школа</a:t>
              </a:r>
              <a:endParaRPr lang="en-US" sz="2000" b="1" noProof="1">
                <a:solidFill>
                  <a:srgbClr val="78A80C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E127F7A-419A-0AC1-9D82-215435D75563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Развитие и обновление МТО для учебы и НИР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Новый индустриальные партнеры</a:t>
              </a:r>
              <a:endParaRPr lang="en-US" sz="1200" noProof="1" smtClean="0">
                <a:solidFill>
                  <a:srgbClr val="01358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>
                  <a:solidFill>
                    <a:srgbClr val="013580"/>
                  </a:solidFill>
                </a:rPr>
                <a:t>Передовые образовательные проекты совместно с работодателем (МИШ, ШАБД, ШИК, </a:t>
              </a:r>
              <a:r>
                <a:rPr lang="ru-RU" sz="1200" noProof="1" smtClean="0">
                  <a:solidFill>
                    <a:srgbClr val="013580"/>
                  </a:solidFill>
                </a:rPr>
                <a:t>…)</a:t>
              </a:r>
            </a:p>
            <a:p>
              <a:pPr algn="just"/>
              <a:r>
                <a:rPr lang="ru-RU" sz="1200" noProof="1" smtClean="0">
                  <a:solidFill>
                    <a:srgbClr val="013580"/>
                  </a:solidFill>
                </a:rPr>
                <a:t>см. также разделы </a:t>
              </a:r>
              <a:r>
                <a:rPr lang="ru-RU" sz="1200" b="1" noProof="1" smtClean="0">
                  <a:solidFill>
                    <a:srgbClr val="78A80C"/>
                  </a:solidFill>
                </a:rPr>
                <a:t>Развитие персонала, Привлечение таллантов</a:t>
              </a:r>
              <a:endParaRPr lang="en-US" sz="1200" b="1" noProof="1">
                <a:solidFill>
                  <a:srgbClr val="78A80C"/>
                </a:solidFill>
              </a:endParaRPr>
            </a:p>
          </p:txBody>
        </p:sp>
      </p:grpSp>
      <p:grpSp>
        <p:nvGrpSpPr>
          <p:cNvPr id="60" name="Group 20">
            <a:extLst>
              <a:ext uri="{FF2B5EF4-FFF2-40B4-BE49-F238E27FC236}">
                <a16:creationId xmlns:a16="http://schemas.microsoft.com/office/drawing/2014/main" xmlns="" id="{C26DB914-05E7-79A4-4BE6-7E9246BD30BF}"/>
              </a:ext>
            </a:extLst>
          </p:cNvPr>
          <p:cNvGrpSpPr/>
          <p:nvPr/>
        </p:nvGrpSpPr>
        <p:grpSpPr>
          <a:xfrm>
            <a:off x="8413028" y="4742764"/>
            <a:ext cx="3546169" cy="1597930"/>
            <a:chOff x="8921977" y="4134941"/>
            <a:chExt cx="2926080" cy="15979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CCD44136-8B5D-9C86-6DE7-F13672915B6A}"/>
                </a:ext>
              </a:extLst>
            </p:cNvPr>
            <p:cNvSpPr txBox="1"/>
            <p:nvPr/>
          </p:nvSpPr>
          <p:spPr>
            <a:xfrm>
              <a:off x="8921977" y="4134941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noProof="1" smtClean="0">
                  <a:solidFill>
                    <a:srgbClr val="78A80C"/>
                  </a:solidFill>
                </a:rPr>
                <a:t>Целевое обучение</a:t>
              </a:r>
              <a:endParaRPr lang="en-US" sz="2000" b="1" noProof="1">
                <a:solidFill>
                  <a:srgbClr val="78A80C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04DC31D-384C-3A91-0A22-A44D5BDC6C52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Интеграция компаний-партнеров:</a:t>
              </a:r>
            </a:p>
            <a:p>
              <a:pPr marL="228600" indent="-22860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Базовые кафедры</a:t>
              </a:r>
            </a:p>
            <a:p>
              <a:pPr marL="228600" indent="-22860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Стипендиальные программы компаний-партнеров</a:t>
              </a:r>
            </a:p>
            <a:p>
              <a:pPr marL="228600" indent="-22860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Передовые образовательные проекты совместно с работодателем (МИШ, ШАБД, ШИК, …)</a:t>
              </a:r>
            </a:p>
            <a:p>
              <a:pPr algn="just"/>
              <a:r>
                <a:rPr lang="ru-RU" sz="1200" b="1" noProof="1" smtClean="0">
                  <a:solidFill>
                    <a:srgbClr val="013580"/>
                  </a:solidFill>
                </a:rPr>
                <a:t>Проектный подход </a:t>
              </a:r>
              <a:r>
                <a:rPr lang="en-US" sz="1200" b="1" noProof="1" smtClean="0">
                  <a:solidFill>
                    <a:srgbClr val="013580"/>
                  </a:solidFill>
                </a:rPr>
                <a:t>&amp;</a:t>
              </a:r>
              <a:r>
                <a:rPr lang="ru-RU" sz="1200" b="1" noProof="1" smtClean="0">
                  <a:solidFill>
                    <a:srgbClr val="013580"/>
                  </a:solidFill>
                </a:rPr>
                <a:t> Преподаватели-практики</a:t>
              </a:r>
              <a:endParaRPr lang="en-US" sz="1200" b="1" noProof="1">
                <a:solidFill>
                  <a:srgbClr val="013580"/>
                </a:solidFill>
              </a:endParaRPr>
            </a:p>
          </p:txBody>
        </p:sp>
      </p:grpSp>
      <p:grpSp>
        <p:nvGrpSpPr>
          <p:cNvPr id="75" name="Group 29">
            <a:extLst>
              <a:ext uri="{FF2B5EF4-FFF2-40B4-BE49-F238E27FC236}">
                <a16:creationId xmlns:a16="http://schemas.microsoft.com/office/drawing/2014/main" xmlns="" id="{782AF997-8EBD-F5E7-5F57-C51E1E42EC8C}"/>
              </a:ext>
            </a:extLst>
          </p:cNvPr>
          <p:cNvGrpSpPr/>
          <p:nvPr/>
        </p:nvGrpSpPr>
        <p:grpSpPr>
          <a:xfrm>
            <a:off x="8424786" y="1259830"/>
            <a:ext cx="3566362" cy="1536374"/>
            <a:chOff x="8921977" y="1220504"/>
            <a:chExt cx="2926080" cy="153637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CD204330-3C52-1EEC-B270-77D9468B1D40}"/>
                </a:ext>
              </a:extLst>
            </p:cNvPr>
            <p:cNvSpPr txBox="1"/>
            <p:nvPr/>
          </p:nvSpPr>
          <p:spPr>
            <a:xfrm>
              <a:off x="8921977" y="1220504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noProof="1" smtClean="0">
                  <a:solidFill>
                    <a:srgbClr val="78A80C"/>
                  </a:solidFill>
                </a:rPr>
                <a:t>Индивидуализация образования</a:t>
              </a:r>
              <a:endParaRPr lang="en-US" sz="2000" b="1" noProof="1">
                <a:solidFill>
                  <a:srgbClr val="78A80C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C53CB5D5-C769-E499-88BF-C6A5DCB062FB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Конструктор индивидуальной траектории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Цифровая образовательная платформа и сервисы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Цифровой двойник (профиль)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Тьютор-наставник</a:t>
              </a:r>
              <a:endParaRPr lang="en-US" sz="1200" noProof="1">
                <a:solidFill>
                  <a:srgbClr val="013580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98" y="4645979"/>
            <a:ext cx="469433" cy="463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97" y="2147879"/>
            <a:ext cx="465652" cy="46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133" t="15529" r="18226" b="19343"/>
          <a:stretch/>
        </p:blipFill>
        <p:spPr>
          <a:xfrm flipH="1">
            <a:off x="319443" y="267777"/>
            <a:ext cx="643095" cy="6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5103" y="357862"/>
            <a:ext cx="928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ТРАНСФОРМАЦИЯ НАУКИ: </a:t>
            </a:r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 Development</a:t>
            </a:r>
            <a:endParaRPr lang="ru-RU" sz="2400" b="1" dirty="0">
              <a:solidFill>
                <a:srgbClr val="383A3F"/>
              </a:solidFill>
              <a:latin typeface="Verdana bold"/>
              <a:ea typeface="Verdan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4" y="124135"/>
            <a:ext cx="790469" cy="745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54012" y="267777"/>
            <a:ext cx="116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</a:t>
            </a:r>
          </a:p>
          <a:p>
            <a:pPr algn="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«Дубна»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Shape">
            <a:extLst>
              <a:ext uri="{FF2B5EF4-FFF2-40B4-BE49-F238E27FC236}">
                <a16:creationId xmlns:a16="http://schemas.microsoft.com/office/drawing/2014/main" xmlns="" id="{DABA80CD-44EC-8DAE-346C-A4BD372514DE}"/>
              </a:ext>
            </a:extLst>
          </p:cNvPr>
          <p:cNvSpPr/>
          <p:nvPr/>
        </p:nvSpPr>
        <p:spPr>
          <a:xfrm>
            <a:off x="5127273" y="2969955"/>
            <a:ext cx="1936015" cy="1674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74" y="12034"/>
                </a:moveTo>
                <a:lnTo>
                  <a:pt x="4557" y="20366"/>
                </a:lnTo>
                <a:cubicBezTo>
                  <a:pt x="4967" y="21137"/>
                  <a:pt x="5651" y="21600"/>
                  <a:pt x="6425" y="21600"/>
                </a:cubicBezTo>
                <a:lnTo>
                  <a:pt x="14947" y="21600"/>
                </a:lnTo>
                <a:cubicBezTo>
                  <a:pt x="15722" y="21600"/>
                  <a:pt x="16451" y="21137"/>
                  <a:pt x="16815" y="20366"/>
                </a:cubicBezTo>
                <a:lnTo>
                  <a:pt x="21099" y="12034"/>
                </a:lnTo>
                <a:cubicBezTo>
                  <a:pt x="21509" y="11263"/>
                  <a:pt x="21509" y="10337"/>
                  <a:pt x="21099" y="9566"/>
                </a:cubicBezTo>
                <a:lnTo>
                  <a:pt x="16815" y="1234"/>
                </a:lnTo>
                <a:cubicBezTo>
                  <a:pt x="16405" y="463"/>
                  <a:pt x="15722" y="0"/>
                  <a:pt x="14947" y="0"/>
                </a:cubicBezTo>
                <a:lnTo>
                  <a:pt x="6425" y="0"/>
                </a:lnTo>
                <a:cubicBezTo>
                  <a:pt x="5651" y="0"/>
                  <a:pt x="4922" y="463"/>
                  <a:pt x="4557" y="1234"/>
                </a:cubicBezTo>
                <a:lnTo>
                  <a:pt x="274" y="9566"/>
                </a:lnTo>
                <a:cubicBezTo>
                  <a:pt x="-91" y="10337"/>
                  <a:pt x="-91" y="11263"/>
                  <a:pt x="274" y="1203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endParaRPr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Freeform: Shape 4">
            <a:extLst>
              <a:ext uri="{FF2B5EF4-FFF2-40B4-BE49-F238E27FC236}">
                <a16:creationId xmlns:a16="http://schemas.microsoft.com/office/drawing/2014/main" xmlns="" id="{75B144BE-E16A-64D9-35F6-B6315A1A9B70}"/>
              </a:ext>
            </a:extLst>
          </p:cNvPr>
          <p:cNvSpPr/>
          <p:nvPr/>
        </p:nvSpPr>
        <p:spPr>
          <a:xfrm>
            <a:off x="3843990" y="3951792"/>
            <a:ext cx="1587519" cy="1373189"/>
          </a:xfrm>
          <a:custGeom>
            <a:avLst/>
            <a:gdLst>
              <a:gd name="connsiteX0" fmla="*/ 546975 w 1822434"/>
              <a:gd name="connsiteY0" fmla="*/ 0 h 1576388"/>
              <a:gd name="connsiteX1" fmla="*/ 1272501 w 1822434"/>
              <a:gd name="connsiteY1" fmla="*/ 0 h 1576388"/>
              <a:gd name="connsiteX2" fmla="*/ 1431535 w 1822434"/>
              <a:gd name="connsiteY2" fmla="*/ 90059 h 1576388"/>
              <a:gd name="connsiteX3" fmla="*/ 1796256 w 1822434"/>
              <a:gd name="connsiteY3" fmla="*/ 698136 h 1576388"/>
              <a:gd name="connsiteX4" fmla="*/ 1796256 w 1822434"/>
              <a:gd name="connsiteY4" fmla="*/ 878253 h 1576388"/>
              <a:gd name="connsiteX5" fmla="*/ 1637042 w 1822434"/>
              <a:gd name="connsiteY5" fmla="*/ 1143700 h 1576388"/>
              <a:gd name="connsiteX6" fmla="*/ 1637813 w 1822434"/>
              <a:gd name="connsiteY6" fmla="*/ 1142364 h 1576388"/>
              <a:gd name="connsiteX7" fmla="*/ 1340658 w 1822434"/>
              <a:gd name="connsiteY7" fmla="*/ 970801 h 1576388"/>
              <a:gd name="connsiteX8" fmla="*/ 1567675 w 1822434"/>
              <a:gd name="connsiteY8" fmla="*/ 909972 h 1576388"/>
              <a:gd name="connsiteX9" fmla="*/ 1606909 w 1822434"/>
              <a:gd name="connsiteY9" fmla="*/ 842016 h 1576388"/>
              <a:gd name="connsiteX10" fmla="*/ 1538952 w 1822434"/>
              <a:gd name="connsiteY10" fmla="*/ 802781 h 1576388"/>
              <a:gd name="connsiteX11" fmla="*/ 1181867 w 1822434"/>
              <a:gd name="connsiteY11" fmla="*/ 898518 h 1576388"/>
              <a:gd name="connsiteX12" fmla="*/ 1141948 w 1822434"/>
              <a:gd name="connsiteY12" fmla="*/ 963921 h 1576388"/>
              <a:gd name="connsiteX13" fmla="*/ 1142633 w 1822434"/>
              <a:gd name="connsiteY13" fmla="*/ 966474 h 1576388"/>
              <a:gd name="connsiteX14" fmla="*/ 1238352 w 1822434"/>
              <a:gd name="connsiteY14" fmla="*/ 1323550 h 1576388"/>
              <a:gd name="connsiteX15" fmla="*/ 1303755 w 1822434"/>
              <a:gd name="connsiteY15" fmla="*/ 1363469 h 1576388"/>
              <a:gd name="connsiteX16" fmla="*/ 1306309 w 1822434"/>
              <a:gd name="connsiteY16" fmla="*/ 1362785 h 1576388"/>
              <a:gd name="connsiteX17" fmla="*/ 1346226 w 1822434"/>
              <a:gd name="connsiteY17" fmla="*/ 1297381 h 1576388"/>
              <a:gd name="connsiteX18" fmla="*/ 1345543 w 1822434"/>
              <a:gd name="connsiteY18" fmla="*/ 1294829 h 1576388"/>
              <a:gd name="connsiteX19" fmla="*/ 1284760 w 1822434"/>
              <a:gd name="connsiteY19" fmla="*/ 1067732 h 1576388"/>
              <a:gd name="connsiteX20" fmla="*/ 1580273 w 1822434"/>
              <a:gd name="connsiteY20" fmla="*/ 1238347 h 1576388"/>
              <a:gd name="connsiteX21" fmla="*/ 1431535 w 1822434"/>
              <a:gd name="connsiteY21" fmla="*/ 1486330 h 1576388"/>
              <a:gd name="connsiteX22" fmla="*/ 1272501 w 1822434"/>
              <a:gd name="connsiteY22" fmla="*/ 1576388 h 1576388"/>
              <a:gd name="connsiteX23" fmla="*/ 546975 w 1822434"/>
              <a:gd name="connsiteY23" fmla="*/ 1576388 h 1576388"/>
              <a:gd name="connsiteX24" fmla="*/ 387942 w 1822434"/>
              <a:gd name="connsiteY24" fmla="*/ 1486330 h 1576388"/>
              <a:gd name="connsiteX25" fmla="*/ 23306 w 1822434"/>
              <a:gd name="connsiteY25" fmla="*/ 878253 h 1576388"/>
              <a:gd name="connsiteX26" fmla="*/ 23306 w 1822434"/>
              <a:gd name="connsiteY26" fmla="*/ 698136 h 1576388"/>
              <a:gd name="connsiteX27" fmla="*/ 387942 w 1822434"/>
              <a:gd name="connsiteY27" fmla="*/ 90059 h 1576388"/>
              <a:gd name="connsiteX28" fmla="*/ 546975 w 1822434"/>
              <a:gd name="connsiteY28" fmla="*/ 0 h 157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22434" h="1576388">
                <a:moveTo>
                  <a:pt x="546975" y="0"/>
                </a:moveTo>
                <a:lnTo>
                  <a:pt x="1272501" y="0"/>
                </a:lnTo>
                <a:cubicBezTo>
                  <a:pt x="1338481" y="0"/>
                  <a:pt x="1396629" y="33790"/>
                  <a:pt x="1431535" y="90059"/>
                </a:cubicBezTo>
                <a:lnTo>
                  <a:pt x="1796256" y="698136"/>
                </a:lnTo>
                <a:cubicBezTo>
                  <a:pt x="1831161" y="754404"/>
                  <a:pt x="1831161" y="821984"/>
                  <a:pt x="1796256" y="878253"/>
                </a:cubicBezTo>
                <a:lnTo>
                  <a:pt x="1637042" y="1143700"/>
                </a:lnTo>
                <a:lnTo>
                  <a:pt x="1637813" y="1142364"/>
                </a:lnTo>
                <a:lnTo>
                  <a:pt x="1340658" y="970801"/>
                </a:lnTo>
                <a:lnTo>
                  <a:pt x="1567675" y="909972"/>
                </a:lnTo>
                <a:cubicBezTo>
                  <a:pt x="1597274" y="902041"/>
                  <a:pt x="1614840" y="871615"/>
                  <a:pt x="1606909" y="842016"/>
                </a:cubicBezTo>
                <a:cubicBezTo>
                  <a:pt x="1598978" y="812416"/>
                  <a:pt x="1568552" y="794850"/>
                  <a:pt x="1538952" y="802781"/>
                </a:cubicBezTo>
                <a:lnTo>
                  <a:pt x="1181867" y="898518"/>
                </a:lnTo>
                <a:cubicBezTo>
                  <a:pt x="1152783" y="905556"/>
                  <a:pt x="1134911" y="934838"/>
                  <a:pt x="1141948" y="963921"/>
                </a:cubicBezTo>
                <a:cubicBezTo>
                  <a:pt x="1142155" y="964777"/>
                  <a:pt x="1142384" y="965629"/>
                  <a:pt x="1142633" y="966474"/>
                </a:cubicBezTo>
                <a:lnTo>
                  <a:pt x="1238352" y="1323550"/>
                </a:lnTo>
                <a:cubicBezTo>
                  <a:pt x="1245390" y="1352634"/>
                  <a:pt x="1274671" y="1370507"/>
                  <a:pt x="1303755" y="1363469"/>
                </a:cubicBezTo>
                <a:cubicBezTo>
                  <a:pt x="1304612" y="1363261"/>
                  <a:pt x="1305463" y="1363033"/>
                  <a:pt x="1306309" y="1362785"/>
                </a:cubicBezTo>
                <a:cubicBezTo>
                  <a:pt x="1335392" y="1355747"/>
                  <a:pt x="1353266" y="1326465"/>
                  <a:pt x="1346226" y="1297381"/>
                </a:cubicBezTo>
                <a:cubicBezTo>
                  <a:pt x="1346020" y="1296525"/>
                  <a:pt x="1345791" y="1295674"/>
                  <a:pt x="1345543" y="1294829"/>
                </a:cubicBezTo>
                <a:lnTo>
                  <a:pt x="1284760" y="1067732"/>
                </a:lnTo>
                <a:lnTo>
                  <a:pt x="1580273" y="1238347"/>
                </a:lnTo>
                <a:lnTo>
                  <a:pt x="1431535" y="1486330"/>
                </a:lnTo>
                <a:cubicBezTo>
                  <a:pt x="1400545" y="1542598"/>
                  <a:pt x="1338481" y="1576388"/>
                  <a:pt x="1272501" y="1576388"/>
                </a:cubicBezTo>
                <a:lnTo>
                  <a:pt x="546975" y="1576388"/>
                </a:lnTo>
                <a:cubicBezTo>
                  <a:pt x="481081" y="1576388"/>
                  <a:pt x="422848" y="1542598"/>
                  <a:pt x="387942" y="1486330"/>
                </a:cubicBezTo>
                <a:lnTo>
                  <a:pt x="23306" y="878253"/>
                </a:lnTo>
                <a:cubicBezTo>
                  <a:pt x="-7768" y="821984"/>
                  <a:pt x="-7768" y="754404"/>
                  <a:pt x="23306" y="698136"/>
                </a:cubicBezTo>
                <a:lnTo>
                  <a:pt x="387942" y="90059"/>
                </a:lnTo>
                <a:cubicBezTo>
                  <a:pt x="419017" y="33790"/>
                  <a:pt x="481081" y="0"/>
                  <a:pt x="54697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Freeform: Shape 5">
            <a:extLst>
              <a:ext uri="{FF2B5EF4-FFF2-40B4-BE49-F238E27FC236}">
                <a16:creationId xmlns:a16="http://schemas.microsoft.com/office/drawing/2014/main" xmlns="" id="{31D86E90-70D3-4565-D7D9-7C2B87A9E95D}"/>
              </a:ext>
            </a:extLst>
          </p:cNvPr>
          <p:cNvSpPr/>
          <p:nvPr/>
        </p:nvSpPr>
        <p:spPr>
          <a:xfrm>
            <a:off x="3843990" y="2290967"/>
            <a:ext cx="1587519" cy="1373189"/>
          </a:xfrm>
          <a:custGeom>
            <a:avLst/>
            <a:gdLst>
              <a:gd name="connsiteX0" fmla="*/ 912752 w 1822434"/>
              <a:gd name="connsiteY0" fmla="*/ 1042804 h 1576388"/>
              <a:gd name="connsiteX1" fmla="*/ 874066 w 1822434"/>
              <a:gd name="connsiteY1" fmla="*/ 1057734 h 1576388"/>
              <a:gd name="connsiteX2" fmla="*/ 872197 w 1822434"/>
              <a:gd name="connsiteY2" fmla="*/ 1059604 h 1576388"/>
              <a:gd name="connsiteX3" fmla="*/ 610820 w 1822434"/>
              <a:gd name="connsiteY3" fmla="*/ 1321037 h 1576388"/>
              <a:gd name="connsiteX4" fmla="*/ 608951 w 1822434"/>
              <a:gd name="connsiteY4" fmla="*/ 1397637 h 1576388"/>
              <a:gd name="connsiteX5" fmla="*/ 610820 w 1822434"/>
              <a:gd name="connsiteY5" fmla="*/ 1399507 h 1576388"/>
              <a:gd name="connsiteX6" fmla="*/ 687420 w 1822434"/>
              <a:gd name="connsiteY6" fmla="*/ 1401374 h 1576388"/>
              <a:gd name="connsiteX7" fmla="*/ 689289 w 1822434"/>
              <a:gd name="connsiteY7" fmla="*/ 1399507 h 1576388"/>
              <a:gd name="connsiteX8" fmla="*/ 855569 w 1822434"/>
              <a:gd name="connsiteY8" fmla="*/ 1233319 h 1576388"/>
              <a:gd name="connsiteX9" fmla="*/ 855569 w 1822434"/>
              <a:gd name="connsiteY9" fmla="*/ 1576388 h 1576388"/>
              <a:gd name="connsiteX10" fmla="*/ 967462 w 1822434"/>
              <a:gd name="connsiteY10" fmla="*/ 1576388 h 1576388"/>
              <a:gd name="connsiteX11" fmla="*/ 967462 w 1822434"/>
              <a:gd name="connsiteY11" fmla="*/ 1233262 h 1576388"/>
              <a:gd name="connsiteX12" fmla="*/ 1133650 w 1822434"/>
              <a:gd name="connsiteY12" fmla="*/ 1399450 h 1576388"/>
              <a:gd name="connsiteX13" fmla="*/ 1212119 w 1822434"/>
              <a:gd name="connsiteY13" fmla="*/ 1399450 h 1576388"/>
              <a:gd name="connsiteX14" fmla="*/ 1212119 w 1822434"/>
              <a:gd name="connsiteY14" fmla="*/ 1320980 h 1576388"/>
              <a:gd name="connsiteX15" fmla="*/ 950666 w 1822434"/>
              <a:gd name="connsiteY15" fmla="*/ 1059604 h 1576388"/>
              <a:gd name="connsiteX16" fmla="*/ 912752 w 1822434"/>
              <a:gd name="connsiteY16" fmla="*/ 1042804 h 1576388"/>
              <a:gd name="connsiteX17" fmla="*/ 546975 w 1822434"/>
              <a:gd name="connsiteY17" fmla="*/ 0 h 1576388"/>
              <a:gd name="connsiteX18" fmla="*/ 1272501 w 1822434"/>
              <a:gd name="connsiteY18" fmla="*/ 0 h 1576388"/>
              <a:gd name="connsiteX19" fmla="*/ 1431535 w 1822434"/>
              <a:gd name="connsiteY19" fmla="*/ 90059 h 1576388"/>
              <a:gd name="connsiteX20" fmla="*/ 1796256 w 1822434"/>
              <a:gd name="connsiteY20" fmla="*/ 698136 h 1576388"/>
              <a:gd name="connsiteX21" fmla="*/ 1796256 w 1822434"/>
              <a:gd name="connsiteY21" fmla="*/ 878253 h 1576388"/>
              <a:gd name="connsiteX22" fmla="*/ 1431535 w 1822434"/>
              <a:gd name="connsiteY22" fmla="*/ 1486330 h 1576388"/>
              <a:gd name="connsiteX23" fmla="*/ 1272501 w 1822434"/>
              <a:gd name="connsiteY23" fmla="*/ 1576388 h 1576388"/>
              <a:gd name="connsiteX24" fmla="*/ 546975 w 1822434"/>
              <a:gd name="connsiteY24" fmla="*/ 1576388 h 1576388"/>
              <a:gd name="connsiteX25" fmla="*/ 387942 w 1822434"/>
              <a:gd name="connsiteY25" fmla="*/ 1486330 h 1576388"/>
              <a:gd name="connsiteX26" fmla="*/ 23306 w 1822434"/>
              <a:gd name="connsiteY26" fmla="*/ 878253 h 1576388"/>
              <a:gd name="connsiteX27" fmla="*/ 23306 w 1822434"/>
              <a:gd name="connsiteY27" fmla="*/ 698136 h 1576388"/>
              <a:gd name="connsiteX28" fmla="*/ 387942 w 1822434"/>
              <a:gd name="connsiteY28" fmla="*/ 90059 h 1576388"/>
              <a:gd name="connsiteX29" fmla="*/ 546975 w 1822434"/>
              <a:gd name="connsiteY29" fmla="*/ 0 h 157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22434" h="1576388">
                <a:moveTo>
                  <a:pt x="912752" y="1042804"/>
                </a:moveTo>
                <a:cubicBezTo>
                  <a:pt x="898891" y="1042466"/>
                  <a:pt x="884900" y="1047416"/>
                  <a:pt x="874066" y="1057734"/>
                </a:cubicBezTo>
                <a:cubicBezTo>
                  <a:pt x="873428" y="1058342"/>
                  <a:pt x="872805" y="1058966"/>
                  <a:pt x="872197" y="1059604"/>
                </a:cubicBezTo>
                <a:lnTo>
                  <a:pt x="610820" y="1321037"/>
                </a:lnTo>
                <a:cubicBezTo>
                  <a:pt x="589151" y="1341674"/>
                  <a:pt x="588314" y="1375969"/>
                  <a:pt x="608951" y="1397637"/>
                </a:cubicBezTo>
                <a:cubicBezTo>
                  <a:pt x="609559" y="1398275"/>
                  <a:pt x="610182" y="1398899"/>
                  <a:pt x="610820" y="1399507"/>
                </a:cubicBezTo>
                <a:cubicBezTo>
                  <a:pt x="631457" y="1421175"/>
                  <a:pt x="665752" y="1422013"/>
                  <a:pt x="687420" y="1401374"/>
                </a:cubicBezTo>
                <a:cubicBezTo>
                  <a:pt x="688058" y="1400768"/>
                  <a:pt x="688681" y="1400144"/>
                  <a:pt x="689289" y="1399507"/>
                </a:cubicBezTo>
                <a:lnTo>
                  <a:pt x="855569" y="1233319"/>
                </a:lnTo>
                <a:lnTo>
                  <a:pt x="855569" y="1576388"/>
                </a:lnTo>
                <a:lnTo>
                  <a:pt x="967462" y="1576388"/>
                </a:lnTo>
                <a:lnTo>
                  <a:pt x="967462" y="1233262"/>
                </a:lnTo>
                <a:lnTo>
                  <a:pt x="1133650" y="1399450"/>
                </a:lnTo>
                <a:cubicBezTo>
                  <a:pt x="1155318" y="1421118"/>
                  <a:pt x="1190451" y="1421118"/>
                  <a:pt x="1212119" y="1399450"/>
                </a:cubicBezTo>
                <a:cubicBezTo>
                  <a:pt x="1233788" y="1377781"/>
                  <a:pt x="1233788" y="1342649"/>
                  <a:pt x="1212119" y="1320980"/>
                </a:cubicBezTo>
                <a:lnTo>
                  <a:pt x="950666" y="1059604"/>
                </a:lnTo>
                <a:cubicBezTo>
                  <a:pt x="940347" y="1048769"/>
                  <a:pt x="926614" y="1043143"/>
                  <a:pt x="912752" y="1042804"/>
                </a:cubicBezTo>
                <a:close/>
                <a:moveTo>
                  <a:pt x="546975" y="0"/>
                </a:moveTo>
                <a:lnTo>
                  <a:pt x="1272501" y="0"/>
                </a:lnTo>
                <a:cubicBezTo>
                  <a:pt x="1338481" y="0"/>
                  <a:pt x="1396629" y="33790"/>
                  <a:pt x="1431535" y="90059"/>
                </a:cubicBezTo>
                <a:lnTo>
                  <a:pt x="1796256" y="698136"/>
                </a:lnTo>
                <a:cubicBezTo>
                  <a:pt x="1831161" y="754404"/>
                  <a:pt x="1831161" y="821984"/>
                  <a:pt x="1796256" y="878253"/>
                </a:cubicBezTo>
                <a:lnTo>
                  <a:pt x="1431535" y="1486330"/>
                </a:lnTo>
                <a:cubicBezTo>
                  <a:pt x="1400545" y="1542598"/>
                  <a:pt x="1338481" y="1576388"/>
                  <a:pt x="1272501" y="1576388"/>
                </a:cubicBezTo>
                <a:lnTo>
                  <a:pt x="546975" y="1576388"/>
                </a:lnTo>
                <a:cubicBezTo>
                  <a:pt x="481081" y="1576388"/>
                  <a:pt x="422848" y="1542598"/>
                  <a:pt x="387942" y="1486330"/>
                </a:cubicBezTo>
                <a:lnTo>
                  <a:pt x="23306" y="878253"/>
                </a:lnTo>
                <a:cubicBezTo>
                  <a:pt x="-7768" y="821984"/>
                  <a:pt x="-7768" y="754404"/>
                  <a:pt x="23306" y="698136"/>
                </a:cubicBezTo>
                <a:lnTo>
                  <a:pt x="387942" y="90059"/>
                </a:lnTo>
                <a:cubicBezTo>
                  <a:pt x="419017" y="33790"/>
                  <a:pt x="481081" y="0"/>
                  <a:pt x="54697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Freeform: Shape 6">
            <a:extLst>
              <a:ext uri="{FF2B5EF4-FFF2-40B4-BE49-F238E27FC236}">
                <a16:creationId xmlns:a16="http://schemas.microsoft.com/office/drawing/2014/main" xmlns="" id="{036CF87A-BD53-8610-AC6E-1ADADB1A86E2}"/>
              </a:ext>
            </a:extLst>
          </p:cNvPr>
          <p:cNvSpPr/>
          <p:nvPr/>
        </p:nvSpPr>
        <p:spPr>
          <a:xfrm>
            <a:off x="5299075" y="1447417"/>
            <a:ext cx="1587519" cy="1373189"/>
          </a:xfrm>
          <a:custGeom>
            <a:avLst/>
            <a:gdLst>
              <a:gd name="connsiteX0" fmla="*/ 546977 w 1822435"/>
              <a:gd name="connsiteY0" fmla="*/ 0 h 1576388"/>
              <a:gd name="connsiteX1" fmla="*/ 1272502 w 1822435"/>
              <a:gd name="connsiteY1" fmla="*/ 0 h 1576388"/>
              <a:gd name="connsiteX2" fmla="*/ 1431536 w 1822435"/>
              <a:gd name="connsiteY2" fmla="*/ 90058 h 1576388"/>
              <a:gd name="connsiteX3" fmla="*/ 1796257 w 1822435"/>
              <a:gd name="connsiteY3" fmla="*/ 698136 h 1576388"/>
              <a:gd name="connsiteX4" fmla="*/ 1796257 w 1822435"/>
              <a:gd name="connsiteY4" fmla="*/ 878253 h 1576388"/>
              <a:gd name="connsiteX5" fmla="*/ 1431536 w 1822435"/>
              <a:gd name="connsiteY5" fmla="*/ 1486330 h 1576388"/>
              <a:gd name="connsiteX6" fmla="*/ 1272502 w 1822435"/>
              <a:gd name="connsiteY6" fmla="*/ 1576388 h 1576388"/>
              <a:gd name="connsiteX7" fmla="*/ 546977 w 1822435"/>
              <a:gd name="connsiteY7" fmla="*/ 1576388 h 1576388"/>
              <a:gd name="connsiteX8" fmla="*/ 387943 w 1822435"/>
              <a:gd name="connsiteY8" fmla="*/ 1486330 h 1576388"/>
              <a:gd name="connsiteX9" fmla="*/ 233674 w 1822435"/>
              <a:gd name="connsiteY9" fmla="*/ 1229067 h 1576388"/>
              <a:gd name="connsiteX10" fmla="*/ 529488 w 1822435"/>
              <a:gd name="connsiteY10" fmla="*/ 1058278 h 1576388"/>
              <a:gd name="connsiteX11" fmla="*/ 468659 w 1822435"/>
              <a:gd name="connsiteY11" fmla="*/ 1285295 h 1576388"/>
              <a:gd name="connsiteX12" fmla="*/ 507893 w 1822435"/>
              <a:gd name="connsiteY12" fmla="*/ 1353252 h 1576388"/>
              <a:gd name="connsiteX13" fmla="*/ 575850 w 1822435"/>
              <a:gd name="connsiteY13" fmla="*/ 1314017 h 1576388"/>
              <a:gd name="connsiteX14" fmla="*/ 671482 w 1822435"/>
              <a:gd name="connsiteY14" fmla="*/ 956904 h 1576388"/>
              <a:gd name="connsiteX15" fmla="*/ 634802 w 1822435"/>
              <a:gd name="connsiteY15" fmla="*/ 889631 h 1576388"/>
              <a:gd name="connsiteX16" fmla="*/ 632248 w 1822435"/>
              <a:gd name="connsiteY16" fmla="*/ 888947 h 1576388"/>
              <a:gd name="connsiteX17" fmla="*/ 275152 w 1822435"/>
              <a:gd name="connsiteY17" fmla="*/ 793305 h 1576388"/>
              <a:gd name="connsiteX18" fmla="*/ 207880 w 1822435"/>
              <a:gd name="connsiteY18" fmla="*/ 829986 h 1576388"/>
              <a:gd name="connsiteX19" fmla="*/ 207195 w 1822435"/>
              <a:gd name="connsiteY19" fmla="*/ 832540 h 1576388"/>
              <a:gd name="connsiteX20" fmla="*/ 243878 w 1822435"/>
              <a:gd name="connsiteY20" fmla="*/ 899811 h 1576388"/>
              <a:gd name="connsiteX21" fmla="*/ 246429 w 1822435"/>
              <a:gd name="connsiteY21" fmla="*/ 900496 h 1576388"/>
              <a:gd name="connsiteX22" fmla="*/ 473492 w 1822435"/>
              <a:gd name="connsiteY22" fmla="*/ 961405 h 1576388"/>
              <a:gd name="connsiteX23" fmla="*/ 176386 w 1822435"/>
              <a:gd name="connsiteY23" fmla="*/ 1132939 h 1576388"/>
              <a:gd name="connsiteX24" fmla="*/ 185564 w 1822435"/>
              <a:gd name="connsiteY24" fmla="*/ 1148836 h 1576388"/>
              <a:gd name="connsiteX25" fmla="*/ 23307 w 1822435"/>
              <a:gd name="connsiteY25" fmla="*/ 878253 h 1576388"/>
              <a:gd name="connsiteX26" fmla="*/ 23307 w 1822435"/>
              <a:gd name="connsiteY26" fmla="*/ 698136 h 1576388"/>
              <a:gd name="connsiteX27" fmla="*/ 387943 w 1822435"/>
              <a:gd name="connsiteY27" fmla="*/ 90058 h 1576388"/>
              <a:gd name="connsiteX28" fmla="*/ 546977 w 1822435"/>
              <a:gd name="connsiteY28" fmla="*/ 0 h 157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22435" h="1576388">
                <a:moveTo>
                  <a:pt x="546977" y="0"/>
                </a:moveTo>
                <a:lnTo>
                  <a:pt x="1272502" y="0"/>
                </a:lnTo>
                <a:cubicBezTo>
                  <a:pt x="1338482" y="0"/>
                  <a:pt x="1396630" y="33790"/>
                  <a:pt x="1431536" y="90058"/>
                </a:cubicBezTo>
                <a:lnTo>
                  <a:pt x="1796257" y="698136"/>
                </a:lnTo>
                <a:cubicBezTo>
                  <a:pt x="1831162" y="754404"/>
                  <a:pt x="1831162" y="821984"/>
                  <a:pt x="1796257" y="878253"/>
                </a:cubicBezTo>
                <a:lnTo>
                  <a:pt x="1431536" y="1486330"/>
                </a:lnTo>
                <a:cubicBezTo>
                  <a:pt x="1400546" y="1542598"/>
                  <a:pt x="1338482" y="1576388"/>
                  <a:pt x="1272502" y="1576388"/>
                </a:cubicBezTo>
                <a:lnTo>
                  <a:pt x="546977" y="1576388"/>
                </a:lnTo>
                <a:cubicBezTo>
                  <a:pt x="481082" y="1576388"/>
                  <a:pt x="422849" y="1542598"/>
                  <a:pt x="387943" y="1486330"/>
                </a:cubicBezTo>
                <a:lnTo>
                  <a:pt x="233674" y="1229067"/>
                </a:lnTo>
                <a:lnTo>
                  <a:pt x="529488" y="1058278"/>
                </a:lnTo>
                <a:lnTo>
                  <a:pt x="468659" y="1285295"/>
                </a:lnTo>
                <a:cubicBezTo>
                  <a:pt x="460728" y="1314894"/>
                  <a:pt x="478294" y="1345321"/>
                  <a:pt x="507893" y="1353252"/>
                </a:cubicBezTo>
                <a:cubicBezTo>
                  <a:pt x="537494" y="1361183"/>
                  <a:pt x="567919" y="1343617"/>
                  <a:pt x="575850" y="1314017"/>
                </a:cubicBezTo>
                <a:lnTo>
                  <a:pt x="671482" y="956904"/>
                </a:lnTo>
                <a:cubicBezTo>
                  <a:pt x="679930" y="928197"/>
                  <a:pt x="663507" y="898078"/>
                  <a:pt x="634802" y="889631"/>
                </a:cubicBezTo>
                <a:cubicBezTo>
                  <a:pt x="633956" y="889383"/>
                  <a:pt x="633104" y="889155"/>
                  <a:pt x="632248" y="888947"/>
                </a:cubicBezTo>
                <a:lnTo>
                  <a:pt x="275152" y="793305"/>
                </a:lnTo>
                <a:cubicBezTo>
                  <a:pt x="246445" y="784857"/>
                  <a:pt x="216326" y="801280"/>
                  <a:pt x="207880" y="829986"/>
                </a:cubicBezTo>
                <a:cubicBezTo>
                  <a:pt x="207631" y="830832"/>
                  <a:pt x="207402" y="831683"/>
                  <a:pt x="207195" y="832540"/>
                </a:cubicBezTo>
                <a:cubicBezTo>
                  <a:pt x="198748" y="861246"/>
                  <a:pt x="215170" y="891365"/>
                  <a:pt x="243878" y="899811"/>
                </a:cubicBezTo>
                <a:cubicBezTo>
                  <a:pt x="244721" y="900060"/>
                  <a:pt x="245573" y="900288"/>
                  <a:pt x="246429" y="900496"/>
                </a:cubicBezTo>
                <a:lnTo>
                  <a:pt x="473492" y="961405"/>
                </a:lnTo>
                <a:lnTo>
                  <a:pt x="176386" y="1132939"/>
                </a:lnTo>
                <a:lnTo>
                  <a:pt x="185564" y="1148836"/>
                </a:lnTo>
                <a:lnTo>
                  <a:pt x="23307" y="878253"/>
                </a:lnTo>
                <a:cubicBezTo>
                  <a:pt x="-7768" y="821984"/>
                  <a:pt x="-7768" y="754404"/>
                  <a:pt x="23307" y="698136"/>
                </a:cubicBezTo>
                <a:lnTo>
                  <a:pt x="387943" y="90058"/>
                </a:lnTo>
                <a:cubicBezTo>
                  <a:pt x="419018" y="33790"/>
                  <a:pt x="481082" y="0"/>
                  <a:pt x="54697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Freeform: Shape 7">
            <a:extLst>
              <a:ext uri="{FF2B5EF4-FFF2-40B4-BE49-F238E27FC236}">
                <a16:creationId xmlns:a16="http://schemas.microsoft.com/office/drawing/2014/main" xmlns="" id="{2175BD1E-7A72-32ED-9A5F-872AC152F338}"/>
              </a:ext>
            </a:extLst>
          </p:cNvPr>
          <p:cNvSpPr/>
          <p:nvPr/>
        </p:nvSpPr>
        <p:spPr>
          <a:xfrm>
            <a:off x="6760491" y="2292350"/>
            <a:ext cx="1587519" cy="1373189"/>
          </a:xfrm>
          <a:custGeom>
            <a:avLst/>
            <a:gdLst>
              <a:gd name="connsiteX0" fmla="*/ 546977 w 1822435"/>
              <a:gd name="connsiteY0" fmla="*/ 0 h 1576388"/>
              <a:gd name="connsiteX1" fmla="*/ 1272502 w 1822435"/>
              <a:gd name="connsiteY1" fmla="*/ 0 h 1576388"/>
              <a:gd name="connsiteX2" fmla="*/ 1431536 w 1822435"/>
              <a:gd name="connsiteY2" fmla="*/ 90059 h 1576388"/>
              <a:gd name="connsiteX3" fmla="*/ 1796256 w 1822435"/>
              <a:gd name="connsiteY3" fmla="*/ 698136 h 1576388"/>
              <a:gd name="connsiteX4" fmla="*/ 1796256 w 1822435"/>
              <a:gd name="connsiteY4" fmla="*/ 878253 h 1576388"/>
              <a:gd name="connsiteX5" fmla="*/ 1431536 w 1822435"/>
              <a:gd name="connsiteY5" fmla="*/ 1486330 h 1576388"/>
              <a:gd name="connsiteX6" fmla="*/ 1272502 w 1822435"/>
              <a:gd name="connsiteY6" fmla="*/ 1576388 h 1576388"/>
              <a:gd name="connsiteX7" fmla="*/ 546977 w 1822435"/>
              <a:gd name="connsiteY7" fmla="*/ 1576388 h 1576388"/>
              <a:gd name="connsiteX8" fmla="*/ 387943 w 1822435"/>
              <a:gd name="connsiteY8" fmla="*/ 1486330 h 1576388"/>
              <a:gd name="connsiteX9" fmla="*/ 23307 w 1822435"/>
              <a:gd name="connsiteY9" fmla="*/ 878253 h 1576388"/>
              <a:gd name="connsiteX10" fmla="*/ 23307 w 1822435"/>
              <a:gd name="connsiteY10" fmla="*/ 698136 h 1576388"/>
              <a:gd name="connsiteX11" fmla="*/ 177264 w 1822435"/>
              <a:gd name="connsiteY11" fmla="*/ 441393 h 1576388"/>
              <a:gd name="connsiteX12" fmla="*/ 473214 w 1822435"/>
              <a:gd name="connsiteY12" fmla="*/ 612260 h 1576388"/>
              <a:gd name="connsiteX13" fmla="*/ 246197 w 1822435"/>
              <a:gd name="connsiteY13" fmla="*/ 673089 h 1576388"/>
              <a:gd name="connsiteX14" fmla="*/ 206962 w 1822435"/>
              <a:gd name="connsiteY14" fmla="*/ 741045 h 1576388"/>
              <a:gd name="connsiteX15" fmla="*/ 274919 w 1822435"/>
              <a:gd name="connsiteY15" fmla="*/ 780280 h 1576388"/>
              <a:gd name="connsiteX16" fmla="*/ 632004 w 1822435"/>
              <a:gd name="connsiteY16" fmla="*/ 684543 h 1576388"/>
              <a:gd name="connsiteX17" fmla="*/ 671924 w 1822435"/>
              <a:gd name="connsiteY17" fmla="*/ 619141 h 1576388"/>
              <a:gd name="connsiteX18" fmla="*/ 671239 w 1822435"/>
              <a:gd name="connsiteY18" fmla="*/ 616587 h 1576388"/>
              <a:gd name="connsiteX19" fmla="*/ 575520 w 1822435"/>
              <a:gd name="connsiteY19" fmla="*/ 259511 h 1576388"/>
              <a:gd name="connsiteX20" fmla="*/ 510117 w 1822435"/>
              <a:gd name="connsiteY20" fmla="*/ 219593 h 1576388"/>
              <a:gd name="connsiteX21" fmla="*/ 507563 w 1822435"/>
              <a:gd name="connsiteY21" fmla="*/ 220276 h 1576388"/>
              <a:gd name="connsiteX22" fmla="*/ 467646 w 1822435"/>
              <a:gd name="connsiteY22" fmla="*/ 285680 h 1576388"/>
              <a:gd name="connsiteX23" fmla="*/ 468328 w 1822435"/>
              <a:gd name="connsiteY23" fmla="*/ 288233 h 1576388"/>
              <a:gd name="connsiteX24" fmla="*/ 529111 w 1822435"/>
              <a:gd name="connsiteY24" fmla="*/ 515329 h 1576388"/>
              <a:gd name="connsiteX25" fmla="*/ 234816 w 1822435"/>
              <a:gd name="connsiteY25" fmla="*/ 345418 h 1576388"/>
              <a:gd name="connsiteX26" fmla="*/ 387943 w 1822435"/>
              <a:gd name="connsiteY26" fmla="*/ 90059 h 1576388"/>
              <a:gd name="connsiteX27" fmla="*/ 546977 w 1822435"/>
              <a:gd name="connsiteY27" fmla="*/ 0 h 157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2435" h="1576388">
                <a:moveTo>
                  <a:pt x="546977" y="0"/>
                </a:moveTo>
                <a:lnTo>
                  <a:pt x="1272502" y="0"/>
                </a:lnTo>
                <a:cubicBezTo>
                  <a:pt x="1338482" y="0"/>
                  <a:pt x="1396630" y="33790"/>
                  <a:pt x="1431536" y="90059"/>
                </a:cubicBezTo>
                <a:lnTo>
                  <a:pt x="1796256" y="698136"/>
                </a:lnTo>
                <a:cubicBezTo>
                  <a:pt x="1831162" y="754404"/>
                  <a:pt x="1831162" y="821984"/>
                  <a:pt x="1796256" y="878253"/>
                </a:cubicBezTo>
                <a:lnTo>
                  <a:pt x="1431536" y="1486330"/>
                </a:lnTo>
                <a:cubicBezTo>
                  <a:pt x="1400546" y="1542598"/>
                  <a:pt x="1338482" y="1576388"/>
                  <a:pt x="1272502" y="1576388"/>
                </a:cubicBezTo>
                <a:lnTo>
                  <a:pt x="546977" y="1576388"/>
                </a:lnTo>
                <a:cubicBezTo>
                  <a:pt x="481082" y="1576388"/>
                  <a:pt x="422849" y="1542598"/>
                  <a:pt x="387943" y="1486330"/>
                </a:cubicBezTo>
                <a:lnTo>
                  <a:pt x="23307" y="878253"/>
                </a:lnTo>
                <a:cubicBezTo>
                  <a:pt x="-7768" y="821984"/>
                  <a:pt x="-7768" y="754404"/>
                  <a:pt x="23307" y="698136"/>
                </a:cubicBezTo>
                <a:lnTo>
                  <a:pt x="177264" y="441393"/>
                </a:lnTo>
                <a:lnTo>
                  <a:pt x="473214" y="612260"/>
                </a:lnTo>
                <a:lnTo>
                  <a:pt x="246197" y="673089"/>
                </a:lnTo>
                <a:cubicBezTo>
                  <a:pt x="216598" y="681020"/>
                  <a:pt x="199031" y="711446"/>
                  <a:pt x="206962" y="741045"/>
                </a:cubicBezTo>
                <a:cubicBezTo>
                  <a:pt x="214894" y="770646"/>
                  <a:pt x="245319" y="788212"/>
                  <a:pt x="274919" y="780280"/>
                </a:cubicBezTo>
                <a:lnTo>
                  <a:pt x="632004" y="684543"/>
                </a:lnTo>
                <a:cubicBezTo>
                  <a:pt x="661089" y="677506"/>
                  <a:pt x="678961" y="648224"/>
                  <a:pt x="671924" y="619141"/>
                </a:cubicBezTo>
                <a:cubicBezTo>
                  <a:pt x="671716" y="618284"/>
                  <a:pt x="671487" y="617433"/>
                  <a:pt x="671239" y="616587"/>
                </a:cubicBezTo>
                <a:lnTo>
                  <a:pt x="575520" y="259511"/>
                </a:lnTo>
                <a:cubicBezTo>
                  <a:pt x="568482" y="230427"/>
                  <a:pt x="539200" y="212555"/>
                  <a:pt x="510117" y="219593"/>
                </a:cubicBezTo>
                <a:cubicBezTo>
                  <a:pt x="509260" y="219800"/>
                  <a:pt x="508408" y="220028"/>
                  <a:pt x="507563" y="220276"/>
                </a:cubicBezTo>
                <a:cubicBezTo>
                  <a:pt x="478479" y="227315"/>
                  <a:pt x="460606" y="256596"/>
                  <a:pt x="467646" y="285680"/>
                </a:cubicBezTo>
                <a:cubicBezTo>
                  <a:pt x="467851" y="286536"/>
                  <a:pt x="468080" y="287387"/>
                  <a:pt x="468328" y="288233"/>
                </a:cubicBezTo>
                <a:lnTo>
                  <a:pt x="529111" y="515329"/>
                </a:lnTo>
                <a:lnTo>
                  <a:pt x="234816" y="345418"/>
                </a:lnTo>
                <a:lnTo>
                  <a:pt x="387943" y="90059"/>
                </a:lnTo>
                <a:cubicBezTo>
                  <a:pt x="419018" y="33790"/>
                  <a:pt x="481082" y="0"/>
                  <a:pt x="5469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Freeform: Shape 8">
            <a:extLst>
              <a:ext uri="{FF2B5EF4-FFF2-40B4-BE49-F238E27FC236}">
                <a16:creationId xmlns:a16="http://schemas.microsoft.com/office/drawing/2014/main" xmlns="" id="{93B9CF94-533D-5928-565A-B93BC8289178}"/>
              </a:ext>
            </a:extLst>
          </p:cNvPr>
          <p:cNvSpPr/>
          <p:nvPr/>
        </p:nvSpPr>
        <p:spPr>
          <a:xfrm>
            <a:off x="6760491" y="3950408"/>
            <a:ext cx="1587519" cy="1373189"/>
          </a:xfrm>
          <a:custGeom>
            <a:avLst/>
            <a:gdLst>
              <a:gd name="connsiteX0" fmla="*/ 546977 w 1822435"/>
              <a:gd name="connsiteY0" fmla="*/ 0 h 1576388"/>
              <a:gd name="connsiteX1" fmla="*/ 852635 w 1822435"/>
              <a:gd name="connsiteY1" fmla="*/ 0 h 1576388"/>
              <a:gd name="connsiteX2" fmla="*/ 852635 w 1822435"/>
              <a:gd name="connsiteY2" fmla="*/ 343126 h 1576388"/>
              <a:gd name="connsiteX3" fmla="*/ 686447 w 1822435"/>
              <a:gd name="connsiteY3" fmla="*/ 176938 h 1576388"/>
              <a:gd name="connsiteX4" fmla="*/ 607978 w 1822435"/>
              <a:gd name="connsiteY4" fmla="*/ 176938 h 1576388"/>
              <a:gd name="connsiteX5" fmla="*/ 607978 w 1822435"/>
              <a:gd name="connsiteY5" fmla="*/ 255408 h 1576388"/>
              <a:gd name="connsiteX6" fmla="*/ 869431 w 1822435"/>
              <a:gd name="connsiteY6" fmla="*/ 516784 h 1576388"/>
              <a:gd name="connsiteX7" fmla="*/ 946031 w 1822435"/>
              <a:gd name="connsiteY7" fmla="*/ 518654 h 1576388"/>
              <a:gd name="connsiteX8" fmla="*/ 947900 w 1822435"/>
              <a:gd name="connsiteY8" fmla="*/ 516784 h 1576388"/>
              <a:gd name="connsiteX9" fmla="*/ 1209277 w 1822435"/>
              <a:gd name="connsiteY9" fmla="*/ 255351 h 1576388"/>
              <a:gd name="connsiteX10" fmla="*/ 1211146 w 1822435"/>
              <a:gd name="connsiteY10" fmla="*/ 178751 h 1576388"/>
              <a:gd name="connsiteX11" fmla="*/ 1209277 w 1822435"/>
              <a:gd name="connsiteY11" fmla="*/ 176881 h 1576388"/>
              <a:gd name="connsiteX12" fmla="*/ 1132677 w 1822435"/>
              <a:gd name="connsiteY12" fmla="*/ 175014 h 1576388"/>
              <a:gd name="connsiteX13" fmla="*/ 1130808 w 1822435"/>
              <a:gd name="connsiteY13" fmla="*/ 176881 h 1576388"/>
              <a:gd name="connsiteX14" fmla="*/ 964528 w 1822435"/>
              <a:gd name="connsiteY14" fmla="*/ 343069 h 1576388"/>
              <a:gd name="connsiteX15" fmla="*/ 964528 w 1822435"/>
              <a:gd name="connsiteY15" fmla="*/ 0 h 1576388"/>
              <a:gd name="connsiteX16" fmla="*/ 1272502 w 1822435"/>
              <a:gd name="connsiteY16" fmla="*/ 0 h 1576388"/>
              <a:gd name="connsiteX17" fmla="*/ 1431536 w 1822435"/>
              <a:gd name="connsiteY17" fmla="*/ 90059 h 1576388"/>
              <a:gd name="connsiteX18" fmla="*/ 1796256 w 1822435"/>
              <a:gd name="connsiteY18" fmla="*/ 698136 h 1576388"/>
              <a:gd name="connsiteX19" fmla="*/ 1796256 w 1822435"/>
              <a:gd name="connsiteY19" fmla="*/ 878253 h 1576388"/>
              <a:gd name="connsiteX20" fmla="*/ 1431536 w 1822435"/>
              <a:gd name="connsiteY20" fmla="*/ 1486330 h 1576388"/>
              <a:gd name="connsiteX21" fmla="*/ 1272502 w 1822435"/>
              <a:gd name="connsiteY21" fmla="*/ 1576388 h 1576388"/>
              <a:gd name="connsiteX22" fmla="*/ 546977 w 1822435"/>
              <a:gd name="connsiteY22" fmla="*/ 1576388 h 1576388"/>
              <a:gd name="connsiteX23" fmla="*/ 387943 w 1822435"/>
              <a:gd name="connsiteY23" fmla="*/ 1486330 h 1576388"/>
              <a:gd name="connsiteX24" fmla="*/ 23307 w 1822435"/>
              <a:gd name="connsiteY24" fmla="*/ 878253 h 1576388"/>
              <a:gd name="connsiteX25" fmla="*/ 23307 w 1822435"/>
              <a:gd name="connsiteY25" fmla="*/ 698136 h 1576388"/>
              <a:gd name="connsiteX26" fmla="*/ 387943 w 1822435"/>
              <a:gd name="connsiteY26" fmla="*/ 90059 h 1576388"/>
              <a:gd name="connsiteX27" fmla="*/ 546977 w 1822435"/>
              <a:gd name="connsiteY27" fmla="*/ 0 h 157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2435" h="1576388">
                <a:moveTo>
                  <a:pt x="546977" y="0"/>
                </a:moveTo>
                <a:lnTo>
                  <a:pt x="852635" y="0"/>
                </a:lnTo>
                <a:lnTo>
                  <a:pt x="852635" y="343126"/>
                </a:lnTo>
                <a:lnTo>
                  <a:pt x="686447" y="176938"/>
                </a:lnTo>
                <a:cubicBezTo>
                  <a:pt x="664779" y="155270"/>
                  <a:pt x="629646" y="155270"/>
                  <a:pt x="607978" y="176938"/>
                </a:cubicBezTo>
                <a:cubicBezTo>
                  <a:pt x="586309" y="198607"/>
                  <a:pt x="586309" y="233739"/>
                  <a:pt x="607978" y="255408"/>
                </a:cubicBezTo>
                <a:lnTo>
                  <a:pt x="869431" y="516784"/>
                </a:lnTo>
                <a:cubicBezTo>
                  <a:pt x="890068" y="538453"/>
                  <a:pt x="924363" y="539290"/>
                  <a:pt x="946031" y="518654"/>
                </a:cubicBezTo>
                <a:cubicBezTo>
                  <a:pt x="946669" y="518046"/>
                  <a:pt x="947292" y="517422"/>
                  <a:pt x="947900" y="516784"/>
                </a:cubicBezTo>
                <a:lnTo>
                  <a:pt x="1209277" y="255351"/>
                </a:lnTo>
                <a:cubicBezTo>
                  <a:pt x="1230946" y="234714"/>
                  <a:pt x="1231783" y="200419"/>
                  <a:pt x="1211146" y="178751"/>
                </a:cubicBezTo>
                <a:cubicBezTo>
                  <a:pt x="1210538" y="178113"/>
                  <a:pt x="1209915" y="177489"/>
                  <a:pt x="1209277" y="176881"/>
                </a:cubicBezTo>
                <a:cubicBezTo>
                  <a:pt x="1188640" y="155213"/>
                  <a:pt x="1154345" y="154375"/>
                  <a:pt x="1132677" y="175014"/>
                </a:cubicBezTo>
                <a:cubicBezTo>
                  <a:pt x="1132039" y="175620"/>
                  <a:pt x="1131416" y="176244"/>
                  <a:pt x="1130808" y="176881"/>
                </a:cubicBezTo>
                <a:lnTo>
                  <a:pt x="964528" y="343069"/>
                </a:lnTo>
                <a:lnTo>
                  <a:pt x="964528" y="0"/>
                </a:lnTo>
                <a:lnTo>
                  <a:pt x="1272502" y="0"/>
                </a:lnTo>
                <a:cubicBezTo>
                  <a:pt x="1338482" y="0"/>
                  <a:pt x="1396630" y="33790"/>
                  <a:pt x="1431536" y="90059"/>
                </a:cubicBezTo>
                <a:lnTo>
                  <a:pt x="1796256" y="698136"/>
                </a:lnTo>
                <a:cubicBezTo>
                  <a:pt x="1831162" y="754404"/>
                  <a:pt x="1831162" y="821984"/>
                  <a:pt x="1796256" y="878253"/>
                </a:cubicBezTo>
                <a:lnTo>
                  <a:pt x="1431536" y="1486330"/>
                </a:lnTo>
                <a:cubicBezTo>
                  <a:pt x="1400546" y="1542598"/>
                  <a:pt x="1338482" y="1576388"/>
                  <a:pt x="1272502" y="1576388"/>
                </a:cubicBezTo>
                <a:lnTo>
                  <a:pt x="546977" y="1576388"/>
                </a:lnTo>
                <a:cubicBezTo>
                  <a:pt x="481082" y="1576388"/>
                  <a:pt x="422849" y="1542598"/>
                  <a:pt x="387943" y="1486330"/>
                </a:cubicBezTo>
                <a:lnTo>
                  <a:pt x="23307" y="878253"/>
                </a:lnTo>
                <a:cubicBezTo>
                  <a:pt x="-7768" y="821984"/>
                  <a:pt x="-7768" y="754404"/>
                  <a:pt x="23307" y="698136"/>
                </a:cubicBezTo>
                <a:lnTo>
                  <a:pt x="387943" y="90059"/>
                </a:lnTo>
                <a:cubicBezTo>
                  <a:pt x="419018" y="33790"/>
                  <a:pt x="481082" y="0"/>
                  <a:pt x="54697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Freeform: Shape 9">
            <a:extLst>
              <a:ext uri="{FF2B5EF4-FFF2-40B4-BE49-F238E27FC236}">
                <a16:creationId xmlns:a16="http://schemas.microsoft.com/office/drawing/2014/main" xmlns="" id="{BE3A868B-F794-3C1E-A519-5A2F46F475CA}"/>
              </a:ext>
            </a:extLst>
          </p:cNvPr>
          <p:cNvSpPr/>
          <p:nvPr/>
        </p:nvSpPr>
        <p:spPr>
          <a:xfrm>
            <a:off x="5305681" y="4795340"/>
            <a:ext cx="1587519" cy="1373189"/>
          </a:xfrm>
          <a:custGeom>
            <a:avLst/>
            <a:gdLst>
              <a:gd name="connsiteX0" fmla="*/ 546977 w 1822435"/>
              <a:gd name="connsiteY0" fmla="*/ 0 h 1576388"/>
              <a:gd name="connsiteX1" fmla="*/ 1272502 w 1822435"/>
              <a:gd name="connsiteY1" fmla="*/ 0 h 1576388"/>
              <a:gd name="connsiteX2" fmla="*/ 1431536 w 1822435"/>
              <a:gd name="connsiteY2" fmla="*/ 90059 h 1576388"/>
              <a:gd name="connsiteX3" fmla="*/ 1584251 w 1822435"/>
              <a:gd name="connsiteY3" fmla="*/ 344671 h 1576388"/>
              <a:gd name="connsiteX4" fmla="*/ 1289597 w 1822435"/>
              <a:gd name="connsiteY4" fmla="*/ 514790 h 1576388"/>
              <a:gd name="connsiteX5" fmla="*/ 1350426 w 1822435"/>
              <a:gd name="connsiteY5" fmla="*/ 287773 h 1576388"/>
              <a:gd name="connsiteX6" fmla="*/ 1311191 w 1822435"/>
              <a:gd name="connsiteY6" fmla="*/ 219817 h 1576388"/>
              <a:gd name="connsiteX7" fmla="*/ 1243234 w 1822435"/>
              <a:gd name="connsiteY7" fmla="*/ 259052 h 1576388"/>
              <a:gd name="connsiteX8" fmla="*/ 1147602 w 1822435"/>
              <a:gd name="connsiteY8" fmla="*/ 616165 h 1576388"/>
              <a:gd name="connsiteX9" fmla="*/ 1184283 w 1822435"/>
              <a:gd name="connsiteY9" fmla="*/ 683437 h 1576388"/>
              <a:gd name="connsiteX10" fmla="*/ 1186837 w 1822435"/>
              <a:gd name="connsiteY10" fmla="*/ 684121 h 1576388"/>
              <a:gd name="connsiteX11" fmla="*/ 1543933 w 1822435"/>
              <a:gd name="connsiteY11" fmla="*/ 779763 h 1576388"/>
              <a:gd name="connsiteX12" fmla="*/ 1611205 w 1822435"/>
              <a:gd name="connsiteY12" fmla="*/ 743082 h 1576388"/>
              <a:gd name="connsiteX13" fmla="*/ 1611890 w 1822435"/>
              <a:gd name="connsiteY13" fmla="*/ 740528 h 1576388"/>
              <a:gd name="connsiteX14" fmla="*/ 1575207 w 1822435"/>
              <a:gd name="connsiteY14" fmla="*/ 673257 h 1576388"/>
              <a:gd name="connsiteX15" fmla="*/ 1572655 w 1822435"/>
              <a:gd name="connsiteY15" fmla="*/ 672572 h 1576388"/>
              <a:gd name="connsiteX16" fmla="*/ 1345592 w 1822435"/>
              <a:gd name="connsiteY16" fmla="*/ 611664 h 1576388"/>
              <a:gd name="connsiteX17" fmla="*/ 1641813 w 1822435"/>
              <a:gd name="connsiteY17" fmla="*/ 440641 h 1576388"/>
              <a:gd name="connsiteX18" fmla="*/ 1796257 w 1822435"/>
              <a:gd name="connsiteY18" fmla="*/ 698136 h 1576388"/>
              <a:gd name="connsiteX19" fmla="*/ 1796257 w 1822435"/>
              <a:gd name="connsiteY19" fmla="*/ 878253 h 1576388"/>
              <a:gd name="connsiteX20" fmla="*/ 1431536 w 1822435"/>
              <a:gd name="connsiteY20" fmla="*/ 1486330 h 1576388"/>
              <a:gd name="connsiteX21" fmla="*/ 1272502 w 1822435"/>
              <a:gd name="connsiteY21" fmla="*/ 1576388 h 1576388"/>
              <a:gd name="connsiteX22" fmla="*/ 546977 w 1822435"/>
              <a:gd name="connsiteY22" fmla="*/ 1576388 h 1576388"/>
              <a:gd name="connsiteX23" fmla="*/ 387943 w 1822435"/>
              <a:gd name="connsiteY23" fmla="*/ 1486330 h 1576388"/>
              <a:gd name="connsiteX24" fmla="*/ 23307 w 1822435"/>
              <a:gd name="connsiteY24" fmla="*/ 878253 h 1576388"/>
              <a:gd name="connsiteX25" fmla="*/ 23307 w 1822435"/>
              <a:gd name="connsiteY25" fmla="*/ 698136 h 1576388"/>
              <a:gd name="connsiteX26" fmla="*/ 387943 w 1822435"/>
              <a:gd name="connsiteY26" fmla="*/ 90059 h 1576388"/>
              <a:gd name="connsiteX27" fmla="*/ 546977 w 1822435"/>
              <a:gd name="connsiteY27" fmla="*/ 0 h 157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2435" h="1576388">
                <a:moveTo>
                  <a:pt x="546977" y="0"/>
                </a:moveTo>
                <a:lnTo>
                  <a:pt x="1272502" y="0"/>
                </a:lnTo>
                <a:cubicBezTo>
                  <a:pt x="1338482" y="0"/>
                  <a:pt x="1396630" y="33790"/>
                  <a:pt x="1431536" y="90059"/>
                </a:cubicBezTo>
                <a:lnTo>
                  <a:pt x="1584251" y="344671"/>
                </a:lnTo>
                <a:lnTo>
                  <a:pt x="1289597" y="514790"/>
                </a:lnTo>
                <a:lnTo>
                  <a:pt x="1350426" y="287773"/>
                </a:lnTo>
                <a:cubicBezTo>
                  <a:pt x="1358357" y="258174"/>
                  <a:pt x="1340790" y="227748"/>
                  <a:pt x="1311191" y="219817"/>
                </a:cubicBezTo>
                <a:cubicBezTo>
                  <a:pt x="1281591" y="211885"/>
                  <a:pt x="1251165" y="229451"/>
                  <a:pt x="1243234" y="259052"/>
                </a:cubicBezTo>
                <a:lnTo>
                  <a:pt x="1147602" y="616165"/>
                </a:lnTo>
                <a:cubicBezTo>
                  <a:pt x="1139155" y="644871"/>
                  <a:pt x="1155578" y="674990"/>
                  <a:pt x="1184283" y="683437"/>
                </a:cubicBezTo>
                <a:cubicBezTo>
                  <a:pt x="1185128" y="683686"/>
                  <a:pt x="1185980" y="683913"/>
                  <a:pt x="1186837" y="684121"/>
                </a:cubicBezTo>
                <a:lnTo>
                  <a:pt x="1543933" y="779763"/>
                </a:lnTo>
                <a:cubicBezTo>
                  <a:pt x="1572640" y="788211"/>
                  <a:pt x="1602758" y="771788"/>
                  <a:pt x="1611205" y="743082"/>
                </a:cubicBezTo>
                <a:cubicBezTo>
                  <a:pt x="1611454" y="742237"/>
                  <a:pt x="1611682" y="741385"/>
                  <a:pt x="1611890" y="740528"/>
                </a:cubicBezTo>
                <a:cubicBezTo>
                  <a:pt x="1620336" y="711822"/>
                  <a:pt x="1603915" y="681703"/>
                  <a:pt x="1575207" y="673257"/>
                </a:cubicBezTo>
                <a:cubicBezTo>
                  <a:pt x="1574363" y="673008"/>
                  <a:pt x="1573511" y="672780"/>
                  <a:pt x="1572655" y="672572"/>
                </a:cubicBezTo>
                <a:lnTo>
                  <a:pt x="1345592" y="611664"/>
                </a:lnTo>
                <a:lnTo>
                  <a:pt x="1641813" y="440641"/>
                </a:lnTo>
                <a:lnTo>
                  <a:pt x="1796257" y="698136"/>
                </a:lnTo>
                <a:cubicBezTo>
                  <a:pt x="1831162" y="754404"/>
                  <a:pt x="1831162" y="821984"/>
                  <a:pt x="1796257" y="878253"/>
                </a:cubicBezTo>
                <a:lnTo>
                  <a:pt x="1431536" y="1486330"/>
                </a:lnTo>
                <a:cubicBezTo>
                  <a:pt x="1400546" y="1542598"/>
                  <a:pt x="1338482" y="1576388"/>
                  <a:pt x="1272502" y="1576388"/>
                </a:cubicBezTo>
                <a:lnTo>
                  <a:pt x="546977" y="1576388"/>
                </a:lnTo>
                <a:cubicBezTo>
                  <a:pt x="481082" y="1576388"/>
                  <a:pt x="422849" y="1542598"/>
                  <a:pt x="387943" y="1486330"/>
                </a:cubicBezTo>
                <a:lnTo>
                  <a:pt x="23307" y="878253"/>
                </a:lnTo>
                <a:cubicBezTo>
                  <a:pt x="-7768" y="821984"/>
                  <a:pt x="-7768" y="754404"/>
                  <a:pt x="23307" y="698136"/>
                </a:cubicBezTo>
                <a:lnTo>
                  <a:pt x="387943" y="90059"/>
                </a:lnTo>
                <a:cubicBezTo>
                  <a:pt x="419018" y="33790"/>
                  <a:pt x="481082" y="0"/>
                  <a:pt x="54697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9" name="Group 22">
            <a:extLst>
              <a:ext uri="{FF2B5EF4-FFF2-40B4-BE49-F238E27FC236}">
                <a16:creationId xmlns:a16="http://schemas.microsoft.com/office/drawing/2014/main" xmlns="" id="{66D3CA65-2E67-0EAC-2740-3A2F31E29FAA}"/>
              </a:ext>
            </a:extLst>
          </p:cNvPr>
          <p:cNvGrpSpPr/>
          <p:nvPr/>
        </p:nvGrpSpPr>
        <p:grpSpPr>
          <a:xfrm>
            <a:off x="8610589" y="3209002"/>
            <a:ext cx="3242972" cy="1290153"/>
            <a:chOff x="8921977" y="1282059"/>
            <a:chExt cx="2926080" cy="1290153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59BC8C0B-92DF-4952-1277-4F8FA243BAF9}"/>
                </a:ext>
              </a:extLst>
            </p:cNvPr>
            <p:cNvSpPr txBox="1"/>
            <p:nvPr/>
          </p:nvSpPr>
          <p:spPr>
            <a:xfrm>
              <a:off x="8921977" y="1282059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b="1" noProof="1" smtClean="0">
                  <a:solidFill>
                    <a:schemeClr val="accent2">
                      <a:lumMod val="75000"/>
                    </a:schemeClr>
                  </a:solidFill>
                </a:rPr>
                <a:t>Повышение эффективности организации исследований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0F17BCC8-4F47-07C6-C728-12AC14E7EF4F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Внешния экспертиза принимаемых проектов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Конкурс внутренних грантов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Минимизация бюрократических барьеров</a:t>
              </a:r>
              <a:endParaRPr lang="en-US" sz="1200" noProof="1">
                <a:solidFill>
                  <a:srgbClr val="013580"/>
                </a:solidFill>
              </a:endParaRPr>
            </a:p>
          </p:txBody>
        </p:sp>
      </p:grpSp>
      <p:grpSp>
        <p:nvGrpSpPr>
          <p:cNvPr id="122" name="Group 25">
            <a:extLst>
              <a:ext uri="{FF2B5EF4-FFF2-40B4-BE49-F238E27FC236}">
                <a16:creationId xmlns:a16="http://schemas.microsoft.com/office/drawing/2014/main" xmlns="" id="{EFB920AE-B828-7694-A77E-7ABF58ABD943}"/>
              </a:ext>
            </a:extLst>
          </p:cNvPr>
          <p:cNvGrpSpPr/>
          <p:nvPr/>
        </p:nvGrpSpPr>
        <p:grpSpPr>
          <a:xfrm>
            <a:off x="8610589" y="4919160"/>
            <a:ext cx="3242972" cy="1413264"/>
            <a:chOff x="8921977" y="4134941"/>
            <a:chExt cx="2926080" cy="1413264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3E8B0169-7309-77ED-2B95-AF7E07CFDDD3}"/>
                </a:ext>
              </a:extLst>
            </p:cNvPr>
            <p:cNvSpPr txBox="1"/>
            <p:nvPr/>
          </p:nvSpPr>
          <p:spPr>
            <a:xfrm>
              <a:off x="8921977" y="4134941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noProof="1" smtClean="0">
                  <a:solidFill>
                    <a:schemeClr val="accent3">
                      <a:lumMod val="75000"/>
                    </a:schemeClr>
                  </a:solidFill>
                </a:rPr>
                <a:t>Привлечение ученых</a:t>
              </a:r>
              <a:endParaRPr lang="en-US" sz="2000" b="1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0F7A0F4-1D1D-304B-D44D-05C59852EDCF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Создание условия для привлечения ведущих ученых из РФ и зарубежья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Программа</a:t>
              </a:r>
              <a:r>
                <a:rPr lang="en-US" sz="1200" noProof="1" smtClean="0">
                  <a:solidFill>
                    <a:srgbClr val="013580"/>
                  </a:solidFill>
                </a:rPr>
                <a:t> </a:t>
              </a:r>
              <a:r>
                <a:rPr lang="ru-RU" sz="1200" noProof="1" smtClean="0">
                  <a:solidFill>
                    <a:srgbClr val="013580"/>
                  </a:solidFill>
                </a:rPr>
                <a:t>создания позиций </a:t>
              </a:r>
              <a:r>
                <a:rPr lang="en-US" sz="1200" noProof="1" smtClean="0">
                  <a:solidFill>
                    <a:srgbClr val="013580"/>
                  </a:solidFill>
                </a:rPr>
                <a:t>PostDoc</a:t>
              </a:r>
              <a:endParaRPr lang="ru-RU" sz="1200" noProof="1" smtClean="0">
                <a:solidFill>
                  <a:srgbClr val="01358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Именные лаборатории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Создание и поддержка Научных школ</a:t>
              </a:r>
              <a:endParaRPr lang="en-US" sz="1200" noProof="1">
                <a:solidFill>
                  <a:srgbClr val="013580"/>
                </a:solidFill>
              </a:endParaRPr>
            </a:p>
          </p:txBody>
        </p:sp>
      </p:grpSp>
      <p:grpSp>
        <p:nvGrpSpPr>
          <p:cNvPr id="125" name="Group 28">
            <a:extLst>
              <a:ext uri="{FF2B5EF4-FFF2-40B4-BE49-F238E27FC236}">
                <a16:creationId xmlns:a16="http://schemas.microsoft.com/office/drawing/2014/main" xmlns="" id="{4ED48889-EB1D-70F3-C289-36C5058BCB61}"/>
              </a:ext>
            </a:extLst>
          </p:cNvPr>
          <p:cNvGrpSpPr/>
          <p:nvPr/>
        </p:nvGrpSpPr>
        <p:grpSpPr>
          <a:xfrm>
            <a:off x="338440" y="3214066"/>
            <a:ext cx="3236640" cy="1597930"/>
            <a:chOff x="332936" y="2689321"/>
            <a:chExt cx="2926080" cy="1597930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B5ACD26B-1C33-B03E-F93D-4C13B4AFBE29}"/>
                </a:ext>
              </a:extLst>
            </p:cNvPr>
            <p:cNvSpPr txBox="1"/>
            <p:nvPr/>
          </p:nvSpPr>
          <p:spPr>
            <a:xfrm>
              <a:off x="332936" y="2689321"/>
              <a:ext cx="292608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noProof="1" smtClean="0">
                  <a:solidFill>
                    <a:schemeClr val="accent5"/>
                  </a:solidFill>
                </a:rPr>
                <a:t>Научная кооперация</a:t>
              </a:r>
              <a:endParaRPr lang="ru-RU" sz="2000" b="1" noProof="1">
                <a:solidFill>
                  <a:schemeClr val="accent5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5CE9A549-530D-8BC3-B9A6-AB0092CC59AB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Вхождение НИР и НИОКР университета в проблемно-тематический план ОИЯИ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Международные исследовательские проекты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Перспективные прикладные исследования по заказу индустриального партнера 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Трансфер наукоемких технологий</a:t>
              </a:r>
              <a:endParaRPr lang="en-US" sz="1200" noProof="1">
                <a:solidFill>
                  <a:srgbClr val="013580"/>
                </a:solidFill>
              </a:endParaRPr>
            </a:p>
          </p:txBody>
        </p:sp>
      </p:grpSp>
      <p:grpSp>
        <p:nvGrpSpPr>
          <p:cNvPr id="128" name="Group 31">
            <a:extLst>
              <a:ext uri="{FF2B5EF4-FFF2-40B4-BE49-F238E27FC236}">
                <a16:creationId xmlns:a16="http://schemas.microsoft.com/office/drawing/2014/main" xmlns="" id="{21F22ADB-9BFB-933B-A8F4-F3CAC6100BB4}"/>
              </a:ext>
            </a:extLst>
          </p:cNvPr>
          <p:cNvGrpSpPr/>
          <p:nvPr/>
        </p:nvGrpSpPr>
        <p:grpSpPr>
          <a:xfrm>
            <a:off x="338440" y="4949938"/>
            <a:ext cx="3236640" cy="1382486"/>
            <a:chOff x="332936" y="4744671"/>
            <a:chExt cx="2926080" cy="1382486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F6A0136B-1FC7-032E-9E3D-52313473A03E}"/>
                </a:ext>
              </a:extLst>
            </p:cNvPr>
            <p:cNvSpPr txBox="1"/>
            <p:nvPr/>
          </p:nvSpPr>
          <p:spPr>
            <a:xfrm>
              <a:off x="332936" y="4744671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b="1" noProof="1" smtClean="0">
                  <a:solidFill>
                    <a:schemeClr val="accent4">
                      <a:lumMod val="50000"/>
                    </a:schemeClr>
                  </a:solidFill>
                </a:rPr>
                <a:t>Развитие научных сотрудников</a:t>
              </a:r>
              <a:endParaRPr lang="en-US" b="1" noProof="1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258E2F70-20DC-77B8-26E9-46ABF24F4490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Академическая внутренняя и международная мобильность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Открытие диссертационных советов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Стимулирование диссертационных защит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Проведение международных конференций</a:t>
              </a:r>
            </a:p>
          </p:txBody>
        </p:sp>
      </p:grpSp>
      <p:grpSp>
        <p:nvGrpSpPr>
          <p:cNvPr id="131" name="Group 34">
            <a:extLst>
              <a:ext uri="{FF2B5EF4-FFF2-40B4-BE49-F238E27FC236}">
                <a16:creationId xmlns:a16="http://schemas.microsoft.com/office/drawing/2014/main" xmlns="" id="{2952B148-ADD3-9DA9-8F11-8DBF4513589B}"/>
              </a:ext>
            </a:extLst>
          </p:cNvPr>
          <p:cNvGrpSpPr/>
          <p:nvPr/>
        </p:nvGrpSpPr>
        <p:grpSpPr>
          <a:xfrm>
            <a:off x="8610589" y="1262751"/>
            <a:ext cx="3242972" cy="1659485"/>
            <a:chOff x="8921977" y="1282059"/>
            <a:chExt cx="2926080" cy="1659485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FEF2A3A1-D0AA-FCBB-8720-25F6C233AC6D}"/>
                </a:ext>
              </a:extLst>
            </p:cNvPr>
            <p:cNvSpPr txBox="1"/>
            <p:nvPr/>
          </p:nvSpPr>
          <p:spPr>
            <a:xfrm>
              <a:off x="8921977" y="1282059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b="1" noProof="1">
                  <a:solidFill>
                    <a:schemeClr val="accent1"/>
                  </a:solidFill>
                </a:rPr>
                <a:t>Р</a:t>
              </a:r>
              <a:r>
                <a:rPr lang="ru-RU" b="1" noProof="1" smtClean="0">
                  <a:solidFill>
                    <a:schemeClr val="accent1"/>
                  </a:solidFill>
                </a:rPr>
                <a:t>азвитие исследовательской инфраструктуры</a:t>
              </a:r>
              <a:endParaRPr lang="en-US" b="1" noProof="1">
                <a:solidFill>
                  <a:schemeClr val="accent1"/>
                </a:solidFill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274CD816-FA63-ABAF-23E4-5D150A4B075B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Создание новых исследовательских лабораторий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Обновление и прриобретение нового научного оборудования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Использование инфраструктуры партнеров</a:t>
              </a:r>
              <a:endParaRPr lang="en-US" sz="1200" noProof="1">
                <a:solidFill>
                  <a:srgbClr val="013580"/>
                </a:solidFill>
              </a:endParaRPr>
            </a:p>
          </p:txBody>
        </p:sp>
      </p:grpSp>
      <p:grpSp>
        <p:nvGrpSpPr>
          <p:cNvPr id="134" name="Group 37">
            <a:extLst>
              <a:ext uri="{FF2B5EF4-FFF2-40B4-BE49-F238E27FC236}">
                <a16:creationId xmlns:a16="http://schemas.microsoft.com/office/drawing/2014/main" xmlns="" id="{842B82B5-6422-070F-7DEE-34B91CF9988F}"/>
              </a:ext>
            </a:extLst>
          </p:cNvPr>
          <p:cNvGrpSpPr/>
          <p:nvPr/>
        </p:nvGrpSpPr>
        <p:grpSpPr>
          <a:xfrm>
            <a:off x="338440" y="1262751"/>
            <a:ext cx="3236640" cy="1844151"/>
            <a:chOff x="332936" y="2443100"/>
            <a:chExt cx="2926080" cy="1844151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88074365-9395-C3FA-B148-C66979D6AD04}"/>
                </a:ext>
              </a:extLst>
            </p:cNvPr>
            <p:cNvSpPr txBox="1"/>
            <p:nvPr/>
          </p:nvSpPr>
          <p:spPr>
            <a:xfrm>
              <a:off x="332936" y="2443100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b="1" noProof="1" smtClean="0">
                  <a:solidFill>
                    <a:schemeClr val="accent6">
                      <a:lumMod val="75000"/>
                    </a:schemeClr>
                  </a:solidFill>
                </a:rPr>
                <a:t>Перефокусировка направлений исследований</a:t>
              </a:r>
              <a:endParaRPr lang="ru-RU" b="1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BE1E9645-BDA2-40A7-9CC5-2235A8D3638E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Исследования в интересах</a:t>
              </a:r>
              <a:r>
                <a:rPr lang="en-US" sz="1200" noProof="1" smtClean="0">
                  <a:solidFill>
                    <a:srgbClr val="013580"/>
                  </a:solidFill>
                </a:rPr>
                <a:t> </a:t>
              </a:r>
              <a:r>
                <a:rPr lang="ru-RU" sz="1200" noProof="1" smtClean="0">
                  <a:solidFill>
                    <a:srgbClr val="013580"/>
                  </a:solidFill>
                </a:rPr>
                <a:t>и при поддержке ключевых партнеров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Исследования поддержанные учредителем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200" noProof="1" smtClean="0">
                  <a:solidFill>
                    <a:srgbClr val="013580"/>
                  </a:solidFill>
                </a:rPr>
                <a:t>Междисциплинарные исследования в сетевом партнерстве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n-US" sz="1200" noProof="1" smtClean="0">
                  <a:solidFill>
                    <a:srgbClr val="013580"/>
                  </a:solidFill>
                </a:rPr>
                <a:t>Data Science &amp; AI</a:t>
              </a:r>
              <a:endParaRPr lang="en-US" sz="1200" noProof="1">
                <a:solidFill>
                  <a:srgbClr val="013580"/>
                </a:solidFill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21" y="3078190"/>
            <a:ext cx="1499024" cy="145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78" y="4410903"/>
            <a:ext cx="512108" cy="432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Graphic 11" descr="Bar graph with upward trend with solid fill">
            <a:extLst>
              <a:ext uri="{FF2B5EF4-FFF2-40B4-BE49-F238E27FC236}">
                <a16:creationId xmlns:a16="http://schemas.microsoft.com/office/drawing/2014/main" xmlns="" id="{07E43AD4-5399-84FC-60DD-0CD06BC0D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13252" y="2726303"/>
            <a:ext cx="574380" cy="57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89" y="1671796"/>
            <a:ext cx="616423" cy="61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09" y="4474176"/>
            <a:ext cx="740973" cy="739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15" y="5316761"/>
            <a:ext cx="648288" cy="639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133" t="15529" r="18226" b="19343"/>
          <a:stretch/>
        </p:blipFill>
        <p:spPr>
          <a:xfrm flipH="1">
            <a:off x="319443" y="267777"/>
            <a:ext cx="643095" cy="6380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65" y="2434104"/>
            <a:ext cx="634039" cy="634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0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23723</TotalTime>
  <Words>1401</Words>
  <Application>Microsoft Office PowerPoint</Application>
  <PresentationFormat>Широкоэкранный</PresentationFormat>
  <Paragraphs>388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Bodoni MT Black</vt:lpstr>
      <vt:lpstr>Calibri</vt:lpstr>
      <vt:lpstr>Calibri Light</vt:lpstr>
      <vt:lpstr>PT Sans</vt:lpstr>
      <vt:lpstr>Sylfaen</vt:lpstr>
      <vt:lpstr>Tahoma</vt:lpstr>
      <vt:lpstr>Verdana</vt:lpstr>
      <vt:lpstr>Verdana bold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Denikin</dc:creator>
  <cp:lastModifiedBy>Andrey Denikin</cp:lastModifiedBy>
  <cp:revision>339</cp:revision>
  <cp:lastPrinted>2023-09-04T12:04:46Z</cp:lastPrinted>
  <dcterms:created xsi:type="dcterms:W3CDTF">2023-06-14T22:21:03Z</dcterms:created>
  <dcterms:modified xsi:type="dcterms:W3CDTF">2023-09-27T22:31:39Z</dcterms:modified>
</cp:coreProperties>
</file>