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2" r:id="rId2"/>
  </p:sldMasterIdLst>
  <p:notesMasterIdLst>
    <p:notesMasterId r:id="rId25"/>
  </p:notesMasterIdLst>
  <p:sldIdLst>
    <p:sldId id="258" r:id="rId3"/>
    <p:sldId id="386" r:id="rId4"/>
    <p:sldId id="323" r:id="rId5"/>
    <p:sldId id="256" r:id="rId6"/>
    <p:sldId id="268" r:id="rId7"/>
    <p:sldId id="269" r:id="rId8"/>
    <p:sldId id="284" r:id="rId9"/>
    <p:sldId id="259" r:id="rId10"/>
    <p:sldId id="395" r:id="rId11"/>
    <p:sldId id="396" r:id="rId12"/>
    <p:sldId id="290" r:id="rId13"/>
    <p:sldId id="385" r:id="rId14"/>
    <p:sldId id="384" r:id="rId15"/>
    <p:sldId id="391" r:id="rId16"/>
    <p:sldId id="393" r:id="rId17"/>
    <p:sldId id="390" r:id="rId18"/>
    <p:sldId id="371" r:id="rId19"/>
    <p:sldId id="260" r:id="rId20"/>
    <p:sldId id="387" r:id="rId21"/>
    <p:sldId id="388" r:id="rId22"/>
    <p:sldId id="389" r:id="rId23"/>
    <p:sldId id="394" r:id="rId24"/>
  </p:sldIdLst>
  <p:sldSz cx="12192000" cy="6858000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2024" userDrawn="1">
          <p15:clr>
            <a:srgbClr val="A4A3A4"/>
          </p15:clr>
        </p15:guide>
        <p15:guide id="3" pos="17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15E4B"/>
    <a:srgbClr val="21AB39"/>
    <a:srgbClr val="FFFFFF"/>
    <a:srgbClr val="6360A2"/>
    <a:srgbClr val="64B394"/>
    <a:srgbClr val="F2F2F2"/>
    <a:srgbClr val="056DBA"/>
    <a:srgbClr val="BBD8CB"/>
    <a:srgbClr val="18AAC5"/>
    <a:srgbClr val="84B7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705"/>
    <p:restoredTop sz="96405"/>
  </p:normalViewPr>
  <p:slideViewPr>
    <p:cSldViewPr snapToGrid="0" snapToObjects="1" showGuides="1">
      <p:cViewPr varScale="1">
        <p:scale>
          <a:sx n="203" d="100"/>
          <a:sy n="203" d="100"/>
        </p:scale>
        <p:origin x="850" y="130"/>
      </p:cViewPr>
      <p:guideLst>
        <p:guide orient="horz" pos="2024"/>
        <p:guide pos="17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EF7F0D-45BA-48B0-9CC5-ACF00FD9097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7B0B9C3-FE82-4978-AC0A-E6A79BC1A4C6}">
      <dgm:prSet phldrT="[Текст]"/>
      <dgm:spPr>
        <a:solidFill>
          <a:srgbClr val="115E4B"/>
        </a:solidFill>
      </dgm:spPr>
      <dgm:t>
        <a:bodyPr/>
        <a:lstStyle/>
        <a:p>
          <a:r>
            <a:rPr lang="ru-RU" dirty="0"/>
            <a:t>Государственный университет «Дубна»</a:t>
          </a:r>
        </a:p>
      </dgm:t>
    </dgm:pt>
    <dgm:pt modelId="{DEF497E3-E044-4463-94F5-41F5597EF166}" type="parTrans" cxnId="{42209DF3-18A4-49A5-B0BD-C2DDDC7F4E6F}">
      <dgm:prSet/>
      <dgm:spPr/>
      <dgm:t>
        <a:bodyPr/>
        <a:lstStyle/>
        <a:p>
          <a:endParaRPr lang="ru-RU"/>
        </a:p>
      </dgm:t>
    </dgm:pt>
    <dgm:pt modelId="{B8C3D269-F95C-424D-9C72-78C2C00BE740}" type="sibTrans" cxnId="{42209DF3-18A4-49A5-B0BD-C2DDDC7F4E6F}">
      <dgm:prSet/>
      <dgm:spPr>
        <a:ln>
          <a:solidFill>
            <a:srgbClr val="115E4B"/>
          </a:solidFill>
        </a:ln>
      </dgm:spPr>
      <dgm:t>
        <a:bodyPr/>
        <a:lstStyle/>
        <a:p>
          <a:endParaRPr lang="ru-RU"/>
        </a:p>
      </dgm:t>
    </dgm:pt>
    <dgm:pt modelId="{F555B948-552D-4F63-B6EA-F4A30AF7E59B}">
      <dgm:prSet phldrT="[Текст]"/>
      <dgm:spPr>
        <a:solidFill>
          <a:srgbClr val="115E4B"/>
        </a:solidFill>
      </dgm:spPr>
      <dgm:t>
        <a:bodyPr/>
        <a:lstStyle/>
        <a:p>
          <a:r>
            <a:rPr lang="ru-RU" dirty="0"/>
            <a:t>Фонд развития Физтех- школ</a:t>
          </a:r>
        </a:p>
      </dgm:t>
    </dgm:pt>
    <dgm:pt modelId="{B127F6C2-99CE-4A4E-AA1D-7564625A709A}" type="parTrans" cxnId="{549301AA-DF7B-4B3A-8D82-B2201F73E2E1}">
      <dgm:prSet/>
      <dgm:spPr/>
      <dgm:t>
        <a:bodyPr/>
        <a:lstStyle/>
        <a:p>
          <a:endParaRPr lang="ru-RU"/>
        </a:p>
      </dgm:t>
    </dgm:pt>
    <dgm:pt modelId="{9121527F-310F-45ED-905C-8C9050B1E9B3}" type="sibTrans" cxnId="{549301AA-DF7B-4B3A-8D82-B2201F73E2E1}">
      <dgm:prSet/>
      <dgm:spPr/>
      <dgm:t>
        <a:bodyPr/>
        <a:lstStyle/>
        <a:p>
          <a:endParaRPr lang="ru-RU"/>
        </a:p>
      </dgm:t>
    </dgm:pt>
    <dgm:pt modelId="{3E45AE18-A7C9-4D48-9712-67EC09EAE63E}">
      <dgm:prSet phldrT="[Текст]"/>
      <dgm:spPr>
        <a:solidFill>
          <a:srgbClr val="115E4B"/>
        </a:solidFill>
      </dgm:spPr>
      <dgm:t>
        <a:bodyPr/>
        <a:lstStyle/>
        <a:p>
          <a:r>
            <a:rPr lang="ru-RU" dirty="0"/>
            <a:t>ФГАОУ ВО «НИУ «Московский институт электронной техники»</a:t>
          </a:r>
        </a:p>
      </dgm:t>
    </dgm:pt>
    <dgm:pt modelId="{F8F026B4-92D7-422A-8F6C-1F7855DBC9A7}" type="parTrans" cxnId="{F2A50911-6B7C-4B25-943B-647678D45D0C}">
      <dgm:prSet/>
      <dgm:spPr/>
      <dgm:t>
        <a:bodyPr/>
        <a:lstStyle/>
        <a:p>
          <a:endParaRPr lang="ru-RU"/>
        </a:p>
      </dgm:t>
    </dgm:pt>
    <dgm:pt modelId="{C1EC4489-BF41-4C94-8A65-634DD2435FAA}" type="sibTrans" cxnId="{F2A50911-6B7C-4B25-943B-647678D45D0C}">
      <dgm:prSet/>
      <dgm:spPr/>
      <dgm:t>
        <a:bodyPr/>
        <a:lstStyle/>
        <a:p>
          <a:endParaRPr lang="ru-RU"/>
        </a:p>
      </dgm:t>
    </dgm:pt>
    <dgm:pt modelId="{8AE7829A-228A-4A63-AF17-4376FAA5D1B6}">
      <dgm:prSet phldrT="[Текст]"/>
      <dgm:spPr>
        <a:solidFill>
          <a:srgbClr val="115E4B"/>
        </a:solidFill>
      </dgm:spPr>
      <dgm:t>
        <a:bodyPr/>
        <a:lstStyle/>
        <a:p>
          <a:r>
            <a:rPr lang="ru-RU" dirty="0"/>
            <a:t>АНОО «Областная гимназия им. </a:t>
          </a:r>
          <a:r>
            <a:rPr lang="ru-RU" dirty="0" err="1"/>
            <a:t>Е.М.Примакова</a:t>
          </a:r>
          <a:r>
            <a:rPr lang="ru-RU" dirty="0"/>
            <a:t>»</a:t>
          </a:r>
        </a:p>
      </dgm:t>
    </dgm:pt>
    <dgm:pt modelId="{4572CD61-4068-4CEE-8D1A-37C033AFE4C1}" type="parTrans" cxnId="{527CBE99-59DF-47F3-833C-6C799632CAD1}">
      <dgm:prSet/>
      <dgm:spPr/>
      <dgm:t>
        <a:bodyPr/>
        <a:lstStyle/>
        <a:p>
          <a:endParaRPr lang="ru-RU"/>
        </a:p>
      </dgm:t>
    </dgm:pt>
    <dgm:pt modelId="{5D5659D1-F06B-4916-974D-86B9670A03D7}" type="sibTrans" cxnId="{527CBE99-59DF-47F3-833C-6C799632CAD1}">
      <dgm:prSet/>
      <dgm:spPr/>
      <dgm:t>
        <a:bodyPr/>
        <a:lstStyle/>
        <a:p>
          <a:endParaRPr lang="ru-RU"/>
        </a:p>
      </dgm:t>
    </dgm:pt>
    <dgm:pt modelId="{9C04AA5F-DA23-4159-AAB7-6A321E15597E}">
      <dgm:prSet phldrT="[Текст]"/>
      <dgm:spPr>
        <a:solidFill>
          <a:srgbClr val="115E4B"/>
        </a:solidFill>
      </dgm:spPr>
      <dgm:t>
        <a:bodyPr/>
        <a:lstStyle/>
        <a:p>
          <a:r>
            <a:rPr lang="ru-RU" dirty="0"/>
            <a:t>Объединённый институт ядерных исследований</a:t>
          </a:r>
        </a:p>
      </dgm:t>
    </dgm:pt>
    <dgm:pt modelId="{C6955D35-F7E9-481F-B804-0BB86147DD5A}" type="parTrans" cxnId="{EBBD363C-86ED-4423-8F80-76487548644A}">
      <dgm:prSet/>
      <dgm:spPr/>
      <dgm:t>
        <a:bodyPr/>
        <a:lstStyle/>
        <a:p>
          <a:endParaRPr lang="ru-RU"/>
        </a:p>
      </dgm:t>
    </dgm:pt>
    <dgm:pt modelId="{5714D422-C941-4E2B-80BA-D928E1003AA0}" type="sibTrans" cxnId="{EBBD363C-86ED-4423-8F80-76487548644A}">
      <dgm:prSet/>
      <dgm:spPr/>
      <dgm:t>
        <a:bodyPr/>
        <a:lstStyle/>
        <a:p>
          <a:endParaRPr lang="ru-RU"/>
        </a:p>
      </dgm:t>
    </dgm:pt>
    <dgm:pt modelId="{451E2797-31B6-4D92-AD81-54DE83BFDFA2}">
      <dgm:prSet phldrT="[Текст]"/>
      <dgm:spPr>
        <a:solidFill>
          <a:srgbClr val="115E4B"/>
        </a:solidFill>
      </dgm:spPr>
      <dgm:t>
        <a:bodyPr/>
        <a:lstStyle/>
        <a:p>
          <a:r>
            <a:rPr lang="ru-RU" dirty="0"/>
            <a:t>ООО «</a:t>
          </a:r>
          <a:r>
            <a:rPr lang="ru-RU" dirty="0" err="1"/>
            <a:t>Пелком</a:t>
          </a:r>
          <a:r>
            <a:rPr lang="ru-RU" dirty="0"/>
            <a:t> Дубна Машиностроительный завод»</a:t>
          </a:r>
        </a:p>
      </dgm:t>
    </dgm:pt>
    <dgm:pt modelId="{150411B7-2EC4-49E8-8FC8-1CFC1B130F4B}" type="parTrans" cxnId="{3D10F893-CA87-4B80-A558-DE62CA231119}">
      <dgm:prSet/>
      <dgm:spPr/>
      <dgm:t>
        <a:bodyPr/>
        <a:lstStyle/>
        <a:p>
          <a:endParaRPr lang="ru-RU"/>
        </a:p>
      </dgm:t>
    </dgm:pt>
    <dgm:pt modelId="{D824BEF4-0E93-4A4A-A183-F027ECEF6F4E}" type="sibTrans" cxnId="{3D10F893-CA87-4B80-A558-DE62CA231119}">
      <dgm:prSet/>
      <dgm:spPr/>
      <dgm:t>
        <a:bodyPr/>
        <a:lstStyle/>
        <a:p>
          <a:endParaRPr lang="ru-RU"/>
        </a:p>
      </dgm:t>
    </dgm:pt>
    <dgm:pt modelId="{3C71F91D-02E2-49DA-9062-7E595D2CF655}">
      <dgm:prSet phldrT="[Текст]"/>
      <dgm:spPr>
        <a:solidFill>
          <a:srgbClr val="115E4B"/>
        </a:solidFill>
      </dgm:spPr>
      <dgm:t>
        <a:bodyPr/>
        <a:lstStyle/>
        <a:p>
          <a:r>
            <a:rPr lang="ru-RU" dirty="0"/>
            <a:t>ООО «Ядро </a:t>
          </a:r>
          <a:r>
            <a:rPr lang="ru-RU" dirty="0" err="1"/>
            <a:t>Фаб</a:t>
          </a:r>
          <a:r>
            <a:rPr lang="ru-RU" dirty="0"/>
            <a:t> Дубна»         АО «ВНИТЭП»           </a:t>
          </a:r>
        </a:p>
      </dgm:t>
    </dgm:pt>
    <dgm:pt modelId="{E00F66B1-C404-4A59-A555-797AD679FE71}" type="parTrans" cxnId="{9A71F510-AAA2-4170-B627-F1A4DA04EE54}">
      <dgm:prSet/>
      <dgm:spPr/>
      <dgm:t>
        <a:bodyPr/>
        <a:lstStyle/>
        <a:p>
          <a:endParaRPr lang="ru-RU"/>
        </a:p>
      </dgm:t>
    </dgm:pt>
    <dgm:pt modelId="{4324D41E-B344-444F-9384-84EC9BE69343}" type="sibTrans" cxnId="{9A71F510-AAA2-4170-B627-F1A4DA04EE54}">
      <dgm:prSet/>
      <dgm:spPr/>
      <dgm:t>
        <a:bodyPr/>
        <a:lstStyle/>
        <a:p>
          <a:endParaRPr lang="ru-RU"/>
        </a:p>
      </dgm:t>
    </dgm:pt>
    <dgm:pt modelId="{EFDD6802-A200-43A8-BE6C-1AC670972761}" type="pres">
      <dgm:prSet presAssocID="{15EF7F0D-45BA-48B0-9CC5-ACF00FD90970}" presName="Name0" presStyleCnt="0">
        <dgm:presLayoutVars>
          <dgm:chMax val="7"/>
          <dgm:chPref val="7"/>
          <dgm:dir/>
        </dgm:presLayoutVars>
      </dgm:prSet>
      <dgm:spPr/>
    </dgm:pt>
    <dgm:pt modelId="{8035F9D3-C45A-4443-AFEF-A2059E661D9A}" type="pres">
      <dgm:prSet presAssocID="{15EF7F0D-45BA-48B0-9CC5-ACF00FD90970}" presName="Name1" presStyleCnt="0"/>
      <dgm:spPr/>
    </dgm:pt>
    <dgm:pt modelId="{4041743C-6701-42CF-BCFA-E092C059145C}" type="pres">
      <dgm:prSet presAssocID="{15EF7F0D-45BA-48B0-9CC5-ACF00FD90970}" presName="cycle" presStyleCnt="0"/>
      <dgm:spPr/>
    </dgm:pt>
    <dgm:pt modelId="{C25CB39D-41A3-437F-9306-C7D5359A8DDC}" type="pres">
      <dgm:prSet presAssocID="{15EF7F0D-45BA-48B0-9CC5-ACF00FD90970}" presName="srcNode" presStyleLbl="node1" presStyleIdx="0" presStyleCnt="7"/>
      <dgm:spPr/>
    </dgm:pt>
    <dgm:pt modelId="{86E89E7E-66FE-4AFC-BA4A-049063465112}" type="pres">
      <dgm:prSet presAssocID="{15EF7F0D-45BA-48B0-9CC5-ACF00FD90970}" presName="conn" presStyleLbl="parChTrans1D2" presStyleIdx="0" presStyleCnt="1"/>
      <dgm:spPr/>
    </dgm:pt>
    <dgm:pt modelId="{12173157-526F-405B-840F-932B55F7F0A9}" type="pres">
      <dgm:prSet presAssocID="{15EF7F0D-45BA-48B0-9CC5-ACF00FD90970}" presName="extraNode" presStyleLbl="node1" presStyleIdx="0" presStyleCnt="7"/>
      <dgm:spPr/>
    </dgm:pt>
    <dgm:pt modelId="{5CB4723F-FD25-42A2-86C5-EB939DA57EFA}" type="pres">
      <dgm:prSet presAssocID="{15EF7F0D-45BA-48B0-9CC5-ACF00FD90970}" presName="dstNode" presStyleLbl="node1" presStyleIdx="0" presStyleCnt="7"/>
      <dgm:spPr/>
    </dgm:pt>
    <dgm:pt modelId="{74B44DF9-6A3C-4818-9369-C06377CE6696}" type="pres">
      <dgm:prSet presAssocID="{47B0B9C3-FE82-4978-AC0A-E6A79BC1A4C6}" presName="text_1" presStyleLbl="node1" presStyleIdx="0" presStyleCnt="7">
        <dgm:presLayoutVars>
          <dgm:bulletEnabled val="1"/>
        </dgm:presLayoutVars>
      </dgm:prSet>
      <dgm:spPr/>
    </dgm:pt>
    <dgm:pt modelId="{3EE75C56-0D9D-46B7-B952-25612329A883}" type="pres">
      <dgm:prSet presAssocID="{47B0B9C3-FE82-4978-AC0A-E6A79BC1A4C6}" presName="accent_1" presStyleCnt="0"/>
      <dgm:spPr/>
    </dgm:pt>
    <dgm:pt modelId="{0367F1DA-82E2-493C-ABE4-965080C3D548}" type="pres">
      <dgm:prSet presAssocID="{47B0B9C3-FE82-4978-AC0A-E6A79BC1A4C6}" presName="accentRepeatNode" presStyleLbl="solidFgAcc1" presStyleIdx="0" presStyleCnt="7"/>
      <dgm:spPr>
        <a:ln>
          <a:solidFill>
            <a:srgbClr val="115E4B"/>
          </a:solidFill>
        </a:ln>
      </dgm:spPr>
    </dgm:pt>
    <dgm:pt modelId="{42FB72CA-EC78-4136-9AC1-302570F5BB04}" type="pres">
      <dgm:prSet presAssocID="{F555B948-552D-4F63-B6EA-F4A30AF7E59B}" presName="text_2" presStyleLbl="node1" presStyleIdx="1" presStyleCnt="7">
        <dgm:presLayoutVars>
          <dgm:bulletEnabled val="1"/>
        </dgm:presLayoutVars>
      </dgm:prSet>
      <dgm:spPr/>
    </dgm:pt>
    <dgm:pt modelId="{B7441034-93AB-4367-B93E-11CBDBC9C7B0}" type="pres">
      <dgm:prSet presAssocID="{F555B948-552D-4F63-B6EA-F4A30AF7E59B}" presName="accent_2" presStyleCnt="0"/>
      <dgm:spPr/>
    </dgm:pt>
    <dgm:pt modelId="{9BA9FFBF-A2CA-4BB7-B0C2-E89E6705ED4F}" type="pres">
      <dgm:prSet presAssocID="{F555B948-552D-4F63-B6EA-F4A30AF7E59B}" presName="accentRepeatNode" presStyleLbl="solidFgAcc1" presStyleIdx="1" presStyleCnt="7"/>
      <dgm:spPr>
        <a:ln>
          <a:solidFill>
            <a:srgbClr val="115E4B"/>
          </a:solidFill>
        </a:ln>
      </dgm:spPr>
    </dgm:pt>
    <dgm:pt modelId="{B57E77F6-23AA-427A-BBDF-D6442FB1A368}" type="pres">
      <dgm:prSet presAssocID="{3E45AE18-A7C9-4D48-9712-67EC09EAE63E}" presName="text_3" presStyleLbl="node1" presStyleIdx="2" presStyleCnt="7">
        <dgm:presLayoutVars>
          <dgm:bulletEnabled val="1"/>
        </dgm:presLayoutVars>
      </dgm:prSet>
      <dgm:spPr/>
    </dgm:pt>
    <dgm:pt modelId="{9C96330A-D5C6-410C-9A26-28EA947B9F49}" type="pres">
      <dgm:prSet presAssocID="{3E45AE18-A7C9-4D48-9712-67EC09EAE63E}" presName="accent_3" presStyleCnt="0"/>
      <dgm:spPr/>
    </dgm:pt>
    <dgm:pt modelId="{2014AD4E-80F7-4D2F-AC8A-CF42E699F23D}" type="pres">
      <dgm:prSet presAssocID="{3E45AE18-A7C9-4D48-9712-67EC09EAE63E}" presName="accentRepeatNode" presStyleLbl="solidFgAcc1" presStyleIdx="2" presStyleCnt="7"/>
      <dgm:spPr>
        <a:ln>
          <a:solidFill>
            <a:srgbClr val="115E4B"/>
          </a:solidFill>
        </a:ln>
      </dgm:spPr>
    </dgm:pt>
    <dgm:pt modelId="{DE442692-4CA6-4DC8-9FB9-FF7AD60FBDC8}" type="pres">
      <dgm:prSet presAssocID="{8AE7829A-228A-4A63-AF17-4376FAA5D1B6}" presName="text_4" presStyleLbl="node1" presStyleIdx="3" presStyleCnt="7">
        <dgm:presLayoutVars>
          <dgm:bulletEnabled val="1"/>
        </dgm:presLayoutVars>
      </dgm:prSet>
      <dgm:spPr/>
    </dgm:pt>
    <dgm:pt modelId="{558CE528-E3C6-4FE9-9BB0-8FB3A1144C13}" type="pres">
      <dgm:prSet presAssocID="{8AE7829A-228A-4A63-AF17-4376FAA5D1B6}" presName="accent_4" presStyleCnt="0"/>
      <dgm:spPr/>
    </dgm:pt>
    <dgm:pt modelId="{2249FD1C-3FDA-42D5-AAA0-243C74FB7860}" type="pres">
      <dgm:prSet presAssocID="{8AE7829A-228A-4A63-AF17-4376FAA5D1B6}" presName="accentRepeatNode" presStyleLbl="solidFgAcc1" presStyleIdx="3" presStyleCnt="7"/>
      <dgm:spPr>
        <a:ln>
          <a:solidFill>
            <a:srgbClr val="115E4B"/>
          </a:solidFill>
        </a:ln>
      </dgm:spPr>
    </dgm:pt>
    <dgm:pt modelId="{8A5C4142-3197-4078-806F-66C2DBE6B57F}" type="pres">
      <dgm:prSet presAssocID="{9C04AA5F-DA23-4159-AAB7-6A321E15597E}" presName="text_5" presStyleLbl="node1" presStyleIdx="4" presStyleCnt="7">
        <dgm:presLayoutVars>
          <dgm:bulletEnabled val="1"/>
        </dgm:presLayoutVars>
      </dgm:prSet>
      <dgm:spPr/>
    </dgm:pt>
    <dgm:pt modelId="{11E4FB43-E8C8-45C9-ABF1-41F50C2E0AFC}" type="pres">
      <dgm:prSet presAssocID="{9C04AA5F-DA23-4159-AAB7-6A321E15597E}" presName="accent_5" presStyleCnt="0"/>
      <dgm:spPr/>
    </dgm:pt>
    <dgm:pt modelId="{EA83CED2-4A71-4B1D-914B-926F74CF0DC7}" type="pres">
      <dgm:prSet presAssocID="{9C04AA5F-DA23-4159-AAB7-6A321E15597E}" presName="accentRepeatNode" presStyleLbl="solidFgAcc1" presStyleIdx="4" presStyleCnt="7"/>
      <dgm:spPr>
        <a:ln>
          <a:solidFill>
            <a:srgbClr val="115E4B"/>
          </a:solidFill>
        </a:ln>
      </dgm:spPr>
    </dgm:pt>
    <dgm:pt modelId="{1F0F4EBA-5A3A-4A8B-B49A-B9FAA27CE81D}" type="pres">
      <dgm:prSet presAssocID="{451E2797-31B6-4D92-AD81-54DE83BFDFA2}" presName="text_6" presStyleLbl="node1" presStyleIdx="5" presStyleCnt="7">
        <dgm:presLayoutVars>
          <dgm:bulletEnabled val="1"/>
        </dgm:presLayoutVars>
      </dgm:prSet>
      <dgm:spPr/>
    </dgm:pt>
    <dgm:pt modelId="{A83F046E-BD73-4BCA-B56A-86A6F9EE60E2}" type="pres">
      <dgm:prSet presAssocID="{451E2797-31B6-4D92-AD81-54DE83BFDFA2}" presName="accent_6" presStyleCnt="0"/>
      <dgm:spPr/>
    </dgm:pt>
    <dgm:pt modelId="{C9E5BCF7-BD08-4E7D-824C-EE618DE10221}" type="pres">
      <dgm:prSet presAssocID="{451E2797-31B6-4D92-AD81-54DE83BFDFA2}" presName="accentRepeatNode" presStyleLbl="solidFgAcc1" presStyleIdx="5" presStyleCnt="7"/>
      <dgm:spPr>
        <a:ln>
          <a:solidFill>
            <a:srgbClr val="115E4B"/>
          </a:solidFill>
        </a:ln>
      </dgm:spPr>
    </dgm:pt>
    <dgm:pt modelId="{8280F263-F9F2-4A26-BE26-15C7123621D4}" type="pres">
      <dgm:prSet presAssocID="{3C71F91D-02E2-49DA-9062-7E595D2CF655}" presName="text_7" presStyleLbl="node1" presStyleIdx="6" presStyleCnt="7">
        <dgm:presLayoutVars>
          <dgm:bulletEnabled val="1"/>
        </dgm:presLayoutVars>
      </dgm:prSet>
      <dgm:spPr/>
    </dgm:pt>
    <dgm:pt modelId="{25CA31D6-BE24-4F27-A645-B651EA42A44A}" type="pres">
      <dgm:prSet presAssocID="{3C71F91D-02E2-49DA-9062-7E595D2CF655}" presName="accent_7" presStyleCnt="0"/>
      <dgm:spPr/>
    </dgm:pt>
    <dgm:pt modelId="{946F2657-4A2C-46DD-901D-28922E0ED9ED}" type="pres">
      <dgm:prSet presAssocID="{3C71F91D-02E2-49DA-9062-7E595D2CF655}" presName="accentRepeatNode" presStyleLbl="solidFgAcc1" presStyleIdx="6" presStyleCnt="7"/>
      <dgm:spPr>
        <a:ln>
          <a:solidFill>
            <a:srgbClr val="115E4B"/>
          </a:solidFill>
        </a:ln>
      </dgm:spPr>
    </dgm:pt>
  </dgm:ptLst>
  <dgm:cxnLst>
    <dgm:cxn modelId="{9A71F510-AAA2-4170-B627-F1A4DA04EE54}" srcId="{15EF7F0D-45BA-48B0-9CC5-ACF00FD90970}" destId="{3C71F91D-02E2-49DA-9062-7E595D2CF655}" srcOrd="6" destOrd="0" parTransId="{E00F66B1-C404-4A59-A555-797AD679FE71}" sibTransId="{4324D41E-B344-444F-9384-84EC9BE69343}"/>
    <dgm:cxn modelId="{F2A50911-6B7C-4B25-943B-647678D45D0C}" srcId="{15EF7F0D-45BA-48B0-9CC5-ACF00FD90970}" destId="{3E45AE18-A7C9-4D48-9712-67EC09EAE63E}" srcOrd="2" destOrd="0" parTransId="{F8F026B4-92D7-422A-8F6C-1F7855DBC9A7}" sibTransId="{C1EC4489-BF41-4C94-8A65-634DD2435FAA}"/>
    <dgm:cxn modelId="{4186B01D-D563-4883-9D00-4FBAA3D13A0B}" type="presOf" srcId="{3C71F91D-02E2-49DA-9062-7E595D2CF655}" destId="{8280F263-F9F2-4A26-BE26-15C7123621D4}" srcOrd="0" destOrd="0" presId="urn:microsoft.com/office/officeart/2008/layout/VerticalCurvedList"/>
    <dgm:cxn modelId="{E8DA8827-C338-4DAB-B804-69D90B3E4D9B}" type="presOf" srcId="{B8C3D269-F95C-424D-9C72-78C2C00BE740}" destId="{86E89E7E-66FE-4AFC-BA4A-049063465112}" srcOrd="0" destOrd="0" presId="urn:microsoft.com/office/officeart/2008/layout/VerticalCurvedList"/>
    <dgm:cxn modelId="{AAEA612E-83CC-41A6-ADCF-2284C3C472FA}" type="presOf" srcId="{3E45AE18-A7C9-4D48-9712-67EC09EAE63E}" destId="{B57E77F6-23AA-427A-BBDF-D6442FB1A368}" srcOrd="0" destOrd="0" presId="urn:microsoft.com/office/officeart/2008/layout/VerticalCurvedList"/>
    <dgm:cxn modelId="{EBBD363C-86ED-4423-8F80-76487548644A}" srcId="{15EF7F0D-45BA-48B0-9CC5-ACF00FD90970}" destId="{9C04AA5F-DA23-4159-AAB7-6A321E15597E}" srcOrd="4" destOrd="0" parTransId="{C6955D35-F7E9-481F-B804-0BB86147DD5A}" sibTransId="{5714D422-C941-4E2B-80BA-D928E1003AA0}"/>
    <dgm:cxn modelId="{972E804B-0C70-4D9B-B744-464E723C4BFA}" type="presOf" srcId="{8AE7829A-228A-4A63-AF17-4376FAA5D1B6}" destId="{DE442692-4CA6-4DC8-9FB9-FF7AD60FBDC8}" srcOrd="0" destOrd="0" presId="urn:microsoft.com/office/officeart/2008/layout/VerticalCurvedList"/>
    <dgm:cxn modelId="{8E93F892-18CF-4489-8383-74BCEA061F7A}" type="presOf" srcId="{47B0B9C3-FE82-4978-AC0A-E6A79BC1A4C6}" destId="{74B44DF9-6A3C-4818-9369-C06377CE6696}" srcOrd="0" destOrd="0" presId="urn:microsoft.com/office/officeart/2008/layout/VerticalCurvedList"/>
    <dgm:cxn modelId="{3D10F893-CA87-4B80-A558-DE62CA231119}" srcId="{15EF7F0D-45BA-48B0-9CC5-ACF00FD90970}" destId="{451E2797-31B6-4D92-AD81-54DE83BFDFA2}" srcOrd="5" destOrd="0" parTransId="{150411B7-2EC4-49E8-8FC8-1CFC1B130F4B}" sibTransId="{D824BEF4-0E93-4A4A-A183-F027ECEF6F4E}"/>
    <dgm:cxn modelId="{527CBE99-59DF-47F3-833C-6C799632CAD1}" srcId="{15EF7F0D-45BA-48B0-9CC5-ACF00FD90970}" destId="{8AE7829A-228A-4A63-AF17-4376FAA5D1B6}" srcOrd="3" destOrd="0" parTransId="{4572CD61-4068-4CEE-8D1A-37C033AFE4C1}" sibTransId="{5D5659D1-F06B-4916-974D-86B9670A03D7}"/>
    <dgm:cxn modelId="{FE75CBA5-1AEB-47E3-9DBA-1E72F7601A1C}" type="presOf" srcId="{15EF7F0D-45BA-48B0-9CC5-ACF00FD90970}" destId="{EFDD6802-A200-43A8-BE6C-1AC670972761}" srcOrd="0" destOrd="0" presId="urn:microsoft.com/office/officeart/2008/layout/VerticalCurvedList"/>
    <dgm:cxn modelId="{549301AA-DF7B-4B3A-8D82-B2201F73E2E1}" srcId="{15EF7F0D-45BA-48B0-9CC5-ACF00FD90970}" destId="{F555B948-552D-4F63-B6EA-F4A30AF7E59B}" srcOrd="1" destOrd="0" parTransId="{B127F6C2-99CE-4A4E-AA1D-7564625A709A}" sibTransId="{9121527F-310F-45ED-905C-8C9050B1E9B3}"/>
    <dgm:cxn modelId="{40C868CC-5CED-4E7B-9AEC-46961CD56ABC}" type="presOf" srcId="{9C04AA5F-DA23-4159-AAB7-6A321E15597E}" destId="{8A5C4142-3197-4078-806F-66C2DBE6B57F}" srcOrd="0" destOrd="0" presId="urn:microsoft.com/office/officeart/2008/layout/VerticalCurvedList"/>
    <dgm:cxn modelId="{67FA09E0-0040-4DF0-AA8B-85547E1D207D}" type="presOf" srcId="{451E2797-31B6-4D92-AD81-54DE83BFDFA2}" destId="{1F0F4EBA-5A3A-4A8B-B49A-B9FAA27CE81D}" srcOrd="0" destOrd="0" presId="urn:microsoft.com/office/officeart/2008/layout/VerticalCurvedList"/>
    <dgm:cxn modelId="{CF9117E0-410E-4B57-AF06-30B6A62D0C25}" type="presOf" srcId="{F555B948-552D-4F63-B6EA-F4A30AF7E59B}" destId="{42FB72CA-EC78-4136-9AC1-302570F5BB04}" srcOrd="0" destOrd="0" presId="urn:microsoft.com/office/officeart/2008/layout/VerticalCurvedList"/>
    <dgm:cxn modelId="{42209DF3-18A4-49A5-B0BD-C2DDDC7F4E6F}" srcId="{15EF7F0D-45BA-48B0-9CC5-ACF00FD90970}" destId="{47B0B9C3-FE82-4978-AC0A-E6A79BC1A4C6}" srcOrd="0" destOrd="0" parTransId="{DEF497E3-E044-4463-94F5-41F5597EF166}" sibTransId="{B8C3D269-F95C-424D-9C72-78C2C00BE740}"/>
    <dgm:cxn modelId="{C261CBBC-09C5-4D83-AFDC-1DCDE406B92F}" type="presParOf" srcId="{EFDD6802-A200-43A8-BE6C-1AC670972761}" destId="{8035F9D3-C45A-4443-AFEF-A2059E661D9A}" srcOrd="0" destOrd="0" presId="urn:microsoft.com/office/officeart/2008/layout/VerticalCurvedList"/>
    <dgm:cxn modelId="{72B47779-447C-4C33-BCF5-AC22775675EE}" type="presParOf" srcId="{8035F9D3-C45A-4443-AFEF-A2059E661D9A}" destId="{4041743C-6701-42CF-BCFA-E092C059145C}" srcOrd="0" destOrd="0" presId="urn:microsoft.com/office/officeart/2008/layout/VerticalCurvedList"/>
    <dgm:cxn modelId="{58D82265-A2F9-467E-95AD-5FBC73F2D384}" type="presParOf" srcId="{4041743C-6701-42CF-BCFA-E092C059145C}" destId="{C25CB39D-41A3-437F-9306-C7D5359A8DDC}" srcOrd="0" destOrd="0" presId="urn:microsoft.com/office/officeart/2008/layout/VerticalCurvedList"/>
    <dgm:cxn modelId="{E5A65755-A38A-417A-BEF2-A57524362B39}" type="presParOf" srcId="{4041743C-6701-42CF-BCFA-E092C059145C}" destId="{86E89E7E-66FE-4AFC-BA4A-049063465112}" srcOrd="1" destOrd="0" presId="urn:microsoft.com/office/officeart/2008/layout/VerticalCurvedList"/>
    <dgm:cxn modelId="{91B71FCB-9FC3-48FD-B161-16303D44373E}" type="presParOf" srcId="{4041743C-6701-42CF-BCFA-E092C059145C}" destId="{12173157-526F-405B-840F-932B55F7F0A9}" srcOrd="2" destOrd="0" presId="urn:microsoft.com/office/officeart/2008/layout/VerticalCurvedList"/>
    <dgm:cxn modelId="{301FBE58-9714-45DA-AD87-606E5F5AD345}" type="presParOf" srcId="{4041743C-6701-42CF-BCFA-E092C059145C}" destId="{5CB4723F-FD25-42A2-86C5-EB939DA57EFA}" srcOrd="3" destOrd="0" presId="urn:microsoft.com/office/officeart/2008/layout/VerticalCurvedList"/>
    <dgm:cxn modelId="{E0F610BE-4AEF-4A71-884D-03345E470133}" type="presParOf" srcId="{8035F9D3-C45A-4443-AFEF-A2059E661D9A}" destId="{74B44DF9-6A3C-4818-9369-C06377CE6696}" srcOrd="1" destOrd="0" presId="urn:microsoft.com/office/officeart/2008/layout/VerticalCurvedList"/>
    <dgm:cxn modelId="{750AAD03-A8C9-4E08-AD4A-64D399D8E3D8}" type="presParOf" srcId="{8035F9D3-C45A-4443-AFEF-A2059E661D9A}" destId="{3EE75C56-0D9D-46B7-B952-25612329A883}" srcOrd="2" destOrd="0" presId="urn:microsoft.com/office/officeart/2008/layout/VerticalCurvedList"/>
    <dgm:cxn modelId="{CBD39571-3563-4E82-9A98-42C7B8BBB056}" type="presParOf" srcId="{3EE75C56-0D9D-46B7-B952-25612329A883}" destId="{0367F1DA-82E2-493C-ABE4-965080C3D548}" srcOrd="0" destOrd="0" presId="urn:microsoft.com/office/officeart/2008/layout/VerticalCurvedList"/>
    <dgm:cxn modelId="{73CD6A7F-0784-4227-9CD1-F3689E0BD2E2}" type="presParOf" srcId="{8035F9D3-C45A-4443-AFEF-A2059E661D9A}" destId="{42FB72CA-EC78-4136-9AC1-302570F5BB04}" srcOrd="3" destOrd="0" presId="urn:microsoft.com/office/officeart/2008/layout/VerticalCurvedList"/>
    <dgm:cxn modelId="{1890BA65-D923-4E38-8414-2B228CA68931}" type="presParOf" srcId="{8035F9D3-C45A-4443-AFEF-A2059E661D9A}" destId="{B7441034-93AB-4367-B93E-11CBDBC9C7B0}" srcOrd="4" destOrd="0" presId="urn:microsoft.com/office/officeart/2008/layout/VerticalCurvedList"/>
    <dgm:cxn modelId="{86554D4A-0572-4631-A680-03A3751AEE6A}" type="presParOf" srcId="{B7441034-93AB-4367-B93E-11CBDBC9C7B0}" destId="{9BA9FFBF-A2CA-4BB7-B0C2-E89E6705ED4F}" srcOrd="0" destOrd="0" presId="urn:microsoft.com/office/officeart/2008/layout/VerticalCurvedList"/>
    <dgm:cxn modelId="{7E8E3D8B-2414-4E87-8E2C-64DACB874BEF}" type="presParOf" srcId="{8035F9D3-C45A-4443-AFEF-A2059E661D9A}" destId="{B57E77F6-23AA-427A-BBDF-D6442FB1A368}" srcOrd="5" destOrd="0" presId="urn:microsoft.com/office/officeart/2008/layout/VerticalCurvedList"/>
    <dgm:cxn modelId="{1B14590C-4630-45F1-BE47-241E8E57AC00}" type="presParOf" srcId="{8035F9D3-C45A-4443-AFEF-A2059E661D9A}" destId="{9C96330A-D5C6-410C-9A26-28EA947B9F49}" srcOrd="6" destOrd="0" presId="urn:microsoft.com/office/officeart/2008/layout/VerticalCurvedList"/>
    <dgm:cxn modelId="{589B4686-7798-4A57-8C1C-0D7D71DB838F}" type="presParOf" srcId="{9C96330A-D5C6-410C-9A26-28EA947B9F49}" destId="{2014AD4E-80F7-4D2F-AC8A-CF42E699F23D}" srcOrd="0" destOrd="0" presId="urn:microsoft.com/office/officeart/2008/layout/VerticalCurvedList"/>
    <dgm:cxn modelId="{65754D41-E4B8-407B-BB7B-84F2224EB8EC}" type="presParOf" srcId="{8035F9D3-C45A-4443-AFEF-A2059E661D9A}" destId="{DE442692-4CA6-4DC8-9FB9-FF7AD60FBDC8}" srcOrd="7" destOrd="0" presId="urn:microsoft.com/office/officeart/2008/layout/VerticalCurvedList"/>
    <dgm:cxn modelId="{8D362393-DAF8-4EE7-B089-76BB98471128}" type="presParOf" srcId="{8035F9D3-C45A-4443-AFEF-A2059E661D9A}" destId="{558CE528-E3C6-4FE9-9BB0-8FB3A1144C13}" srcOrd="8" destOrd="0" presId="urn:microsoft.com/office/officeart/2008/layout/VerticalCurvedList"/>
    <dgm:cxn modelId="{FDDCADD6-7478-43A4-8DF8-0AFF6411DDAA}" type="presParOf" srcId="{558CE528-E3C6-4FE9-9BB0-8FB3A1144C13}" destId="{2249FD1C-3FDA-42D5-AAA0-243C74FB7860}" srcOrd="0" destOrd="0" presId="urn:microsoft.com/office/officeart/2008/layout/VerticalCurvedList"/>
    <dgm:cxn modelId="{DE6938A1-E9B1-422D-A84A-1BC23213CA88}" type="presParOf" srcId="{8035F9D3-C45A-4443-AFEF-A2059E661D9A}" destId="{8A5C4142-3197-4078-806F-66C2DBE6B57F}" srcOrd="9" destOrd="0" presId="urn:microsoft.com/office/officeart/2008/layout/VerticalCurvedList"/>
    <dgm:cxn modelId="{DB02D2C3-4716-4CF4-B073-8E747AE432BB}" type="presParOf" srcId="{8035F9D3-C45A-4443-AFEF-A2059E661D9A}" destId="{11E4FB43-E8C8-45C9-ABF1-41F50C2E0AFC}" srcOrd="10" destOrd="0" presId="urn:microsoft.com/office/officeart/2008/layout/VerticalCurvedList"/>
    <dgm:cxn modelId="{EF786E94-BC52-43AB-9E02-5F9B3C1CDAC9}" type="presParOf" srcId="{11E4FB43-E8C8-45C9-ABF1-41F50C2E0AFC}" destId="{EA83CED2-4A71-4B1D-914B-926F74CF0DC7}" srcOrd="0" destOrd="0" presId="urn:microsoft.com/office/officeart/2008/layout/VerticalCurvedList"/>
    <dgm:cxn modelId="{4B8C8958-B77D-4DD3-8AB7-600BC03378E6}" type="presParOf" srcId="{8035F9D3-C45A-4443-AFEF-A2059E661D9A}" destId="{1F0F4EBA-5A3A-4A8B-B49A-B9FAA27CE81D}" srcOrd="11" destOrd="0" presId="urn:microsoft.com/office/officeart/2008/layout/VerticalCurvedList"/>
    <dgm:cxn modelId="{F82F8532-D4C8-4D74-BE41-82373E47B430}" type="presParOf" srcId="{8035F9D3-C45A-4443-AFEF-A2059E661D9A}" destId="{A83F046E-BD73-4BCA-B56A-86A6F9EE60E2}" srcOrd="12" destOrd="0" presId="urn:microsoft.com/office/officeart/2008/layout/VerticalCurvedList"/>
    <dgm:cxn modelId="{C04DE3F3-64C5-4397-82DE-304E9B715728}" type="presParOf" srcId="{A83F046E-BD73-4BCA-B56A-86A6F9EE60E2}" destId="{C9E5BCF7-BD08-4E7D-824C-EE618DE10221}" srcOrd="0" destOrd="0" presId="urn:microsoft.com/office/officeart/2008/layout/VerticalCurvedList"/>
    <dgm:cxn modelId="{8ADDC198-4DC8-4EA8-8417-21BBF5D32349}" type="presParOf" srcId="{8035F9D3-C45A-4443-AFEF-A2059E661D9A}" destId="{8280F263-F9F2-4A26-BE26-15C7123621D4}" srcOrd="13" destOrd="0" presId="urn:microsoft.com/office/officeart/2008/layout/VerticalCurvedList"/>
    <dgm:cxn modelId="{2B1BC5EB-6E11-4492-B003-934372F5BB2F}" type="presParOf" srcId="{8035F9D3-C45A-4443-AFEF-A2059E661D9A}" destId="{25CA31D6-BE24-4F27-A645-B651EA42A44A}" srcOrd="14" destOrd="0" presId="urn:microsoft.com/office/officeart/2008/layout/VerticalCurvedList"/>
    <dgm:cxn modelId="{BA262915-AD07-4BCA-8F23-65AAFAC0FEAD}" type="presParOf" srcId="{25CA31D6-BE24-4F27-A645-B651EA42A44A}" destId="{946F2657-4A2C-46DD-901D-28922E0ED9E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E89E7E-66FE-4AFC-BA4A-049063465112}">
      <dsp:nvSpPr>
        <dsp:cNvPr id="0" name=""/>
        <dsp:cNvSpPr/>
      </dsp:nvSpPr>
      <dsp:spPr>
        <a:xfrm>
          <a:off x="-6122738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rgbClr val="115E4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B44DF9-6A3C-4818-9369-C06377CE6696}">
      <dsp:nvSpPr>
        <dsp:cNvPr id="0" name=""/>
        <dsp:cNvSpPr/>
      </dsp:nvSpPr>
      <dsp:spPr>
        <a:xfrm>
          <a:off x="380119" y="246332"/>
          <a:ext cx="7675541" cy="492448"/>
        </a:xfrm>
        <a:prstGeom prst="rect">
          <a:avLst/>
        </a:prstGeom>
        <a:solidFill>
          <a:srgbClr val="115E4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88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Государственный университет «Дубна»</a:t>
          </a:r>
        </a:p>
      </dsp:txBody>
      <dsp:txXfrm>
        <a:off x="380119" y="246332"/>
        <a:ext cx="7675541" cy="492448"/>
      </dsp:txXfrm>
    </dsp:sp>
    <dsp:sp modelId="{0367F1DA-82E2-493C-ABE4-965080C3D548}">
      <dsp:nvSpPr>
        <dsp:cNvPr id="0" name=""/>
        <dsp:cNvSpPr/>
      </dsp:nvSpPr>
      <dsp:spPr>
        <a:xfrm>
          <a:off x="72339" y="184776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15E4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FB72CA-EC78-4136-9AC1-302570F5BB04}">
      <dsp:nvSpPr>
        <dsp:cNvPr id="0" name=""/>
        <dsp:cNvSpPr/>
      </dsp:nvSpPr>
      <dsp:spPr>
        <a:xfrm>
          <a:off x="826075" y="985438"/>
          <a:ext cx="7229585" cy="492448"/>
        </a:xfrm>
        <a:prstGeom prst="rect">
          <a:avLst/>
        </a:prstGeom>
        <a:solidFill>
          <a:srgbClr val="115E4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88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Фонд развития Физтех- школ</a:t>
          </a:r>
        </a:p>
      </dsp:txBody>
      <dsp:txXfrm>
        <a:off x="826075" y="985438"/>
        <a:ext cx="7229585" cy="492448"/>
      </dsp:txXfrm>
    </dsp:sp>
    <dsp:sp modelId="{9BA9FFBF-A2CA-4BB7-B0C2-E89E6705ED4F}">
      <dsp:nvSpPr>
        <dsp:cNvPr id="0" name=""/>
        <dsp:cNvSpPr/>
      </dsp:nvSpPr>
      <dsp:spPr>
        <a:xfrm>
          <a:off x="518295" y="923882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15E4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7E77F6-23AA-427A-BBDF-D6442FB1A368}">
      <dsp:nvSpPr>
        <dsp:cNvPr id="0" name=""/>
        <dsp:cNvSpPr/>
      </dsp:nvSpPr>
      <dsp:spPr>
        <a:xfrm>
          <a:off x="1070457" y="1724003"/>
          <a:ext cx="6985203" cy="492448"/>
        </a:xfrm>
        <a:prstGeom prst="rect">
          <a:avLst/>
        </a:prstGeom>
        <a:solidFill>
          <a:srgbClr val="115E4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88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ФГАОУ ВО «НИУ «Московский институт электронной техники»</a:t>
          </a:r>
        </a:p>
      </dsp:txBody>
      <dsp:txXfrm>
        <a:off x="1070457" y="1724003"/>
        <a:ext cx="6985203" cy="492448"/>
      </dsp:txXfrm>
    </dsp:sp>
    <dsp:sp modelId="{2014AD4E-80F7-4D2F-AC8A-CF42E699F23D}">
      <dsp:nvSpPr>
        <dsp:cNvPr id="0" name=""/>
        <dsp:cNvSpPr/>
      </dsp:nvSpPr>
      <dsp:spPr>
        <a:xfrm>
          <a:off x="762677" y="1662447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15E4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442692-4CA6-4DC8-9FB9-FF7AD60FBDC8}">
      <dsp:nvSpPr>
        <dsp:cNvPr id="0" name=""/>
        <dsp:cNvSpPr/>
      </dsp:nvSpPr>
      <dsp:spPr>
        <a:xfrm>
          <a:off x="1148486" y="2463109"/>
          <a:ext cx="6907174" cy="492448"/>
        </a:xfrm>
        <a:prstGeom prst="rect">
          <a:avLst/>
        </a:prstGeom>
        <a:solidFill>
          <a:srgbClr val="115E4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88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АНОО «Областная гимназия им. </a:t>
          </a:r>
          <a:r>
            <a:rPr lang="ru-RU" sz="1800" kern="1200" dirty="0" err="1"/>
            <a:t>Е.М.Примакова</a:t>
          </a:r>
          <a:r>
            <a:rPr lang="ru-RU" sz="1800" kern="1200" dirty="0"/>
            <a:t>»</a:t>
          </a:r>
        </a:p>
      </dsp:txBody>
      <dsp:txXfrm>
        <a:off x="1148486" y="2463109"/>
        <a:ext cx="6907174" cy="492448"/>
      </dsp:txXfrm>
    </dsp:sp>
    <dsp:sp modelId="{2249FD1C-3FDA-42D5-AAA0-243C74FB7860}">
      <dsp:nvSpPr>
        <dsp:cNvPr id="0" name=""/>
        <dsp:cNvSpPr/>
      </dsp:nvSpPr>
      <dsp:spPr>
        <a:xfrm>
          <a:off x="840706" y="2401553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15E4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5C4142-3197-4078-806F-66C2DBE6B57F}">
      <dsp:nvSpPr>
        <dsp:cNvPr id="0" name=""/>
        <dsp:cNvSpPr/>
      </dsp:nvSpPr>
      <dsp:spPr>
        <a:xfrm>
          <a:off x="1070457" y="3202215"/>
          <a:ext cx="6985203" cy="492448"/>
        </a:xfrm>
        <a:prstGeom prst="rect">
          <a:avLst/>
        </a:prstGeom>
        <a:solidFill>
          <a:srgbClr val="115E4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88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Объединённый институт ядерных исследований</a:t>
          </a:r>
        </a:p>
      </dsp:txBody>
      <dsp:txXfrm>
        <a:off x="1070457" y="3202215"/>
        <a:ext cx="6985203" cy="492448"/>
      </dsp:txXfrm>
    </dsp:sp>
    <dsp:sp modelId="{EA83CED2-4A71-4B1D-914B-926F74CF0DC7}">
      <dsp:nvSpPr>
        <dsp:cNvPr id="0" name=""/>
        <dsp:cNvSpPr/>
      </dsp:nvSpPr>
      <dsp:spPr>
        <a:xfrm>
          <a:off x="762677" y="3140659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15E4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0F4EBA-5A3A-4A8B-B49A-B9FAA27CE81D}">
      <dsp:nvSpPr>
        <dsp:cNvPr id="0" name=""/>
        <dsp:cNvSpPr/>
      </dsp:nvSpPr>
      <dsp:spPr>
        <a:xfrm>
          <a:off x="826075" y="3940779"/>
          <a:ext cx="7229585" cy="492448"/>
        </a:xfrm>
        <a:prstGeom prst="rect">
          <a:avLst/>
        </a:prstGeom>
        <a:solidFill>
          <a:srgbClr val="115E4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88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ООО «</a:t>
          </a:r>
          <a:r>
            <a:rPr lang="ru-RU" sz="1800" kern="1200" dirty="0" err="1"/>
            <a:t>Пелком</a:t>
          </a:r>
          <a:r>
            <a:rPr lang="ru-RU" sz="1800" kern="1200" dirty="0"/>
            <a:t> Дубна Машиностроительный завод»</a:t>
          </a:r>
        </a:p>
      </dsp:txBody>
      <dsp:txXfrm>
        <a:off x="826075" y="3940779"/>
        <a:ext cx="7229585" cy="492448"/>
      </dsp:txXfrm>
    </dsp:sp>
    <dsp:sp modelId="{C9E5BCF7-BD08-4E7D-824C-EE618DE10221}">
      <dsp:nvSpPr>
        <dsp:cNvPr id="0" name=""/>
        <dsp:cNvSpPr/>
      </dsp:nvSpPr>
      <dsp:spPr>
        <a:xfrm>
          <a:off x="518295" y="3879223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15E4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80F263-F9F2-4A26-BE26-15C7123621D4}">
      <dsp:nvSpPr>
        <dsp:cNvPr id="0" name=""/>
        <dsp:cNvSpPr/>
      </dsp:nvSpPr>
      <dsp:spPr>
        <a:xfrm>
          <a:off x="380119" y="4679885"/>
          <a:ext cx="7675541" cy="492448"/>
        </a:xfrm>
        <a:prstGeom prst="rect">
          <a:avLst/>
        </a:prstGeom>
        <a:solidFill>
          <a:srgbClr val="115E4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88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ООО «Ядро </a:t>
          </a:r>
          <a:r>
            <a:rPr lang="ru-RU" sz="1800" kern="1200" dirty="0" err="1"/>
            <a:t>Фаб</a:t>
          </a:r>
          <a:r>
            <a:rPr lang="ru-RU" sz="1800" kern="1200" dirty="0"/>
            <a:t> Дубна»         АО «ВНИТЭП»           </a:t>
          </a:r>
        </a:p>
      </dsp:txBody>
      <dsp:txXfrm>
        <a:off x="380119" y="4679885"/>
        <a:ext cx="7675541" cy="492448"/>
      </dsp:txXfrm>
    </dsp:sp>
    <dsp:sp modelId="{946F2657-4A2C-46DD-901D-28922E0ED9ED}">
      <dsp:nvSpPr>
        <dsp:cNvPr id="0" name=""/>
        <dsp:cNvSpPr/>
      </dsp:nvSpPr>
      <dsp:spPr>
        <a:xfrm>
          <a:off x="72339" y="4618329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15E4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18831" cy="495029"/>
          </a:xfrm>
          <a:prstGeom prst="rect">
            <a:avLst/>
          </a:prstGeom>
        </p:spPr>
        <p:txBody>
          <a:bodyPr vert="horz" lIns="90591" tIns="45296" rIns="90591" bIns="4529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5" y="1"/>
            <a:ext cx="2918831" cy="495029"/>
          </a:xfrm>
          <a:prstGeom prst="rect">
            <a:avLst/>
          </a:prstGeom>
        </p:spPr>
        <p:txBody>
          <a:bodyPr vert="horz" lIns="90591" tIns="45296" rIns="90591" bIns="45296" rtlCol="0"/>
          <a:lstStyle>
            <a:lvl1pPr algn="r">
              <a:defRPr sz="1200"/>
            </a:lvl1pPr>
          </a:lstStyle>
          <a:p>
            <a:fld id="{DF419AE3-F2DD-BE42-B925-00C866FF38FC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591" tIns="45296" rIns="90591" bIns="4529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591" tIns="45296" rIns="90591" bIns="45296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371287"/>
            <a:ext cx="2918831" cy="495028"/>
          </a:xfrm>
          <a:prstGeom prst="rect">
            <a:avLst/>
          </a:prstGeom>
        </p:spPr>
        <p:txBody>
          <a:bodyPr vert="horz" lIns="90591" tIns="45296" rIns="90591" bIns="4529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5" y="9371287"/>
            <a:ext cx="2918831" cy="495028"/>
          </a:xfrm>
          <a:prstGeom prst="rect">
            <a:avLst/>
          </a:prstGeom>
        </p:spPr>
        <p:txBody>
          <a:bodyPr vert="horz" lIns="90591" tIns="45296" rIns="90591" bIns="45296" rtlCol="0" anchor="b"/>
          <a:lstStyle>
            <a:lvl1pPr algn="r">
              <a:defRPr sz="1200"/>
            </a:lvl1pPr>
          </a:lstStyle>
          <a:p>
            <a:fld id="{2C7E73DF-42A9-6C43-86C5-66A5761219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881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0f0b36f76b_0_0:notes"/>
          <p:cNvSpPr txBox="1">
            <a:spLocks noGrp="1"/>
          </p:cNvSpPr>
          <p:nvPr>
            <p:ph type="body" idx="1"/>
          </p:nvPr>
        </p:nvSpPr>
        <p:spPr>
          <a:xfrm>
            <a:off x="992153" y="3272936"/>
            <a:ext cx="7938821" cy="2678402"/>
          </a:xfrm>
          <a:prstGeom prst="rect">
            <a:avLst/>
          </a:prstGeom>
        </p:spPr>
        <p:txBody>
          <a:bodyPr spcFirstLastPara="1" wrap="square" lIns="91297" tIns="45636" rIns="91297" bIns="45636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dirty="0"/>
          </a:p>
        </p:txBody>
      </p:sp>
      <p:sp>
        <p:nvSpPr>
          <p:cNvPr id="64" name="Google Shape;64;g10f0b36f76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1000" y="849313"/>
            <a:ext cx="4081463" cy="22971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5436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4E7AA74-6BB6-BC69-5038-03524B6B10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9" t="1773" r="24304" b="6594"/>
          <a:stretch/>
        </p:blipFill>
        <p:spPr>
          <a:xfrm>
            <a:off x="7048290" y="-283"/>
            <a:ext cx="5143710" cy="68582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474BEF-246F-104C-927F-630ED73A96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" t="-122" r="-45" b="-241"/>
          <a:stretch/>
        </p:blipFill>
        <p:spPr>
          <a:xfrm>
            <a:off x="0" y="2052327"/>
            <a:ext cx="7025051" cy="275306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78FAA83-4F0F-46FB-467F-FA8E811B4C85}"/>
              </a:ext>
            </a:extLst>
          </p:cNvPr>
          <p:cNvSpPr/>
          <p:nvPr userDrawn="1"/>
        </p:nvSpPr>
        <p:spPr>
          <a:xfrm>
            <a:off x="0" y="6733777"/>
            <a:ext cx="12192000" cy="126694"/>
          </a:xfrm>
          <a:prstGeom prst="rect">
            <a:avLst/>
          </a:prstGeom>
          <a:solidFill>
            <a:srgbClr val="6360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4D7B9C0-D915-47B2-5CFE-0D7FAFD11848}"/>
              </a:ext>
            </a:extLst>
          </p:cNvPr>
          <p:cNvSpPr/>
          <p:nvPr userDrawn="1"/>
        </p:nvSpPr>
        <p:spPr>
          <a:xfrm>
            <a:off x="0" y="-2757"/>
            <a:ext cx="12192000" cy="126694"/>
          </a:xfrm>
          <a:prstGeom prst="rect">
            <a:avLst/>
          </a:prstGeom>
          <a:solidFill>
            <a:srgbClr val="64B3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841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5">
          <p15:clr>
            <a:srgbClr val="FBAE40"/>
          </p15:clr>
        </p15:guide>
        <p15:guide id="3" pos="735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270BEDB-2966-4F5D-828D-605633D78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44F3B-CF73-4BFB-8497-22B4D4A50B68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83CF772-E0A7-4093-BB5E-24869E6A4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26B6CD4-33C3-4E3C-9FB4-5197F67F2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9ABC-C74B-4D22-9729-41C0EEA9D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292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3DF57D-25B9-4664-8707-BF060A2D2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B4D09E-458E-4726-9BD3-978572D71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6DCCD9C-FC96-48F6-BA4A-58505744D6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A51D14-95EA-4A93-AA4A-469647A30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44F3B-CF73-4BFB-8497-22B4D4A50B68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CD74D01-405B-4F5A-8219-716B9EDD8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ECB911-FA04-4079-BFEE-4658D3578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9ABC-C74B-4D22-9729-41C0EEA9D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189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B96A52-6873-4E97-9707-E13886B0C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AC5721C-A668-459E-8DA0-BA455CA277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B4BC28-E790-4EE2-9B81-9E8198FD5C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6AAC02-668E-4347-9069-AB0DA041F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44F3B-CF73-4BFB-8497-22B4D4A50B68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81753E-2B0A-430E-8DD7-3031B68B7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C468A7C-47EC-453D-B32C-176799020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9ABC-C74B-4D22-9729-41C0EEA9D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237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42113E-437E-435D-AB2C-DB1FBA58E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F57E4D0-F0B3-42D1-B060-E8D97F0C2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282AAB-9319-44FE-9DA8-C073B4F8C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44F3B-CF73-4BFB-8497-22B4D4A50B68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A89F6B-2876-4AA6-94B3-3930EF219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17AB19-FB77-45FA-A6AA-742778876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9ABC-C74B-4D22-9729-41C0EEA9D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8122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DDB00FF-C25D-48A4-9D92-5ECD13D83A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30C9D83-140F-4A91-889D-0661AF7F3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44DD0B-256E-461C-9111-81D7503E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44F3B-CF73-4BFB-8497-22B4D4A50B68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46D97A-FC1E-4ED0-B97B-9ACB5BB3B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269CBB-DF2E-4E77-874E-23C84215C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9ABC-C74B-4D22-9729-41C0EEA9D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21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E60099-81C4-FC2B-C391-0AA83C657A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7842" y="343015"/>
            <a:ext cx="8198114" cy="775666"/>
          </a:xfrm>
        </p:spPr>
        <p:txBody>
          <a:bodyPr anchor="ctr">
            <a:normAutofit/>
          </a:bodyPr>
          <a:lstStyle>
            <a:lvl1pPr algn="l">
              <a:defRPr sz="2400" b="1" i="0" spc="0">
                <a:solidFill>
                  <a:srgbClr val="6360A2"/>
                </a:solidFill>
                <a:latin typeface="Circe Bold" panose="020B0502020203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474BEF-246F-104C-927F-630ED73A96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657" y="204545"/>
            <a:ext cx="2512321" cy="982232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42E63B-D267-5DF6-51EC-702BC6299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28399" y="6361456"/>
            <a:ext cx="2743200" cy="365125"/>
          </a:xfrm>
        </p:spPr>
        <p:txBody>
          <a:bodyPr/>
          <a:lstStyle>
            <a:lvl1pPr algn="r"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Circe Light" panose="020B0402020203020203" pitchFamily="34" charset="0"/>
              </a:defRPr>
            </a:lvl1pPr>
          </a:lstStyle>
          <a:p>
            <a:fld id="{135D0BD1-C0CA-7E42-AF30-540D025336E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4EFFCF2-06E6-F7CB-BA27-0928862C37A6}"/>
              </a:ext>
            </a:extLst>
          </p:cNvPr>
          <p:cNvSpPr/>
          <p:nvPr userDrawn="1"/>
        </p:nvSpPr>
        <p:spPr>
          <a:xfrm>
            <a:off x="0" y="1118681"/>
            <a:ext cx="12192000" cy="5242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836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 userDrawn="1">
          <p15:clr>
            <a:srgbClr val="FBAE40"/>
          </p15:clr>
        </p15:guide>
        <p15:guide id="2" pos="325" userDrawn="1">
          <p15:clr>
            <a:srgbClr val="FBAE40"/>
          </p15:clr>
        </p15:guide>
        <p15:guide id="3" pos="7355" userDrawn="1">
          <p15:clr>
            <a:srgbClr val="FBAE40"/>
          </p15:clr>
        </p15:guide>
        <p15:guide id="4" orient="horz" pos="21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E60099-81C4-FC2B-C391-0AA83C657A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7842" y="343015"/>
            <a:ext cx="8198114" cy="775666"/>
          </a:xfrm>
        </p:spPr>
        <p:txBody>
          <a:bodyPr anchor="ctr">
            <a:normAutofit/>
          </a:bodyPr>
          <a:lstStyle>
            <a:lvl1pPr algn="l">
              <a:defRPr sz="2400" b="1" i="0" spc="0">
                <a:solidFill>
                  <a:srgbClr val="6360A2"/>
                </a:solidFill>
                <a:latin typeface="Circe Bold" panose="020B0502020203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474BEF-246F-104C-927F-630ED73A96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657" y="204545"/>
            <a:ext cx="2512321" cy="982232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42E63B-D267-5DF6-51EC-702BC6299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28399" y="6361456"/>
            <a:ext cx="2743200" cy="365125"/>
          </a:xfrm>
        </p:spPr>
        <p:txBody>
          <a:bodyPr/>
          <a:lstStyle>
            <a:lvl1pPr algn="r"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Circe Light" panose="020B0402020203020203" pitchFamily="34" charset="0"/>
              </a:defRPr>
            </a:lvl1pPr>
          </a:lstStyle>
          <a:p>
            <a:fld id="{135D0BD1-C0CA-7E42-AF30-540D025336E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4EFFCF2-06E6-F7CB-BA27-0928862C37A6}"/>
              </a:ext>
            </a:extLst>
          </p:cNvPr>
          <p:cNvSpPr/>
          <p:nvPr userDrawn="1"/>
        </p:nvSpPr>
        <p:spPr>
          <a:xfrm>
            <a:off x="0" y="1118682"/>
            <a:ext cx="12192000" cy="680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214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pos="325">
          <p15:clr>
            <a:srgbClr val="FBAE40"/>
          </p15:clr>
        </p15:guide>
        <p15:guide id="3" pos="7355">
          <p15:clr>
            <a:srgbClr val="FBAE40"/>
          </p15:clr>
        </p15:guide>
        <p15:guide id="4" orient="horz" pos="21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EEF1D8-DC06-40C0-8444-64E7BF5C48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6AFBA89-6F0B-4262-B882-21C0D5D98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4744AC-6EA6-4314-A3A3-075BF8102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44F3B-CF73-4BFB-8497-22B4D4A50B68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762E5A-9966-45E8-982D-A0662BEBB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A7E07B-B606-4907-8603-A5E20DDCA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9ABC-C74B-4D22-9729-41C0EEA9D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071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1B3869-8D3C-4DD1-A135-FB5EB028E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BAFB00-D866-4BA1-9081-C24BE35ABD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0006FD-D193-4B5B-BB45-835865CF5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44F3B-CF73-4BFB-8497-22B4D4A50B68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B83EA3-DF85-4E63-9ECA-CA6DE31EE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DAA12A-AEEF-4DF1-95D7-6AE6392BF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9ABC-C74B-4D22-9729-41C0EEA9D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491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775989-D8BA-42FD-9C01-68F9CD60F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A796FCD-DCBB-48DB-BC24-1D9884272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EC152E-C092-4692-85A7-812C078C9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44F3B-CF73-4BFB-8497-22B4D4A50B68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7AFF34-7436-4DFC-9EAB-A4ECFFDB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B82DAB-E12A-41AD-AE03-270673DAD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9ABC-C74B-4D22-9729-41C0EEA9D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816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B72919-BAFE-4910-A02A-1AFDACC73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E3E53A-E8B8-4806-81BB-15109BFC6C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29CF9E3-608B-4350-A256-F3FA0F886F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AFB42E-8DFA-4A41-B0F6-D813E9C20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44F3B-CF73-4BFB-8497-22B4D4A50B68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F861CC-A8F2-4A23-98DB-578B7914D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AB937E-BC44-442D-ADFC-F0716EBC5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9ABC-C74B-4D22-9729-41C0EEA9D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298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382062-4ECE-4F9F-8D2B-ADE4605EE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E95C31-1BD5-45E9-8C0C-72D81EE7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5EB765A-7C7A-4DB6-B93C-756FE3FE9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457A574-0F20-476D-883C-438A0997D8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6B339DF-D088-4ED9-93F6-F0936DF740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F913052-FA24-485A-B097-5613A5AC2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44F3B-CF73-4BFB-8497-22B4D4A50B68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304EA44-33A8-4B5B-8098-812801FD7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FECEB83-38AF-4A97-9697-8B2D1B519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9ABC-C74B-4D22-9729-41C0EEA9D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807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33B90C-BCDA-419D-92C8-35C809A56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5A50E61-35C6-488C-81F0-3600ABEE8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44F3B-CF73-4BFB-8497-22B4D4A50B68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3C3568C-0F3B-4CE5-9596-8BDBBE52D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5434198-F53F-47CD-9AD7-DAEAE9C4D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9ABC-C74B-4D22-9729-41C0EEA9D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365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BF35E7-FF78-3452-2C12-7C83F63AD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45D91D-E9E4-DB6C-716C-B0BAFC60A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A01C11-5FAF-B112-0548-FF61B56CED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706183-AA92-CD11-E806-9E8D374879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C649B1-9FE6-980D-3A7F-04EF3C39FE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D0BD1-C0CA-7E42-AF30-540D025336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73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EFEF79-E20F-4F90-8509-C52EEDC83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5BD56E-4834-4D9E-9868-B23299147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6EAAB3-EEF9-4AA7-A513-26E7565F3A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44F3B-CF73-4BFB-8497-22B4D4A50B68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248897-5FFA-4C4C-9B32-1808FDEBEB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78CBD8-7220-4895-A018-D4A7970F48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E9ABC-C74B-4D22-9729-41C0EEA9D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40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microsoft.com/office/2007/relationships/hdphoto" Target="../media/hdphoto7.wdp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lik.edumsko.ru/" TargetMode="External"/><Relationship Id="rId2" Type="http://schemas.openxmlformats.org/officeDocument/2006/relationships/hyperlink" Target="mailto:mo_lik@mosreg.r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hyperlink" Target="https://t.me/lik_dubna" TargetMode="External"/><Relationship Id="rId4" Type="http://schemas.openxmlformats.org/officeDocument/2006/relationships/hyperlink" Target="https://vk.com/lik_dubna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microsoft.com/office/2007/relationships/hdphoto" Target="../media/hdphoto6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307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F96497-3A09-47AE-A830-081551160E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6326" y="218986"/>
            <a:ext cx="8198114" cy="775666"/>
          </a:xfrm>
        </p:spPr>
        <p:txBody>
          <a:bodyPr/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ontserrat"/>
                <a:ea typeface="+mj-ea"/>
                <a:cs typeface="+mj-cs"/>
              </a:rPr>
              <a:t>МАТЕРИАЛЬНО-ТЕХНИЧЕСКАЯ БАЗА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0E1E5C6-8864-482D-8B32-84D070398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5D0BD1-C0CA-7E42-AF30-540D025336E1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A5B35F-56A6-4AD5-997D-3D86F18B7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69" y="1261659"/>
            <a:ext cx="2535725" cy="19017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5E2286-F637-4FC7-969D-AC413ED02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387" y="3423524"/>
            <a:ext cx="2483624" cy="18595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DD4431-728D-4F49-B3C7-5CD3AAF88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0738" y="1379011"/>
            <a:ext cx="2822693" cy="180457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02CCDAE-9875-409E-84B3-3D8032083C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8153" y="1047392"/>
            <a:ext cx="4957010" cy="33364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4BE987B-076D-469D-8FCD-EFD81E4118CA}"/>
              </a:ext>
            </a:extLst>
          </p:cNvPr>
          <p:cNvSpPr txBox="1"/>
          <p:nvPr/>
        </p:nvSpPr>
        <p:spPr>
          <a:xfrm>
            <a:off x="3753853" y="1197142"/>
            <a:ext cx="4740442" cy="2390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1" indent="-28575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anose="000007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актовый зал оснащен системой «Умный лицей» 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lang="ru-RU" sz="1200" dirty="0">
                <a:solidFill>
                  <a:srgbClr val="FFFFFF"/>
                </a:solidFill>
                <a:latin typeface="Montserrat SemiBold" panose="000007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anose="000007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иблиотечно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anose="000007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-информационный центр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anose="000007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спортивный зал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anose="000007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зал хореографии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anose="000007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спортивный комплекс: тренажерная площадка, игровая площадка, футбольное поле, площадка для игры в волейбол, баскетбол, бадминтон, площадка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anose="000007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ворк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anose="000007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-аут, прыжковая яма с дорожкой разбега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SemiBold" panose="00000700000000000000" pitchFamily="2" charset="-52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A9FA94C-C662-45FD-8D7E-175222DCFF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892" t="-498" r="33671"/>
          <a:stretch/>
        </p:blipFill>
        <p:spPr>
          <a:xfrm>
            <a:off x="4906273" y="4509358"/>
            <a:ext cx="2402032" cy="180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758404-DC13-4C81-9B86-1FA4BA42C7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8119" y="3567942"/>
            <a:ext cx="1885516" cy="251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293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C7C82F-3276-1D2B-4A5A-5B6312DB3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1138" y="197613"/>
            <a:ext cx="8760712" cy="775666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</a:rPr>
              <a:t>ПЕРСОНАЛИЗИРОВАННОЕ ОБРАЗОВАНИЕ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A18662F-BB14-DBDE-5B82-ADF41B8E8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D0BD1-C0CA-7E42-AF30-540D025336E1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AAC8E11D-C154-2332-E30C-79A3B4D28CF6}"/>
              </a:ext>
            </a:extLst>
          </p:cNvPr>
          <p:cNvSpPr/>
          <p:nvPr/>
        </p:nvSpPr>
        <p:spPr>
          <a:xfrm>
            <a:off x="6012011" y="1328009"/>
            <a:ext cx="5759588" cy="2349687"/>
          </a:xfrm>
          <a:prstGeom prst="roundRect">
            <a:avLst>
              <a:gd name="adj" fmla="val 122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B21EDFB4-1A76-ABB0-6ED9-E3CD847FE693}"/>
              </a:ext>
            </a:extLst>
          </p:cNvPr>
          <p:cNvSpPr/>
          <p:nvPr/>
        </p:nvSpPr>
        <p:spPr>
          <a:xfrm>
            <a:off x="6017342" y="4026315"/>
            <a:ext cx="5754257" cy="2157733"/>
          </a:xfrm>
          <a:prstGeom prst="roundRect">
            <a:avLst>
              <a:gd name="adj" fmla="val 122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9DBFBE-8A02-42D5-8710-0BDB3299ECF2}"/>
              </a:ext>
            </a:extLst>
          </p:cNvPr>
          <p:cNvSpPr txBox="1"/>
          <p:nvPr/>
        </p:nvSpPr>
        <p:spPr>
          <a:xfrm>
            <a:off x="6504717" y="1538046"/>
            <a:ext cx="2592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</a:rPr>
              <a:t>репорты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F717E70-162D-09A7-0634-4828B21AADC9}"/>
              </a:ext>
            </a:extLst>
          </p:cNvPr>
          <p:cNvSpPr/>
          <p:nvPr/>
        </p:nvSpPr>
        <p:spPr>
          <a:xfrm>
            <a:off x="6504717" y="1946202"/>
            <a:ext cx="53530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</a:rPr>
              <a:t>промежуточная аттестация в форме сессионной сдачи зачётов по предметам углублённого изучения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014031-6239-9942-329A-7640DB776F39}"/>
              </a:ext>
            </a:extLst>
          </p:cNvPr>
          <p:cNvSpPr txBox="1"/>
          <p:nvPr/>
        </p:nvSpPr>
        <p:spPr>
          <a:xfrm>
            <a:off x="6504717" y="4149052"/>
            <a:ext cx="1822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</a:rPr>
              <a:t>страты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020AC36-BA8B-911E-D885-55F56D022C82}"/>
              </a:ext>
            </a:extLst>
          </p:cNvPr>
          <p:cNvSpPr/>
          <p:nvPr/>
        </p:nvSpPr>
        <p:spPr>
          <a:xfrm>
            <a:off x="6504717" y="4572496"/>
            <a:ext cx="5420032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</a:rPr>
              <a:t>индивидуальные учебные планы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</a:rPr>
              <a:t>портфолио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599966-9C8C-D158-73B0-5D04FD88F37E}"/>
              </a:ext>
            </a:extLst>
          </p:cNvPr>
          <p:cNvSpPr txBox="1"/>
          <p:nvPr/>
        </p:nvSpPr>
        <p:spPr>
          <a:xfrm>
            <a:off x="1617667" y="2332849"/>
            <a:ext cx="3914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Montserrat"/>
              </a:rPr>
              <a:t>РАЗНООБРАЗИЕ НАПРАВЛЕНИЙ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B43921-A6EE-6F5A-EEA8-E299F33F2A31}"/>
              </a:ext>
            </a:extLst>
          </p:cNvPr>
          <p:cNvSpPr txBox="1"/>
          <p:nvPr/>
        </p:nvSpPr>
        <p:spPr>
          <a:xfrm>
            <a:off x="1601423" y="3580024"/>
            <a:ext cx="3066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Montserrat"/>
              </a:rPr>
              <a:t>ВОЗМОЖНОСТЬ ВЫБОРА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2FCD14-D0F6-7EF3-7C8F-E0CD6C515457}"/>
              </a:ext>
            </a:extLst>
          </p:cNvPr>
          <p:cNvSpPr txBox="1"/>
          <p:nvPr/>
        </p:nvSpPr>
        <p:spPr>
          <a:xfrm>
            <a:off x="1624368" y="4808411"/>
            <a:ext cx="3052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Montserrat"/>
              </a:rPr>
              <a:t>ИНДИВИДУАЛИЗАЦИЯ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6019D1F5-DB2D-8027-8F19-69C843568DDA}"/>
              </a:ext>
            </a:extLst>
          </p:cNvPr>
          <p:cNvGrpSpPr/>
          <p:nvPr/>
        </p:nvGrpSpPr>
        <p:grpSpPr>
          <a:xfrm>
            <a:off x="0" y="178057"/>
            <a:ext cx="2231138" cy="735445"/>
            <a:chOff x="0" y="178057"/>
            <a:chExt cx="2231138" cy="735445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BFB9470E-C3F0-786A-0A7E-42375B16D9E2}"/>
                </a:ext>
              </a:extLst>
            </p:cNvPr>
            <p:cNvSpPr/>
            <p:nvPr/>
          </p:nvSpPr>
          <p:spPr>
            <a:xfrm>
              <a:off x="0" y="178057"/>
              <a:ext cx="891915" cy="735445"/>
            </a:xfrm>
            <a:prstGeom prst="rect">
              <a:avLst/>
            </a:prstGeom>
            <a:solidFill>
              <a:srgbClr val="115E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293B793D-78C5-1143-30E5-72C90531D2BC}"/>
                </a:ext>
              </a:extLst>
            </p:cNvPr>
            <p:cNvGrpSpPr/>
            <p:nvPr/>
          </p:nvGrpSpPr>
          <p:grpSpPr>
            <a:xfrm>
              <a:off x="515938" y="178057"/>
              <a:ext cx="1715200" cy="735445"/>
              <a:chOff x="148215" y="178057"/>
              <a:chExt cx="1715200" cy="735445"/>
            </a:xfrm>
          </p:grpSpPr>
          <p:sp>
            <p:nvSpPr>
              <p:cNvPr id="25" name="Овал 24">
                <a:extLst>
                  <a:ext uri="{FF2B5EF4-FFF2-40B4-BE49-F238E27FC236}">
                    <a16:creationId xmlns:a16="http://schemas.microsoft.com/office/drawing/2014/main" id="{A28084B1-CE47-5173-A9A9-8A33FEBCFA7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8215" y="178057"/>
                <a:ext cx="735445" cy="735445"/>
              </a:xfrm>
              <a:prstGeom prst="ellipse">
                <a:avLst/>
              </a:prstGeom>
              <a:solidFill>
                <a:srgbClr val="115E4B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B2315B2-3180-0E77-4E0F-F82ADC6D5A40}"/>
                  </a:ext>
                </a:extLst>
              </p:cNvPr>
              <p:cNvSpPr txBox="1"/>
              <p:nvPr/>
            </p:nvSpPr>
            <p:spPr>
              <a:xfrm>
                <a:off x="790187" y="345724"/>
                <a:ext cx="107322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endParaRPr lang="ru-RU" sz="2000" b="1" dirty="0">
                  <a:latin typeface="Circe Bold" panose="020B0502020203020203" pitchFamily="34" charset="0"/>
                  <a:ea typeface="Montserrat Medium" charset="0"/>
                  <a:cs typeface="Montserrat Medium" charset="0"/>
                </a:endParaRPr>
              </a:p>
            </p:txBody>
          </p:sp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6D202F51-4B90-62FC-D9C4-FB0EDE1D79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15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94152" y="288999"/>
                <a:ext cx="443570" cy="443570"/>
              </a:xfrm>
              <a:prstGeom prst="rect">
                <a:avLst/>
              </a:prstGeom>
            </p:spPr>
          </p:pic>
        </p:grp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28315398-A413-485E-A6C4-3D879E6197B1}"/>
              </a:ext>
            </a:extLst>
          </p:cNvPr>
          <p:cNvGrpSpPr/>
          <p:nvPr/>
        </p:nvGrpSpPr>
        <p:grpSpPr>
          <a:xfrm>
            <a:off x="1045889" y="2106618"/>
            <a:ext cx="735446" cy="735446"/>
            <a:chOff x="1045889" y="2106618"/>
            <a:chExt cx="735446" cy="735446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E7945A6F-FE6A-4457-87A2-178CC7E58B51}"/>
                </a:ext>
              </a:extLst>
            </p:cNvPr>
            <p:cNvSpPr/>
            <p:nvPr/>
          </p:nvSpPr>
          <p:spPr>
            <a:xfrm>
              <a:off x="1079990" y="2254929"/>
              <a:ext cx="521434" cy="521434"/>
            </a:xfrm>
            <a:prstGeom prst="ellipse">
              <a:avLst/>
            </a:prstGeom>
            <a:solidFill>
              <a:srgbClr val="115E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75F2EFE5-D0E5-4328-8933-481CCCEA6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5889" y="2106618"/>
              <a:ext cx="735446" cy="735446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742F8772-FD9D-4A7D-ADD6-FFCD060F869E}"/>
              </a:ext>
            </a:extLst>
          </p:cNvPr>
          <p:cNvGrpSpPr/>
          <p:nvPr/>
        </p:nvGrpSpPr>
        <p:grpSpPr>
          <a:xfrm>
            <a:off x="1045889" y="3377917"/>
            <a:ext cx="735446" cy="735446"/>
            <a:chOff x="1045889" y="2106618"/>
            <a:chExt cx="735446" cy="735446"/>
          </a:xfrm>
        </p:grpSpPr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01ECDECF-0B5E-46AB-BD42-CFB0CEB14BF3}"/>
                </a:ext>
              </a:extLst>
            </p:cNvPr>
            <p:cNvSpPr/>
            <p:nvPr/>
          </p:nvSpPr>
          <p:spPr>
            <a:xfrm>
              <a:off x="1079990" y="2254929"/>
              <a:ext cx="521434" cy="521434"/>
            </a:xfrm>
            <a:prstGeom prst="ellipse">
              <a:avLst/>
            </a:prstGeom>
            <a:solidFill>
              <a:srgbClr val="115E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64F8F34A-BF55-4107-94EB-47437DFA9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5889" y="2106618"/>
              <a:ext cx="735446" cy="735446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21101838-D208-4669-9644-F4BA2CB02FC5}"/>
              </a:ext>
            </a:extLst>
          </p:cNvPr>
          <p:cNvGrpSpPr/>
          <p:nvPr/>
        </p:nvGrpSpPr>
        <p:grpSpPr>
          <a:xfrm>
            <a:off x="1045889" y="4557782"/>
            <a:ext cx="735446" cy="735446"/>
            <a:chOff x="1045889" y="2106618"/>
            <a:chExt cx="735446" cy="735446"/>
          </a:xfrm>
        </p:grpSpPr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642B5009-183D-4B87-BC59-D473427710BF}"/>
                </a:ext>
              </a:extLst>
            </p:cNvPr>
            <p:cNvSpPr/>
            <p:nvPr/>
          </p:nvSpPr>
          <p:spPr>
            <a:xfrm>
              <a:off x="1079990" y="2254929"/>
              <a:ext cx="521434" cy="521434"/>
            </a:xfrm>
            <a:prstGeom prst="ellipse">
              <a:avLst/>
            </a:prstGeom>
            <a:solidFill>
              <a:srgbClr val="115E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D994292F-369B-47E6-B98A-C3E0AB04F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5889" y="2106618"/>
              <a:ext cx="735446" cy="7354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5588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31138" y="288999"/>
            <a:ext cx="6945994" cy="77566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</a:rPr>
              <a:t>ИННОВАЦИОННАЯ ДЕЯТЕЛЬНОСТЬ </a:t>
            </a:r>
            <a:b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</a:rPr>
            </a:b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</a:rPr>
              <a:t>2022-2023 УЧЕБНЫЙ ГОД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D0BD1-C0CA-7E42-AF30-540D025336E1}" type="slidenum">
              <a:rPr lang="ru-RU" smtClean="0"/>
              <a:pPr/>
              <a:t>12</a:t>
            </a:fld>
            <a:endParaRPr lang="ru-RU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E7A80BE0-15BB-D22A-6F1F-9BE06E61946F}"/>
              </a:ext>
            </a:extLst>
          </p:cNvPr>
          <p:cNvGrpSpPr/>
          <p:nvPr/>
        </p:nvGrpSpPr>
        <p:grpSpPr>
          <a:xfrm>
            <a:off x="0" y="178057"/>
            <a:ext cx="2231138" cy="735445"/>
            <a:chOff x="0" y="178057"/>
            <a:chExt cx="2231138" cy="735445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F195B07-5F51-3C26-3A5F-A31721AB5888}"/>
                </a:ext>
              </a:extLst>
            </p:cNvPr>
            <p:cNvSpPr/>
            <p:nvPr/>
          </p:nvSpPr>
          <p:spPr>
            <a:xfrm>
              <a:off x="0" y="178057"/>
              <a:ext cx="891915" cy="735445"/>
            </a:xfrm>
            <a:prstGeom prst="rect">
              <a:avLst/>
            </a:prstGeom>
            <a:solidFill>
              <a:srgbClr val="115E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91450F27-590D-90AC-1F60-82ACFEB9983D}"/>
                </a:ext>
              </a:extLst>
            </p:cNvPr>
            <p:cNvGrpSpPr/>
            <p:nvPr/>
          </p:nvGrpSpPr>
          <p:grpSpPr>
            <a:xfrm>
              <a:off x="515938" y="178057"/>
              <a:ext cx="1715200" cy="735445"/>
              <a:chOff x="148215" y="178057"/>
              <a:chExt cx="1715200" cy="735445"/>
            </a:xfrm>
          </p:grpSpPr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id="{3E241F1C-E071-8571-3624-2FCECB12A14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8215" y="178057"/>
                <a:ext cx="735445" cy="735445"/>
              </a:xfrm>
              <a:prstGeom prst="ellipse">
                <a:avLst/>
              </a:prstGeom>
              <a:solidFill>
                <a:srgbClr val="115E4B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ED7C79F-C936-8FCA-A2EC-9D79B4AB7E86}"/>
                  </a:ext>
                </a:extLst>
              </p:cNvPr>
              <p:cNvSpPr txBox="1"/>
              <p:nvPr/>
            </p:nvSpPr>
            <p:spPr>
              <a:xfrm>
                <a:off x="790187" y="345724"/>
                <a:ext cx="107322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endParaRPr lang="ru-RU" sz="2000" b="1" dirty="0">
                  <a:latin typeface="Circe Bold" panose="020B0502020203020203" pitchFamily="34" charset="0"/>
                  <a:ea typeface="Montserrat Medium" charset="0"/>
                  <a:cs typeface="Montserrat Medium" charset="0"/>
                </a:endParaRPr>
              </a:p>
            </p:txBody>
          </p:sp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D518EBAC-D81E-6B27-D6D9-D3A37BC36B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15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94152" y="288999"/>
                <a:ext cx="443570" cy="443570"/>
              </a:xfrm>
              <a:prstGeom prst="rect">
                <a:avLst/>
              </a:prstGeom>
            </p:spPr>
          </p:pic>
        </p:grpSp>
      </p:grp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740DB88E-06C0-39AF-6C49-38C82908CEED}"/>
              </a:ext>
            </a:extLst>
          </p:cNvPr>
          <p:cNvSpPr/>
          <p:nvPr/>
        </p:nvSpPr>
        <p:spPr>
          <a:xfrm>
            <a:off x="706666" y="1716744"/>
            <a:ext cx="2372400" cy="3796769"/>
          </a:xfrm>
          <a:prstGeom prst="roundRect">
            <a:avLst>
              <a:gd name="adj" fmla="val 12472"/>
            </a:avLst>
          </a:prstGeom>
          <a:solidFill>
            <a:srgbClr val="11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6360A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2C0F8B-214B-A6E7-F683-0342180E0C12}"/>
              </a:ext>
            </a:extLst>
          </p:cNvPr>
          <p:cNvSpPr txBox="1"/>
          <p:nvPr/>
        </p:nvSpPr>
        <p:spPr>
          <a:xfrm>
            <a:off x="703583" y="1857432"/>
            <a:ext cx="22788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/>
            <a:r>
              <a:rPr lang="ru-RU" sz="1200" b="1" i="0" dirty="0">
                <a:solidFill>
                  <a:schemeClr val="bg1"/>
                </a:solidFill>
                <a:latin typeface="Circe Bold" panose="020B0502020203020203" pitchFamily="34" charset="0"/>
              </a:rPr>
              <a:t>Региональная инновационная площадка</a:t>
            </a:r>
          </a:p>
          <a:p>
            <a:pPr marL="0" lvl="2"/>
            <a:r>
              <a:rPr lang="ru-RU" sz="1200" b="0" i="0" dirty="0">
                <a:solidFill>
                  <a:schemeClr val="bg1"/>
                </a:solidFill>
                <a:latin typeface="Circe" panose="020B0502020203020203" pitchFamily="34" charset="0"/>
              </a:rPr>
              <a:t>Наименование программы   «Интеграция учебной, внеурочной деятельности </a:t>
            </a:r>
            <a:br>
              <a:rPr lang="ru-RU" sz="1200" b="0" i="0" dirty="0">
                <a:solidFill>
                  <a:schemeClr val="bg1"/>
                </a:solidFill>
                <a:latin typeface="Circe" panose="020B0502020203020203" pitchFamily="34" charset="0"/>
              </a:rPr>
            </a:br>
            <a:r>
              <a:rPr lang="ru-RU" sz="1200" b="0" i="0" dirty="0">
                <a:solidFill>
                  <a:schemeClr val="bg1"/>
                </a:solidFill>
                <a:latin typeface="Circe" panose="020B0502020203020203" pitchFamily="34" charset="0"/>
              </a:rPr>
              <a:t>и дополнительного образования на основе методологии системно- деятельностного подхода- путь к успеху»</a:t>
            </a:r>
          </a:p>
          <a:p>
            <a:pPr marL="0" lvl="2"/>
            <a:endParaRPr lang="ru-RU" sz="1200" dirty="0">
              <a:solidFill>
                <a:schemeClr val="bg1"/>
              </a:solidFill>
              <a:latin typeface="Circe" panose="020B0502020203020203" pitchFamily="34" charset="0"/>
            </a:endParaRPr>
          </a:p>
          <a:p>
            <a:pPr marL="171450" lvl="2" indent="-171450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chemeClr val="bg1"/>
                </a:solidFill>
                <a:latin typeface="Circe" panose="020B0502020203020203" pitchFamily="34" charset="0"/>
              </a:rPr>
              <a:t>Бинарные уроки</a:t>
            </a:r>
          </a:p>
          <a:p>
            <a:pPr marL="171450" lvl="2" indent="-171450">
              <a:buFont typeface="Arial" panose="020B0604020202020204" pitchFamily="34" charset="0"/>
              <a:buChar char="•"/>
            </a:pPr>
            <a:r>
              <a:rPr lang="ru-RU" sz="1200" b="0" i="0" dirty="0" err="1">
                <a:solidFill>
                  <a:schemeClr val="bg1"/>
                </a:solidFill>
                <a:latin typeface="Circe" panose="020B0502020203020203" pitchFamily="34" charset="0"/>
              </a:rPr>
              <a:t>Билингвальные</a:t>
            </a:r>
            <a:r>
              <a:rPr lang="ru-RU" sz="1200" b="0" i="0" dirty="0">
                <a:solidFill>
                  <a:schemeClr val="bg1"/>
                </a:solidFill>
                <a:latin typeface="Circe" panose="020B0502020203020203" pitchFamily="34" charset="0"/>
              </a:rPr>
              <a:t> уроки</a:t>
            </a:r>
          </a:p>
          <a:p>
            <a:pPr marL="171450" lvl="2" indent="-171450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chemeClr val="bg1"/>
                </a:solidFill>
                <a:latin typeface="Circe" panose="020B0502020203020203" pitchFamily="34" charset="0"/>
              </a:rPr>
              <a:t>Открытая олимпиада «Естествознание на английском»</a:t>
            </a:r>
          </a:p>
          <a:p>
            <a:pPr marL="171450" lvl="2" indent="-171450">
              <a:buFont typeface="Arial" panose="020B0604020202020204" pitchFamily="34" charset="0"/>
              <a:buChar char="•"/>
            </a:pPr>
            <a:endParaRPr lang="ru-RU" sz="1200" b="0" i="0" dirty="0">
              <a:solidFill>
                <a:schemeClr val="bg1"/>
              </a:solidFill>
              <a:latin typeface="Circe" panose="020B0502020203020203" pitchFamily="34" charset="0"/>
            </a:endParaRPr>
          </a:p>
          <a:p>
            <a:pPr marL="171450" lvl="2" indent="-171450">
              <a:buFont typeface="Arial" panose="020B0604020202020204" pitchFamily="34" charset="0"/>
              <a:buChar char="•"/>
            </a:pPr>
            <a:endParaRPr lang="ru-RU" sz="1200" b="0" i="0" dirty="0">
              <a:solidFill>
                <a:schemeClr val="bg1"/>
              </a:solidFill>
              <a:latin typeface="Circe" panose="020B0502020203020203" pitchFamily="34" charset="0"/>
            </a:endParaRPr>
          </a:p>
          <a:p>
            <a:pPr marL="171450" lvl="2" indent="-171450">
              <a:buFont typeface="Arial" panose="020B0604020202020204" pitchFamily="34" charset="0"/>
              <a:buChar char="•"/>
            </a:pPr>
            <a:endParaRPr lang="ru-RU" sz="1200" b="0" i="0" dirty="0">
              <a:solidFill>
                <a:schemeClr val="bg1"/>
              </a:solidFill>
              <a:latin typeface="Circe" panose="020B0502020203020203" pitchFamily="34" charset="0"/>
            </a:endParaRPr>
          </a:p>
          <a:p>
            <a:pPr marL="171450" lvl="2" indent="-171450">
              <a:buFont typeface="Arial" panose="020B0604020202020204" pitchFamily="34" charset="0"/>
              <a:buChar char="•"/>
            </a:pPr>
            <a:endParaRPr lang="ru-RU" sz="1200" b="0" i="0" dirty="0">
              <a:solidFill>
                <a:schemeClr val="bg1"/>
              </a:solidFill>
              <a:latin typeface="Circe" panose="020B0502020203020203" pitchFamily="34" charset="0"/>
            </a:endParaRPr>
          </a:p>
          <a:p>
            <a:pPr marL="0" lvl="2"/>
            <a:endParaRPr lang="ru-RU" sz="1200" dirty="0">
              <a:solidFill>
                <a:schemeClr val="bg1"/>
              </a:solidFill>
              <a:latin typeface="Circe" panose="020B0502020203020203" pitchFamily="34" charset="0"/>
            </a:endParaRPr>
          </a:p>
          <a:p>
            <a:pPr marL="0" lvl="2"/>
            <a:endParaRPr lang="ru-RU" sz="1200" b="0" i="0" dirty="0">
              <a:solidFill>
                <a:schemeClr val="bg1"/>
              </a:solidFill>
              <a:latin typeface="Circe" panose="020B0502020203020203" pitchFamily="34" charset="0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9F504DF7-832A-807A-9F81-CDB59709C542}"/>
              </a:ext>
            </a:extLst>
          </p:cNvPr>
          <p:cNvSpPr/>
          <p:nvPr/>
        </p:nvSpPr>
        <p:spPr>
          <a:xfrm>
            <a:off x="3480640" y="1681609"/>
            <a:ext cx="2371682" cy="3867040"/>
          </a:xfrm>
          <a:prstGeom prst="roundRect">
            <a:avLst>
              <a:gd name="adj" fmla="val 13150"/>
            </a:avLst>
          </a:prstGeom>
          <a:solidFill>
            <a:srgbClr val="11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6360A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7665B3-E879-C4EA-B319-C45ADC8DD766}"/>
              </a:ext>
            </a:extLst>
          </p:cNvPr>
          <p:cNvSpPr txBox="1"/>
          <p:nvPr/>
        </p:nvSpPr>
        <p:spPr>
          <a:xfrm>
            <a:off x="3500155" y="1857432"/>
            <a:ext cx="230239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/>
            <a:r>
              <a:rPr lang="ru-RU" sz="1200" b="1" i="0" dirty="0">
                <a:solidFill>
                  <a:schemeClr val="bg1"/>
                </a:solidFill>
                <a:latin typeface="Circe Bold" panose="020B0502020203020203" pitchFamily="34" charset="0"/>
              </a:rPr>
              <a:t>Региональный проект «Школа полного дня»</a:t>
            </a:r>
          </a:p>
          <a:p>
            <a:pPr marL="0" lvl="2"/>
            <a:endParaRPr lang="ru-RU" sz="1200" dirty="0">
              <a:solidFill>
                <a:schemeClr val="bg1"/>
              </a:solidFill>
              <a:latin typeface="Circe Bold" panose="020B0502020203020203" pitchFamily="34" charset="0"/>
            </a:endParaRPr>
          </a:p>
          <a:p>
            <a:pPr marL="171450" lvl="2" indent="-171450">
              <a:buFont typeface="Arial" panose="020B0604020202020204" pitchFamily="34" charset="0"/>
              <a:buChar char="•"/>
            </a:pPr>
            <a:r>
              <a:rPr lang="ru-RU" sz="1200" i="0" dirty="0" err="1">
                <a:solidFill>
                  <a:schemeClr val="bg1"/>
                </a:solidFill>
                <a:latin typeface="Circe Bold" panose="020B0502020203020203" pitchFamily="34" charset="0"/>
              </a:rPr>
              <a:t>Квизы</a:t>
            </a:r>
            <a:r>
              <a:rPr lang="ru-RU" sz="1200" i="0" dirty="0">
                <a:solidFill>
                  <a:schemeClr val="bg1"/>
                </a:solidFill>
                <a:latin typeface="Circe Bold" panose="020B0502020203020203" pitchFamily="34" charset="0"/>
              </a:rPr>
              <a:t> по предметам</a:t>
            </a:r>
          </a:p>
          <a:p>
            <a:pPr marL="171450" lvl="2" indent="-171450">
              <a:buFont typeface="Arial" panose="020B0604020202020204" pitchFamily="34" charset="0"/>
              <a:buChar char="•"/>
            </a:pPr>
            <a:r>
              <a:rPr lang="ru-RU" sz="1200" i="0" dirty="0">
                <a:solidFill>
                  <a:schemeClr val="bg1"/>
                </a:solidFill>
                <a:latin typeface="Circe Bold" panose="020B0502020203020203" pitchFamily="34" charset="0"/>
              </a:rPr>
              <a:t>Лицейская олимпиада «Проба сил» по физике, биологии, математике, астрономии</a:t>
            </a:r>
          </a:p>
          <a:p>
            <a:pPr marL="171450" lvl="2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Circe Bold" panose="020B0502020203020203" pitchFamily="34" charset="0"/>
              </a:rPr>
              <a:t>Образовательный туризм</a:t>
            </a:r>
          </a:p>
          <a:p>
            <a:pPr marL="171450" lvl="2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Circe Bold" panose="020B0502020203020203" pitchFamily="34" charset="0"/>
              </a:rPr>
              <a:t>Система дополнительного образования</a:t>
            </a:r>
          </a:p>
          <a:p>
            <a:pPr marL="171450" lvl="2" indent="-171450">
              <a:buFont typeface="Arial" panose="020B0604020202020204" pitchFamily="34" charset="0"/>
              <a:buChar char="•"/>
            </a:pPr>
            <a:endParaRPr lang="ru-RU" sz="1200" i="0" dirty="0">
              <a:solidFill>
                <a:schemeClr val="bg1"/>
              </a:solidFill>
              <a:latin typeface="Circe Bold" panose="020B0502020203020203" pitchFamily="34" charset="0"/>
            </a:endParaRPr>
          </a:p>
          <a:p>
            <a:pPr marL="0" lvl="2"/>
            <a:endParaRPr lang="ru-RU" sz="1200" dirty="0">
              <a:solidFill>
                <a:schemeClr val="bg1"/>
              </a:solidFill>
              <a:latin typeface="Circe Bold" panose="020B0502020203020203" pitchFamily="34" charset="0"/>
            </a:endParaRPr>
          </a:p>
          <a:p>
            <a:pPr marL="171450" lvl="2" indent="-171450">
              <a:buFontTx/>
              <a:buChar char="-"/>
            </a:pPr>
            <a:endParaRPr lang="ru-RU" sz="1200" dirty="0">
              <a:solidFill>
                <a:schemeClr val="bg1"/>
              </a:solidFill>
              <a:latin typeface="Circe Bold" panose="020B0502020203020203" pitchFamily="34" charset="0"/>
            </a:endParaRPr>
          </a:p>
          <a:p>
            <a:pPr marL="0" lvl="2"/>
            <a:endParaRPr lang="ru-RU" sz="1200" i="0" dirty="0">
              <a:solidFill>
                <a:schemeClr val="bg1"/>
              </a:solidFill>
              <a:latin typeface="Circe Bold" panose="020B0502020203020203" pitchFamily="34" charset="0"/>
            </a:endParaRPr>
          </a:p>
          <a:p>
            <a:pPr marL="171450" lvl="2" indent="-171450">
              <a:buFontTx/>
              <a:buChar char="-"/>
            </a:pPr>
            <a:endParaRPr lang="ru-RU" sz="1200" i="0" dirty="0">
              <a:solidFill>
                <a:schemeClr val="bg1"/>
              </a:solidFill>
              <a:latin typeface="Circe Bold" panose="020B0502020203020203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002A5005-D69D-50E2-0DFD-DE92B7B5DF27}"/>
              </a:ext>
            </a:extLst>
          </p:cNvPr>
          <p:cNvSpPr/>
          <p:nvPr/>
        </p:nvSpPr>
        <p:spPr>
          <a:xfrm>
            <a:off x="6298687" y="1681609"/>
            <a:ext cx="2371682" cy="3965976"/>
          </a:xfrm>
          <a:prstGeom prst="roundRect">
            <a:avLst>
              <a:gd name="adj" fmla="val 14502"/>
            </a:avLst>
          </a:prstGeom>
          <a:solidFill>
            <a:srgbClr val="11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6360A2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F0250D2-5E3C-E695-F1A7-1027246BBBF4}"/>
              </a:ext>
            </a:extLst>
          </p:cNvPr>
          <p:cNvSpPr txBox="1"/>
          <p:nvPr/>
        </p:nvSpPr>
        <p:spPr>
          <a:xfrm>
            <a:off x="6289453" y="1857432"/>
            <a:ext cx="2371682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dirty="0">
                <a:solidFill>
                  <a:schemeClr val="bg1"/>
                </a:solidFill>
                <a:latin typeface="Circe Bold" panose="020B0502020203020203" pitchFamily="34" charset="0"/>
              </a:rPr>
              <a:t>Школа – партнёр </a:t>
            </a:r>
            <a:r>
              <a:rPr lang="ru-RU" sz="1200" b="0" i="0" dirty="0">
                <a:solidFill>
                  <a:schemeClr val="bg1"/>
                </a:solidFill>
                <a:latin typeface="Circe" panose="020B0502020203020203" pitchFamily="34" charset="0"/>
              </a:rPr>
              <a:t> </a:t>
            </a:r>
            <a:r>
              <a:rPr lang="ru-RU" sz="1200" b="1" i="0" dirty="0">
                <a:solidFill>
                  <a:schemeClr val="bg1"/>
                </a:solidFill>
                <a:latin typeface="Circe" panose="020B0502020203020203" pitchFamily="34" charset="0"/>
              </a:rPr>
              <a:t>ОЦ «Взлёт»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>
              <a:solidFill>
                <a:schemeClr val="bg1"/>
              </a:solidFill>
              <a:latin typeface="Circe" panose="020B0502020203020203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="0" i="0" dirty="0">
                <a:solidFill>
                  <a:schemeClr val="bg1"/>
                </a:solidFill>
                <a:latin typeface="Circe" panose="020B0502020203020203" pitchFamily="34" charset="0"/>
              </a:rPr>
              <a:t>Интенсивы по математике, физике, химии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>
                <a:solidFill>
                  <a:schemeClr val="bg1"/>
                </a:solidFill>
                <a:latin typeface="Circe" panose="020B0502020203020203" pitchFamily="34" charset="0"/>
              </a:rPr>
              <a:t>Региональный технический ХАКАТОН</a:t>
            </a:r>
            <a:endParaRPr lang="ru-RU" sz="1200" b="0" i="0" dirty="0">
              <a:solidFill>
                <a:schemeClr val="bg1"/>
              </a:solidFill>
              <a:latin typeface="Circe" panose="020B0502020203020203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="0" i="0" dirty="0">
                <a:solidFill>
                  <a:schemeClr val="bg1"/>
                </a:solidFill>
                <a:latin typeface="Circe" panose="020B0502020203020203" pitchFamily="34" charset="0"/>
              </a:rPr>
              <a:t>Интеллектуальный турнир по химии и биологии "Формула успеха»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="0" i="0" dirty="0">
                <a:solidFill>
                  <a:schemeClr val="bg1"/>
                </a:solidFill>
                <a:latin typeface="Circe" panose="020B0502020203020203" pitchFamily="34" charset="0"/>
              </a:rPr>
              <a:t>Открытая олимпиада по экспериментальной физике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>
                <a:solidFill>
                  <a:schemeClr val="bg1"/>
                </a:solidFill>
                <a:latin typeface="Circe" panose="020B0502020203020203" pitchFamily="34" charset="0"/>
              </a:rPr>
              <a:t>Площадки проведения перечневых олимпиад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200" b="0" i="0" dirty="0">
              <a:solidFill>
                <a:schemeClr val="bg1"/>
              </a:solidFill>
              <a:latin typeface="Circe" panose="020B0502020203020203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200" b="0" i="0" dirty="0">
              <a:solidFill>
                <a:schemeClr val="bg1"/>
              </a:solidFill>
              <a:latin typeface="Circe" panose="020B0502020203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>
              <a:solidFill>
                <a:schemeClr val="bg1"/>
              </a:solidFill>
              <a:latin typeface="Circe" panose="020B0502020203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dirty="0">
              <a:solidFill>
                <a:schemeClr val="bg1"/>
              </a:solidFill>
              <a:latin typeface="Circe" panose="020B0502020203020203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6BA55DB2-E658-BCE2-1841-926E51232356}"/>
              </a:ext>
            </a:extLst>
          </p:cNvPr>
          <p:cNvSpPr/>
          <p:nvPr/>
        </p:nvSpPr>
        <p:spPr>
          <a:xfrm>
            <a:off x="9116734" y="1681609"/>
            <a:ext cx="2484715" cy="3867040"/>
          </a:xfrm>
          <a:prstGeom prst="roundRect">
            <a:avLst>
              <a:gd name="adj" fmla="val 14164"/>
            </a:avLst>
          </a:prstGeom>
          <a:solidFill>
            <a:srgbClr val="11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6360A2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2D156F-9204-9445-7B21-341B4C583EAD}"/>
              </a:ext>
            </a:extLst>
          </p:cNvPr>
          <p:cNvSpPr txBox="1"/>
          <p:nvPr/>
        </p:nvSpPr>
        <p:spPr>
          <a:xfrm>
            <a:off x="9095996" y="1672766"/>
            <a:ext cx="237168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Circe Bold" panose="020B0502020203020203" pitchFamily="34" charset="0"/>
              </a:rPr>
              <a:t>Апробация: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Circe" panose="020B0502020203020203" pitchFamily="34" charset="0"/>
              </a:rPr>
              <a:t>дидактического материала УМК Петерсон Л.Г. «Математика 5 класс»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Circe" panose="020B0502020203020203" pitchFamily="34" charset="0"/>
              </a:rPr>
              <a:t>курса «Вероятность </a:t>
            </a:r>
            <a:br>
              <a:rPr lang="ru-RU" sz="1200" dirty="0">
                <a:solidFill>
                  <a:schemeClr val="bg1"/>
                </a:solidFill>
                <a:latin typeface="Circe" panose="020B0502020203020203" pitchFamily="34" charset="0"/>
              </a:rPr>
            </a:br>
            <a:r>
              <a:rPr lang="ru-RU" sz="1200" dirty="0">
                <a:solidFill>
                  <a:schemeClr val="bg1"/>
                </a:solidFill>
                <a:latin typeface="Circe" panose="020B0502020203020203" pitchFamily="34" charset="0"/>
              </a:rPr>
              <a:t>и статистика» 7 класс.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>
              <a:solidFill>
                <a:schemeClr val="bg1"/>
              </a:solidFill>
              <a:latin typeface="Circe" panose="020B050202020302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Circe" panose="020B0502020203020203" pitchFamily="34" charset="0"/>
              </a:rPr>
              <a:t>Внедрение инновационных образовательных технологий и форм учебной и внеучебной деятельности: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Circe" panose="020B0502020203020203" pitchFamily="34" charset="0"/>
              </a:rPr>
              <a:t>Всероссийские математические турниры (</a:t>
            </a:r>
            <a:r>
              <a:rPr lang="en-US" sz="1200" dirty="0">
                <a:solidFill>
                  <a:schemeClr val="bg1"/>
                </a:solidFill>
                <a:latin typeface="Circe" panose="020B0502020203020203" pitchFamily="34" charset="0"/>
              </a:rPr>
              <a:t>KOSTROMA</a:t>
            </a:r>
            <a:r>
              <a:rPr lang="ru-RU" sz="1200" dirty="0">
                <a:solidFill>
                  <a:schemeClr val="bg1"/>
                </a:solidFill>
                <a:latin typeface="Circe" panose="020B0502020203020203" pitchFamily="34" charset="0"/>
              </a:rPr>
              <a:t>-</a:t>
            </a:r>
            <a:r>
              <a:rPr lang="en-US" sz="1200" dirty="0">
                <a:solidFill>
                  <a:schemeClr val="bg1"/>
                </a:solidFill>
                <a:latin typeface="Circe" panose="020B0502020203020203" pitchFamily="34" charset="0"/>
              </a:rPr>
              <a:t> OPEN</a:t>
            </a:r>
            <a:r>
              <a:rPr lang="ru-RU" sz="1200" dirty="0">
                <a:solidFill>
                  <a:schemeClr val="bg1"/>
                </a:solidFill>
                <a:latin typeface="Circe" panose="020B0502020203020203" pitchFamily="34" charset="0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Circe" panose="020B0502020203020203" pitchFamily="34" charset="0"/>
              </a:rPr>
              <a:t>Математическая интернет-карусель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Circe" panose="020B0502020203020203" pitchFamily="34" charset="0"/>
              </a:rPr>
              <a:t>Турниры математических игр</a:t>
            </a:r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0849D17B-18E6-D8AE-B342-CC982C7CBEC5}"/>
              </a:ext>
            </a:extLst>
          </p:cNvPr>
          <p:cNvSpPr/>
          <p:nvPr/>
        </p:nvSpPr>
        <p:spPr>
          <a:xfrm>
            <a:off x="703583" y="4946223"/>
            <a:ext cx="2385008" cy="69537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115E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endParaRPr lang="ru-RU" sz="3200" b="1" dirty="0">
              <a:solidFill>
                <a:srgbClr val="6360A2"/>
              </a:solidFill>
              <a:latin typeface="Circe Bold" panose="020B0502020203020203" pitchFamily="34" charset="0"/>
            </a:endParaRP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F1791599-B51B-B85C-AFF8-12170A11157C}"/>
              </a:ext>
            </a:extLst>
          </p:cNvPr>
          <p:cNvGrpSpPr/>
          <p:nvPr/>
        </p:nvGrpSpPr>
        <p:grpSpPr>
          <a:xfrm>
            <a:off x="814329" y="4952191"/>
            <a:ext cx="4253635" cy="1206642"/>
            <a:chOff x="-495899" y="4259252"/>
            <a:chExt cx="4097352" cy="98917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FC5A6E0-D065-D15A-0E57-B5D76E125D16}"/>
                </a:ext>
              </a:extLst>
            </p:cNvPr>
            <p:cNvSpPr txBox="1"/>
            <p:nvPr/>
          </p:nvSpPr>
          <p:spPr>
            <a:xfrm>
              <a:off x="-495899" y="4259252"/>
              <a:ext cx="2111143" cy="6055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>
                  <a:latin typeface="Circe Bold" panose="020B0502020203020203" pitchFamily="34" charset="0"/>
                </a:rPr>
                <a:t>5-11 классы Лицея и  других ОО ближайших городов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F1E99B6-45C8-EB25-E80A-12C8DE54A5E8}"/>
                </a:ext>
              </a:extLst>
            </p:cNvPr>
            <p:cNvSpPr txBox="1"/>
            <p:nvPr/>
          </p:nvSpPr>
          <p:spPr>
            <a:xfrm>
              <a:off x="2159745" y="4974057"/>
              <a:ext cx="1441708" cy="2743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380"/>
                </a:lnSpc>
              </a:pPr>
              <a:endParaRPr lang="ru-RU" sz="1400" dirty="0">
                <a:solidFill>
                  <a:srgbClr val="6360A2"/>
                </a:solidFill>
                <a:latin typeface="Circe" panose="020B0502020203020203" pitchFamily="34" charset="0"/>
              </a:endParaRPr>
            </a:p>
          </p:txBody>
        </p:sp>
      </p:grp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8F02B725-B71D-D946-D565-C0FBD944BA12}"/>
              </a:ext>
            </a:extLst>
          </p:cNvPr>
          <p:cNvSpPr/>
          <p:nvPr/>
        </p:nvSpPr>
        <p:spPr>
          <a:xfrm>
            <a:off x="3490165" y="4919477"/>
            <a:ext cx="2381228" cy="74316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115E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endParaRPr lang="ru-RU" sz="3200" b="1" dirty="0">
              <a:solidFill>
                <a:srgbClr val="6360A2"/>
              </a:solidFill>
              <a:latin typeface="Circe Bold" panose="020B0502020203020203" pitchFamily="34" charset="0"/>
            </a:endParaRPr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ACCB4495-046C-4444-3C88-819667157C14}"/>
              </a:ext>
            </a:extLst>
          </p:cNvPr>
          <p:cNvGrpSpPr/>
          <p:nvPr/>
        </p:nvGrpSpPr>
        <p:grpSpPr>
          <a:xfrm>
            <a:off x="3882443" y="5106393"/>
            <a:ext cx="1827925" cy="369332"/>
            <a:chOff x="1694524" y="4948912"/>
            <a:chExt cx="1986979" cy="369332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A2A4996-C4C9-698D-4EFC-7C465ADA85D5}"/>
                </a:ext>
              </a:extLst>
            </p:cNvPr>
            <p:cNvSpPr txBox="1"/>
            <p:nvPr/>
          </p:nvSpPr>
          <p:spPr>
            <a:xfrm>
              <a:off x="1694524" y="4948912"/>
              <a:ext cx="182792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latin typeface="Circe Bold" panose="020B0502020203020203" pitchFamily="34" charset="0"/>
                </a:rPr>
                <a:t>5-9 классы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AACF45E-6D43-60C1-B7E5-5B023F74BDDE}"/>
                </a:ext>
              </a:extLst>
            </p:cNvPr>
            <p:cNvSpPr txBox="1"/>
            <p:nvPr/>
          </p:nvSpPr>
          <p:spPr>
            <a:xfrm>
              <a:off x="2159745" y="4974057"/>
              <a:ext cx="1521758" cy="2743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380"/>
                </a:lnSpc>
              </a:pPr>
              <a:endParaRPr lang="ru-RU" sz="1400" dirty="0">
                <a:solidFill>
                  <a:srgbClr val="6360A2"/>
                </a:solidFill>
                <a:latin typeface="Circe" panose="020B0502020203020203" pitchFamily="34" charset="0"/>
              </a:endParaRPr>
            </a:p>
          </p:txBody>
        </p:sp>
      </p:grp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68A3C4B7-C9F4-61E2-5408-893DCE2A24F4}"/>
              </a:ext>
            </a:extLst>
          </p:cNvPr>
          <p:cNvSpPr/>
          <p:nvPr/>
        </p:nvSpPr>
        <p:spPr>
          <a:xfrm>
            <a:off x="6305293" y="4880724"/>
            <a:ext cx="2365075" cy="78191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115E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Circe Bold" panose="020B0502020203020203" pitchFamily="34" charset="0"/>
              </a:rPr>
              <a:t>5-11 классы Лицея и  других ОО ближайших городов</a:t>
            </a: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B60EB95D-B5F5-E260-2C6C-C8E4BE7FB37E}"/>
              </a:ext>
            </a:extLst>
          </p:cNvPr>
          <p:cNvSpPr/>
          <p:nvPr/>
        </p:nvSpPr>
        <p:spPr>
          <a:xfrm>
            <a:off x="9246874" y="4995459"/>
            <a:ext cx="2224434" cy="65212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115E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irce Bold" panose="020B0502020203020203" pitchFamily="34" charset="0"/>
              </a:rPr>
              <a:t>5-11 классы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12A6A60-BD25-F6D3-1E11-CD76EC4298EB}"/>
              </a:ext>
            </a:extLst>
          </p:cNvPr>
          <p:cNvSpPr txBox="1"/>
          <p:nvPr/>
        </p:nvSpPr>
        <p:spPr>
          <a:xfrm>
            <a:off x="9769663" y="4948912"/>
            <a:ext cx="5121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3200" b="1" dirty="0">
              <a:solidFill>
                <a:srgbClr val="6360A2"/>
              </a:solidFill>
              <a:latin typeface="Circe Bold" panose="020B0502020203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677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CFB91D-39E1-4277-AB5C-CCC8122197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7382" y="149638"/>
            <a:ext cx="8198114" cy="775666"/>
          </a:xfrm>
        </p:spPr>
        <p:txBody>
          <a:bodyPr/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</a:rPr>
              <a:t>Дополнительное образование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D39152A-7D6E-4C0E-9BF4-1E11C1047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5D0BD1-C0CA-7E42-AF30-540D025336E1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BCAD462-D8FE-400F-8C63-5358E81876CB}"/>
              </a:ext>
            </a:extLst>
          </p:cNvPr>
          <p:cNvSpPr/>
          <p:nvPr/>
        </p:nvSpPr>
        <p:spPr>
          <a:xfrm>
            <a:off x="1033322" y="1626532"/>
            <a:ext cx="20717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  <a:ea typeface="+mj-ea"/>
                <a:cs typeface="+mj-cs"/>
              </a:rPr>
              <a:t>Наука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cs typeface="Times New Roman" pitchFamily="18" charset="0"/>
              </a:rPr>
              <a:t>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CA26A5B-A2DE-414F-B84F-BD841EA11E48}"/>
              </a:ext>
            </a:extLst>
          </p:cNvPr>
          <p:cNvSpPr/>
          <p:nvPr/>
        </p:nvSpPr>
        <p:spPr>
          <a:xfrm>
            <a:off x="965812" y="3447428"/>
            <a:ext cx="21431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  <a:ea typeface="+mj-ea"/>
                <a:cs typeface="+mj-cs"/>
              </a:rPr>
              <a:t>Искусство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B77F95F-2765-4C5A-895B-AF8D62F1EDA0}"/>
              </a:ext>
            </a:extLst>
          </p:cNvPr>
          <p:cNvSpPr/>
          <p:nvPr/>
        </p:nvSpPr>
        <p:spPr>
          <a:xfrm>
            <a:off x="965812" y="4887386"/>
            <a:ext cx="2399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  <a:ea typeface="+mj-ea"/>
                <a:cs typeface="+mj-cs"/>
              </a:rPr>
              <a:t>Спорт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81C3BAF-41F5-4D28-BD51-9A78ADB4D125}"/>
              </a:ext>
            </a:extLst>
          </p:cNvPr>
          <p:cNvSpPr/>
          <p:nvPr/>
        </p:nvSpPr>
        <p:spPr>
          <a:xfrm>
            <a:off x="3108951" y="1371817"/>
            <a:ext cx="533063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cs typeface="Times New Roman" pitchFamily="18" charset="0"/>
              </a:rPr>
              <a:t>межшкольный факультатив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cs typeface="Times New Roman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cs typeface="Times New Roman" pitchFamily="18" charset="0"/>
              </a:rPr>
              <a:t>по профильным предметам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cs typeface="Times New Roman" pitchFamily="18" charset="0"/>
              </a:rPr>
              <a:t> кружок «Олимпиадная математика»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cs typeface="Times New Roman" pitchFamily="18" charset="0"/>
              </a:rPr>
              <a:t> кружок «Робототехника»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cs typeface="Times New Roman" pitchFamily="18" charset="0"/>
              </a:rPr>
              <a:t> кружок «3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cs typeface="Times New Roman" pitchFamily="18" charset="0"/>
              </a:rPr>
              <a:t>D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cs typeface="Times New Roman" pitchFamily="18" charset="0"/>
              </a:rPr>
              <a:t>моделирование»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7E2307F-DBB3-4E3E-8BF6-D309AA773528}"/>
              </a:ext>
            </a:extLst>
          </p:cNvPr>
          <p:cNvSpPr/>
          <p:nvPr/>
        </p:nvSpPr>
        <p:spPr>
          <a:xfrm>
            <a:off x="3108952" y="3324317"/>
            <a:ext cx="53306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cs typeface="Times New Roman" pitchFamily="18" charset="0"/>
              </a:rPr>
              <a:t>кружок «Хореография»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cs typeface="Times New Roman" pitchFamily="18" charset="0"/>
              </a:rPr>
              <a:t> кружок «Медиацентр»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ru-RU" sz="2000" dirty="0">
                <a:solidFill>
                  <a:prstClr val="black"/>
                </a:solidFill>
                <a:latin typeface="Montserrat"/>
                <a:cs typeface="Times New Roman" pitchFamily="18" charset="0"/>
              </a:rPr>
              <a:t>школ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cs typeface="Times New Roman" pitchFamily="18" charset="0"/>
              </a:rPr>
              <a:t>ьный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cs typeface="Times New Roman" pitchFamily="18" charset="0"/>
              </a:rPr>
              <a:t> театр «Глобус»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E9EECE3-9C7D-4552-950B-CDC8B449FF12}"/>
              </a:ext>
            </a:extLst>
          </p:cNvPr>
          <p:cNvSpPr/>
          <p:nvPr/>
        </p:nvSpPr>
        <p:spPr>
          <a:xfrm>
            <a:off x="3108952" y="4700837"/>
            <a:ext cx="54292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cs typeface="Times New Roman" pitchFamily="18" charset="0"/>
              </a:rPr>
              <a:t>школьный спортивный клуб «Лидер»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cs typeface="Times New Roman" pitchFamily="18" charset="0"/>
              </a:rPr>
              <a:t> отряд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cs typeface="Times New Roman" pitchFamily="18" charset="0"/>
              </a:rPr>
              <a:t>Юнармии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cs typeface="Times New Roman" pitchFamily="18" charset="0"/>
              </a:rPr>
              <a:t> «Экипаж»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cs typeface="Times New Roman" pitchFamily="18" charset="0"/>
              </a:rPr>
              <a:t> отряд ЮИД «Квартал»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4776746-C0DE-4C3F-9159-B8B30646A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7946" y="1180942"/>
            <a:ext cx="2265023" cy="163121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45510F9-DEE2-4CF7-BEE0-09AAD0877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0895" y="3003033"/>
            <a:ext cx="2238628" cy="148833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BE89C7E-3A84-4E7A-A705-A3636D0D61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918" b="7241"/>
          <a:stretch/>
        </p:blipFill>
        <p:spPr>
          <a:xfrm>
            <a:off x="9380203" y="4504218"/>
            <a:ext cx="1661387" cy="1857238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BD8B2153-828C-48F5-B9B1-5B2B0B390CDD}"/>
              </a:ext>
            </a:extLst>
          </p:cNvPr>
          <p:cNvGrpSpPr/>
          <p:nvPr/>
        </p:nvGrpSpPr>
        <p:grpSpPr>
          <a:xfrm>
            <a:off x="0" y="178057"/>
            <a:ext cx="2231138" cy="735445"/>
            <a:chOff x="0" y="178057"/>
            <a:chExt cx="2231138" cy="735445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E1772425-B50C-4B34-99F0-6A7257D70ECC}"/>
                </a:ext>
              </a:extLst>
            </p:cNvPr>
            <p:cNvSpPr/>
            <p:nvPr/>
          </p:nvSpPr>
          <p:spPr>
            <a:xfrm>
              <a:off x="0" y="178057"/>
              <a:ext cx="891915" cy="735445"/>
            </a:xfrm>
            <a:prstGeom prst="rect">
              <a:avLst/>
            </a:prstGeom>
            <a:solidFill>
              <a:srgbClr val="115E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A6B95588-BECE-4513-8D12-47EEB9D41366}"/>
                </a:ext>
              </a:extLst>
            </p:cNvPr>
            <p:cNvGrpSpPr/>
            <p:nvPr/>
          </p:nvGrpSpPr>
          <p:grpSpPr>
            <a:xfrm>
              <a:off x="515938" y="178057"/>
              <a:ext cx="1715200" cy="735445"/>
              <a:chOff x="148215" y="178057"/>
              <a:chExt cx="1715200" cy="735445"/>
            </a:xfrm>
          </p:grpSpPr>
          <p:sp>
            <p:nvSpPr>
              <p:cNvPr id="18" name="Овал 17">
                <a:extLst>
                  <a:ext uri="{FF2B5EF4-FFF2-40B4-BE49-F238E27FC236}">
                    <a16:creationId xmlns:a16="http://schemas.microsoft.com/office/drawing/2014/main" id="{91004801-F857-4D95-A3DA-DA3FD1D3C3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8215" y="178057"/>
                <a:ext cx="735445" cy="735445"/>
              </a:xfrm>
              <a:prstGeom prst="ellipse">
                <a:avLst/>
              </a:prstGeom>
              <a:solidFill>
                <a:srgbClr val="115E4B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41CA817-FE5C-401C-B43B-74EBF1275D69}"/>
                  </a:ext>
                </a:extLst>
              </p:cNvPr>
              <p:cNvSpPr txBox="1"/>
              <p:nvPr/>
            </p:nvSpPr>
            <p:spPr>
              <a:xfrm>
                <a:off x="790187" y="345724"/>
                <a:ext cx="107322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endParaRPr lang="ru-RU" sz="2000" b="1" dirty="0">
                  <a:latin typeface="Circe Bold" panose="020B0502020203020203" pitchFamily="34" charset="0"/>
                  <a:ea typeface="Montserrat Medium" charset="0"/>
                  <a:cs typeface="Montserrat Medium" charset="0"/>
                </a:endParaRPr>
              </a:p>
            </p:txBody>
          </p:sp>
        </p:grpSp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6D40DA4-4709-47C0-A51E-3FEBE940C225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324" y="230924"/>
            <a:ext cx="637353" cy="63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575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C7C82F-3276-1D2B-4A5A-5B6312DB3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9287" y="197613"/>
            <a:ext cx="8760712" cy="775666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</a:rPr>
              <a:t>Социальные / индустриальные партнеры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A18662F-BB14-DBDE-5B82-ADF41B8E8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D0BD1-C0CA-7E42-AF30-540D025336E1}" type="slidenum">
              <a:rPr lang="ru-RU" smtClean="0"/>
              <a:pPr/>
              <a:t>14</a:t>
            </a:fld>
            <a:endParaRPr lang="ru-RU" dirty="0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6019D1F5-DB2D-8027-8F19-69C843568DDA}"/>
              </a:ext>
            </a:extLst>
          </p:cNvPr>
          <p:cNvGrpSpPr/>
          <p:nvPr/>
        </p:nvGrpSpPr>
        <p:grpSpPr>
          <a:xfrm>
            <a:off x="0" y="141724"/>
            <a:ext cx="2231138" cy="735445"/>
            <a:chOff x="0" y="178057"/>
            <a:chExt cx="2231138" cy="735445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BFB9470E-C3F0-786A-0A7E-42375B16D9E2}"/>
                </a:ext>
              </a:extLst>
            </p:cNvPr>
            <p:cNvSpPr/>
            <p:nvPr/>
          </p:nvSpPr>
          <p:spPr>
            <a:xfrm>
              <a:off x="0" y="178057"/>
              <a:ext cx="891915" cy="735445"/>
            </a:xfrm>
            <a:prstGeom prst="rect">
              <a:avLst/>
            </a:prstGeom>
            <a:solidFill>
              <a:srgbClr val="115E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293B793D-78C5-1143-30E5-72C90531D2BC}"/>
                </a:ext>
              </a:extLst>
            </p:cNvPr>
            <p:cNvGrpSpPr/>
            <p:nvPr/>
          </p:nvGrpSpPr>
          <p:grpSpPr>
            <a:xfrm>
              <a:off x="515938" y="178057"/>
              <a:ext cx="1715200" cy="735445"/>
              <a:chOff x="148215" y="178057"/>
              <a:chExt cx="1715200" cy="735445"/>
            </a:xfrm>
          </p:grpSpPr>
          <p:sp>
            <p:nvSpPr>
              <p:cNvPr id="25" name="Овал 24">
                <a:extLst>
                  <a:ext uri="{FF2B5EF4-FFF2-40B4-BE49-F238E27FC236}">
                    <a16:creationId xmlns:a16="http://schemas.microsoft.com/office/drawing/2014/main" id="{A28084B1-CE47-5173-A9A9-8A33FEBCFA7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8215" y="178057"/>
                <a:ext cx="735445" cy="735445"/>
              </a:xfrm>
              <a:prstGeom prst="ellipse">
                <a:avLst/>
              </a:prstGeom>
              <a:solidFill>
                <a:srgbClr val="115E4B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B2315B2-3180-0E77-4E0F-F82ADC6D5A40}"/>
                  </a:ext>
                </a:extLst>
              </p:cNvPr>
              <p:cNvSpPr txBox="1"/>
              <p:nvPr/>
            </p:nvSpPr>
            <p:spPr>
              <a:xfrm>
                <a:off x="790187" y="345724"/>
                <a:ext cx="107322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endParaRPr lang="ru-RU" sz="2000" b="1" dirty="0">
                  <a:latin typeface="Circe Bold" panose="020B0502020203020203" pitchFamily="34" charset="0"/>
                  <a:ea typeface="Montserrat Medium" charset="0"/>
                  <a:cs typeface="Montserrat Medium" charset="0"/>
                </a:endParaRPr>
              </a:p>
            </p:txBody>
          </p:sp>
        </p:grpSp>
      </p:grp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743F097-343F-4725-B01F-761D170FE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65" y="159130"/>
            <a:ext cx="735445" cy="735445"/>
          </a:xfrm>
          <a:prstGeom prst="rect">
            <a:avLst/>
          </a:prstGeom>
        </p:spPr>
      </p:pic>
      <p:graphicFrame>
        <p:nvGraphicFramePr>
          <p:cNvPr id="23" name="Схема 22">
            <a:extLst>
              <a:ext uri="{FF2B5EF4-FFF2-40B4-BE49-F238E27FC236}">
                <a16:creationId xmlns:a16="http://schemas.microsoft.com/office/drawing/2014/main" id="{07E1B1A8-3072-48E1-9121-057634EE2F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4383335"/>
              </p:ext>
            </p:extLst>
          </p:nvPr>
        </p:nvGraphicFramePr>
        <p:xfrm>
          <a:off x="2152000" y="109283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05519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72CFF9-23E7-43E9-989B-82842F8A2B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1901" y="246125"/>
            <a:ext cx="8198114" cy="775666"/>
          </a:xfrm>
        </p:spPr>
        <p:txBody>
          <a:bodyPr/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</a:rPr>
              <a:t>Результативность участия в региональном этапе </a:t>
            </a:r>
            <a:r>
              <a:rPr lang="ru-RU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</a:rPr>
              <a:t>ВсОШ</a:t>
            </a:r>
            <a:r>
              <a:rPr lang="ru-RU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</a:rPr>
              <a:t>- 50%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Montserrat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FBAC35B-7E65-4597-AC8A-AD2B1EFFC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D0BD1-C0CA-7E42-AF30-540D025336E1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26B062C-086F-47BD-9793-8DE9517F8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928" y="1384157"/>
            <a:ext cx="7329336" cy="488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52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D4E993-FDAB-46D2-B4FB-3E7CBA91C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</a:rPr>
              <a:t>Результативность участия в заключительных этапах перечневых олимпиад в 2022-2023 </a:t>
            </a:r>
            <a:r>
              <a:rPr lang="ru-RU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</a:rPr>
              <a:t>уч.г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</a:rPr>
              <a:t>.</a:t>
            </a:r>
            <a:b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</a:rPr>
            </a:b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Montserrat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0CC44FF-1FF2-4925-9FFF-89ED89FCA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D0BD1-C0CA-7E42-AF30-540D025336E1}" type="slidenum">
              <a:rPr lang="ru-RU" smtClean="0"/>
              <a:pPr/>
              <a:t>16</a:t>
            </a:fld>
            <a:endParaRPr lang="ru-RU"/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7E7085BF-5617-4D2B-9D95-7327457116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042220"/>
              </p:ext>
            </p:extLst>
          </p:nvPr>
        </p:nvGraphicFramePr>
        <p:xfrm>
          <a:off x="552450" y="1309319"/>
          <a:ext cx="9448800" cy="5138575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5248275">
                  <a:extLst>
                    <a:ext uri="{9D8B030D-6E8A-4147-A177-3AD203B41FA5}">
                      <a16:colId xmlns:a16="http://schemas.microsoft.com/office/drawing/2014/main" val="3869813913"/>
                    </a:ext>
                  </a:extLst>
                </a:gridCol>
                <a:gridCol w="1504950">
                  <a:extLst>
                    <a:ext uri="{9D8B030D-6E8A-4147-A177-3AD203B41FA5}">
                      <a16:colId xmlns:a16="http://schemas.microsoft.com/office/drawing/2014/main" val="1790334098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val="3264389921"/>
                    </a:ext>
                  </a:extLst>
                </a:gridCol>
                <a:gridCol w="1533525">
                  <a:extLst>
                    <a:ext uri="{9D8B030D-6E8A-4147-A177-3AD203B41FA5}">
                      <a16:colId xmlns:a16="http://schemas.microsoft.com/office/drawing/2014/main" val="1740161023"/>
                    </a:ext>
                  </a:extLst>
                </a:gridCol>
              </a:tblGrid>
              <a:tr h="1482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Montserrat"/>
                        </a:rPr>
                        <a:t>Название олимпиады</a:t>
                      </a:r>
                      <a:endParaRPr lang="ru-RU" sz="140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>
                    <a:solidFill>
                      <a:srgbClr val="115E4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Montserrat"/>
                        </a:rPr>
                        <a:t>Предмет</a:t>
                      </a:r>
                      <a:endParaRPr lang="ru-RU" sz="140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>
                    <a:solidFill>
                      <a:srgbClr val="115E4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Montserrat"/>
                        </a:rPr>
                        <a:t>Призёр</a:t>
                      </a:r>
                      <a:endParaRPr lang="ru-RU" sz="140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>
                    <a:solidFill>
                      <a:srgbClr val="115E4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Montserrat"/>
                        </a:rPr>
                        <a:t>Победитель</a:t>
                      </a:r>
                      <a:endParaRPr lang="ru-RU" sz="140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>
                    <a:solidFill>
                      <a:srgbClr val="115E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7315"/>
                  </a:ext>
                </a:extLst>
              </a:tr>
              <a:tr h="3584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Montserrat"/>
                        </a:rPr>
                        <a:t>Московская олимпиада школьников по физике</a:t>
                      </a:r>
                      <a:endParaRPr lang="ru-RU" sz="140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>
                    <a:solidFill>
                      <a:srgbClr val="115E4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Montserrat"/>
                        </a:rPr>
                        <a:t>Физика </a:t>
                      </a:r>
                      <a:endParaRPr lang="ru-RU" sz="1400" b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Montserrat"/>
                        </a:rPr>
                        <a:t>2</a:t>
                      </a:r>
                      <a:endParaRPr lang="ru-RU" sz="1400" b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Montserrat"/>
                        </a:rPr>
                        <a:t> </a:t>
                      </a:r>
                      <a:endParaRPr lang="ru-RU" sz="1400" b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extLst>
                  <a:ext uri="{0D108BD9-81ED-4DB2-BD59-A6C34878D82A}">
                    <a16:rowId xmlns:a16="http://schemas.microsoft.com/office/drawing/2014/main" val="3942559008"/>
                  </a:ext>
                </a:extLst>
              </a:tr>
              <a:tr h="148267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Montserrat"/>
                        </a:rPr>
                        <a:t>Олимпиада «Физтех» 2023</a:t>
                      </a:r>
                      <a:endParaRPr lang="ru-RU" sz="140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>
                    <a:solidFill>
                      <a:srgbClr val="115E4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Montserrat"/>
                        </a:rPr>
                        <a:t>Физика</a:t>
                      </a:r>
                      <a:endParaRPr lang="ru-RU" sz="1400" b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Montserrat"/>
                        </a:rPr>
                        <a:t>-</a:t>
                      </a:r>
                      <a:endParaRPr lang="ru-RU" sz="1400" b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Montserrat"/>
                        </a:rPr>
                        <a:t>2</a:t>
                      </a:r>
                      <a:endParaRPr lang="ru-RU" sz="1400" b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extLst>
                  <a:ext uri="{0D108BD9-81ED-4DB2-BD59-A6C34878D82A}">
                    <a16:rowId xmlns:a16="http://schemas.microsoft.com/office/drawing/2014/main" val="308384728"/>
                  </a:ext>
                </a:extLst>
              </a:tr>
              <a:tr h="1482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Montserrat"/>
                        </a:rPr>
                        <a:t>Математика</a:t>
                      </a:r>
                      <a:endParaRPr lang="ru-RU" sz="1400" b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Montserrat"/>
                        </a:rPr>
                        <a:t>3</a:t>
                      </a:r>
                      <a:endParaRPr lang="ru-RU" sz="1400" b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Montserrat"/>
                        </a:rPr>
                        <a:t> </a:t>
                      </a:r>
                      <a:endParaRPr lang="ru-RU" sz="1400" b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extLst>
                  <a:ext uri="{0D108BD9-81ED-4DB2-BD59-A6C34878D82A}">
                    <a16:rowId xmlns:a16="http://schemas.microsoft.com/office/drawing/2014/main" val="1133788651"/>
                  </a:ext>
                </a:extLst>
              </a:tr>
              <a:tr h="148267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Montserrat"/>
                        </a:rPr>
                        <a:t>Олимпиада «Ломоносов»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Montserrat"/>
                        </a:rPr>
                        <a:t> </a:t>
                      </a:r>
                      <a:endParaRPr lang="ru-RU" sz="140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>
                    <a:solidFill>
                      <a:srgbClr val="115E4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Montserrat"/>
                        </a:rPr>
                        <a:t>Физика</a:t>
                      </a:r>
                      <a:endParaRPr lang="ru-RU" sz="1400" b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Montserrat"/>
                        </a:rPr>
                        <a:t>3</a:t>
                      </a:r>
                      <a:endParaRPr lang="ru-RU" sz="1400" b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Montserrat"/>
                        </a:rPr>
                        <a:t> </a:t>
                      </a:r>
                      <a:endParaRPr lang="ru-RU" sz="1400" b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extLst>
                  <a:ext uri="{0D108BD9-81ED-4DB2-BD59-A6C34878D82A}">
                    <a16:rowId xmlns:a16="http://schemas.microsoft.com/office/drawing/2014/main" val="2351966815"/>
                  </a:ext>
                </a:extLst>
              </a:tr>
              <a:tr h="2368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Montserrat"/>
                        </a:rPr>
                        <a:t>Математика</a:t>
                      </a:r>
                      <a:endParaRPr lang="ru-RU" sz="1400" b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>
                          <a:effectLst/>
                          <a:latin typeface="Montserrat"/>
                        </a:rPr>
                        <a:t>-</a:t>
                      </a:r>
                      <a:endParaRPr lang="ru-RU" sz="1400" b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Montserrat"/>
                        </a:rPr>
                        <a:t>1</a:t>
                      </a:r>
                      <a:endParaRPr lang="ru-RU" sz="1400" b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extLst>
                  <a:ext uri="{0D108BD9-81ED-4DB2-BD59-A6C34878D82A}">
                    <a16:rowId xmlns:a16="http://schemas.microsoft.com/office/drawing/2014/main" val="4031800174"/>
                  </a:ext>
                </a:extLst>
              </a:tr>
              <a:tr h="199814">
                <a:tc rowSpan="3"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effectLst/>
                          <a:latin typeface="Montserrat"/>
                        </a:rPr>
                        <a:t>Всесибирская</a:t>
                      </a:r>
                      <a:r>
                        <a:rPr lang="ru-RU" sz="1400" dirty="0">
                          <a:effectLst/>
                          <a:latin typeface="Montserrat"/>
                        </a:rPr>
                        <a:t> открытая олимпиада школьников</a:t>
                      </a:r>
                      <a:endParaRPr lang="ru-RU" sz="140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>
                    <a:solidFill>
                      <a:srgbClr val="115E4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Montserrat"/>
                        </a:rPr>
                        <a:t>Математика</a:t>
                      </a:r>
                      <a:endParaRPr lang="ru-RU" sz="1400" b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Montserrat"/>
                        </a:rPr>
                        <a:t>3</a:t>
                      </a:r>
                      <a:endParaRPr lang="ru-RU" sz="1400" b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Montserrat"/>
                        </a:rPr>
                        <a:t> </a:t>
                      </a:r>
                      <a:endParaRPr lang="ru-RU" sz="1400" b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extLst>
                  <a:ext uri="{0D108BD9-81ED-4DB2-BD59-A6C34878D82A}">
                    <a16:rowId xmlns:a16="http://schemas.microsoft.com/office/drawing/2014/main" val="2813627571"/>
                  </a:ext>
                </a:extLst>
              </a:tr>
              <a:tr h="1482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Montserrat"/>
                        </a:rPr>
                        <a:t>Физика</a:t>
                      </a:r>
                      <a:endParaRPr lang="ru-RU" sz="1400" b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Montserrat"/>
                        </a:rPr>
                        <a:t>2</a:t>
                      </a:r>
                      <a:endParaRPr lang="ru-RU" sz="1400" b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Montserrat"/>
                        </a:rPr>
                        <a:t>1</a:t>
                      </a:r>
                      <a:endParaRPr lang="ru-RU" sz="1400" b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extLst>
                  <a:ext uri="{0D108BD9-81ED-4DB2-BD59-A6C34878D82A}">
                    <a16:rowId xmlns:a16="http://schemas.microsoft.com/office/drawing/2014/main" val="168896502"/>
                  </a:ext>
                </a:extLst>
              </a:tr>
              <a:tr h="2068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Montserrat"/>
                        </a:rPr>
                        <a:t>Информатика</a:t>
                      </a:r>
                      <a:endParaRPr lang="ru-RU" sz="1400" b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Montserrat"/>
                        </a:rPr>
                        <a:t>1</a:t>
                      </a:r>
                      <a:endParaRPr lang="ru-RU" sz="1400" b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Montserrat"/>
                        </a:rPr>
                        <a:t>-</a:t>
                      </a:r>
                      <a:endParaRPr lang="ru-RU" sz="1400" b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extLst>
                  <a:ext uri="{0D108BD9-81ED-4DB2-BD59-A6C34878D82A}">
                    <a16:rowId xmlns:a16="http://schemas.microsoft.com/office/drawing/2014/main" val="2021171301"/>
                  </a:ext>
                </a:extLst>
              </a:tr>
              <a:tr h="304172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Montserrat"/>
                        </a:rPr>
                        <a:t>Университетская (СФУ) олимпиада школьников «Бельчонок»</a:t>
                      </a:r>
                      <a:endParaRPr lang="ru-RU" sz="140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>
                    <a:solidFill>
                      <a:srgbClr val="115E4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Montserrat"/>
                        </a:rPr>
                        <a:t>Математика</a:t>
                      </a:r>
                      <a:endParaRPr lang="ru-RU" sz="1400" b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Montserrat"/>
                        </a:rPr>
                        <a:t>-</a:t>
                      </a:r>
                      <a:endParaRPr lang="ru-RU" sz="1400" b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Montserrat"/>
                        </a:rPr>
                        <a:t>1</a:t>
                      </a:r>
                      <a:endParaRPr lang="ru-RU" sz="1400" b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extLst>
                  <a:ext uri="{0D108BD9-81ED-4DB2-BD59-A6C34878D82A}">
                    <a16:rowId xmlns:a16="http://schemas.microsoft.com/office/drawing/2014/main" val="3677396930"/>
                  </a:ext>
                </a:extLst>
              </a:tr>
              <a:tr h="200825">
                <a:tc rowSpan="2"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Montserrat"/>
                        </a:rPr>
                        <a:t>Отраслевая физико- математическая олимпиада школьников «Росатом»</a:t>
                      </a:r>
                      <a:endParaRPr lang="ru-RU" sz="140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>
                    <a:solidFill>
                      <a:srgbClr val="115E4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Montserrat"/>
                        </a:rPr>
                        <a:t>Физика</a:t>
                      </a:r>
                      <a:endParaRPr lang="ru-RU" sz="1400" b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Montserrat"/>
                        </a:rPr>
                        <a:t>2</a:t>
                      </a:r>
                      <a:endParaRPr lang="ru-RU" sz="1400" b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Montserrat"/>
                        </a:rPr>
                        <a:t>-</a:t>
                      </a:r>
                      <a:endParaRPr lang="ru-RU" sz="1400" b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extLst>
                  <a:ext uri="{0D108BD9-81ED-4DB2-BD59-A6C34878D82A}">
                    <a16:rowId xmlns:a16="http://schemas.microsoft.com/office/drawing/2014/main" val="2738270115"/>
                  </a:ext>
                </a:extLst>
              </a:tr>
              <a:tr h="1704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Montserrat"/>
                        </a:rPr>
                        <a:t>Математика</a:t>
                      </a:r>
                      <a:endParaRPr lang="ru-RU" sz="1400" b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Montserrat"/>
                        </a:rPr>
                        <a:t>1</a:t>
                      </a:r>
                      <a:endParaRPr lang="ru-RU" sz="1400" b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Montserrat"/>
                        </a:rPr>
                        <a:t>-</a:t>
                      </a:r>
                      <a:endParaRPr lang="ru-RU" sz="1400" b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extLst>
                  <a:ext uri="{0D108BD9-81ED-4DB2-BD59-A6C34878D82A}">
                    <a16:rowId xmlns:a16="http://schemas.microsoft.com/office/drawing/2014/main" val="2616856403"/>
                  </a:ext>
                </a:extLst>
              </a:tr>
              <a:tr h="304172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Montserrat"/>
                        </a:rPr>
                        <a:t>Отраслевая олимпиада школьников «Газпром»</a:t>
                      </a:r>
                      <a:endParaRPr lang="ru-RU" sz="140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>
                    <a:solidFill>
                      <a:srgbClr val="115E4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Montserrat"/>
                        </a:rPr>
                        <a:t>Физика</a:t>
                      </a:r>
                      <a:endParaRPr lang="ru-RU" sz="1400" b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Montserrat"/>
                        </a:rPr>
                        <a:t> </a:t>
                      </a:r>
                      <a:endParaRPr lang="ru-RU" sz="1400" b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Montserrat"/>
                        </a:rPr>
                        <a:t>1</a:t>
                      </a:r>
                      <a:endParaRPr lang="ru-RU" sz="1400" b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extLst>
                  <a:ext uri="{0D108BD9-81ED-4DB2-BD59-A6C34878D82A}">
                    <a16:rowId xmlns:a16="http://schemas.microsoft.com/office/drawing/2014/main" val="802699022"/>
                  </a:ext>
                </a:extLst>
              </a:tr>
              <a:tr h="304172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Montserrat"/>
                        </a:rPr>
                        <a:t>Объединённая межвузовская математическая олимпиада </a:t>
                      </a:r>
                      <a:endParaRPr lang="ru-RU" sz="140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>
                    <a:solidFill>
                      <a:srgbClr val="115E4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Montserrat"/>
                        </a:rPr>
                        <a:t>Математика</a:t>
                      </a:r>
                      <a:endParaRPr lang="ru-RU" sz="1400" b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Montserrat"/>
                        </a:rPr>
                        <a:t>2</a:t>
                      </a:r>
                      <a:endParaRPr lang="ru-RU" sz="1400" b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Montserrat"/>
                        </a:rPr>
                        <a:t>-</a:t>
                      </a:r>
                      <a:endParaRPr lang="ru-RU" sz="1400" b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extLst>
                  <a:ext uri="{0D108BD9-81ED-4DB2-BD59-A6C34878D82A}">
                    <a16:rowId xmlns:a16="http://schemas.microsoft.com/office/drawing/2014/main" val="3461686665"/>
                  </a:ext>
                </a:extLst>
              </a:tr>
              <a:tr h="2129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Montserrat"/>
                        </a:rPr>
                        <a:t>Московская олимпиада школьников</a:t>
                      </a:r>
                      <a:endParaRPr lang="ru-RU" sz="140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>
                    <a:solidFill>
                      <a:srgbClr val="115E4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Montserrat"/>
                        </a:rPr>
                        <a:t>Физика</a:t>
                      </a:r>
                      <a:endParaRPr lang="ru-RU" sz="1400" b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>
                          <a:effectLst/>
                          <a:latin typeface="Montserrat"/>
                        </a:rPr>
                        <a:t>1</a:t>
                      </a:r>
                      <a:endParaRPr lang="ru-RU" sz="1400" b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Montserrat"/>
                        </a:rPr>
                        <a:t>-</a:t>
                      </a:r>
                      <a:endParaRPr lang="ru-RU" sz="1400" b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extLst>
                  <a:ext uri="{0D108BD9-81ED-4DB2-BD59-A6C34878D82A}">
                    <a16:rowId xmlns:a16="http://schemas.microsoft.com/office/drawing/2014/main" val="1422537932"/>
                  </a:ext>
                </a:extLst>
              </a:tr>
              <a:tr h="2094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Montserrat"/>
                        </a:rPr>
                        <a:t>Олимпиада школьников «Высшая проба»</a:t>
                      </a:r>
                      <a:endParaRPr lang="ru-RU" sz="140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>
                    <a:solidFill>
                      <a:srgbClr val="115E4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Montserrat"/>
                        </a:rPr>
                        <a:t>Русский язык</a:t>
                      </a:r>
                      <a:endParaRPr lang="ru-RU" sz="1400" b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>
                          <a:effectLst/>
                          <a:latin typeface="Montserrat"/>
                        </a:rPr>
                        <a:t>1</a:t>
                      </a:r>
                      <a:endParaRPr lang="ru-RU" sz="1400" b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Montserrat"/>
                        </a:rPr>
                        <a:t>-</a:t>
                      </a:r>
                      <a:endParaRPr lang="ru-RU" sz="1400" b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extLst>
                  <a:ext uri="{0D108BD9-81ED-4DB2-BD59-A6C34878D82A}">
                    <a16:rowId xmlns:a16="http://schemas.microsoft.com/office/drawing/2014/main" val="1164549669"/>
                  </a:ext>
                </a:extLst>
              </a:tr>
              <a:tr h="2119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Montserrat"/>
                        </a:rPr>
                        <a:t>Олимпиада школьников «Шаг в будущее»</a:t>
                      </a:r>
                      <a:endParaRPr lang="ru-RU" sz="140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>
                    <a:solidFill>
                      <a:srgbClr val="115E4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>
                          <a:effectLst/>
                          <a:latin typeface="Montserrat"/>
                        </a:rPr>
                        <a:t>Физика</a:t>
                      </a:r>
                      <a:endParaRPr lang="ru-RU" sz="1400" b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Montserrat"/>
                        </a:rPr>
                        <a:t>2</a:t>
                      </a:r>
                      <a:endParaRPr lang="ru-RU" sz="1400" b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Montserrat"/>
                        </a:rPr>
                        <a:t>-</a:t>
                      </a:r>
                      <a:endParaRPr lang="ru-RU" sz="1400" b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extLst>
                  <a:ext uri="{0D108BD9-81ED-4DB2-BD59-A6C34878D82A}">
                    <a16:rowId xmlns:a16="http://schemas.microsoft.com/office/drawing/2014/main" val="1155447785"/>
                  </a:ext>
                </a:extLst>
              </a:tr>
              <a:tr h="2332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Montserrat"/>
                        </a:rPr>
                        <a:t>XVIII Многопрофильная олимпиада </a:t>
                      </a:r>
                      <a:r>
                        <a:rPr lang="ru-RU" sz="1400" dirty="0" err="1">
                          <a:effectLst/>
                          <a:latin typeface="Montserrat"/>
                        </a:rPr>
                        <a:t>Аксиос</a:t>
                      </a:r>
                      <a:endParaRPr lang="ru-RU" sz="140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>
                    <a:solidFill>
                      <a:srgbClr val="115E4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>
                          <a:effectLst/>
                          <a:latin typeface="Montserrat"/>
                        </a:rPr>
                        <a:t>Математика</a:t>
                      </a:r>
                      <a:endParaRPr lang="ru-RU" sz="1400" b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Montserrat"/>
                        </a:rPr>
                        <a:t>1</a:t>
                      </a:r>
                      <a:endParaRPr lang="ru-RU" sz="1400" b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Montserrat"/>
                        </a:rPr>
                        <a:t>-</a:t>
                      </a:r>
                      <a:endParaRPr lang="ru-RU" sz="1400" b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extLst>
                  <a:ext uri="{0D108BD9-81ED-4DB2-BD59-A6C34878D82A}">
                    <a16:rowId xmlns:a16="http://schemas.microsoft.com/office/drawing/2014/main" val="2526887668"/>
                  </a:ext>
                </a:extLst>
              </a:tr>
              <a:tr h="2149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Montserrat"/>
                        </a:rPr>
                        <a:t>НКП «Творчество юных»</a:t>
                      </a:r>
                      <a:endParaRPr lang="ru-RU" sz="140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>
                    <a:solidFill>
                      <a:srgbClr val="115E4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>
                          <a:effectLst/>
                          <a:latin typeface="Montserrat"/>
                        </a:rPr>
                        <a:t> </a:t>
                      </a:r>
                      <a:endParaRPr lang="ru-RU" sz="1400" b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>
                          <a:effectLst/>
                          <a:latin typeface="Montserrat"/>
                        </a:rPr>
                        <a:t>1</a:t>
                      </a:r>
                      <a:endParaRPr lang="ru-RU" sz="1400" b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Montserrat"/>
                        </a:rPr>
                        <a:t>-</a:t>
                      </a:r>
                      <a:endParaRPr lang="ru-RU" sz="1400" b="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extLst>
                  <a:ext uri="{0D108BD9-81ED-4DB2-BD59-A6C34878D82A}">
                    <a16:rowId xmlns:a16="http://schemas.microsoft.com/office/drawing/2014/main" val="3828141138"/>
                  </a:ext>
                </a:extLst>
              </a:tr>
              <a:tr h="214989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Montserrat"/>
                        </a:rPr>
                        <a:t>Итого</a:t>
                      </a:r>
                      <a:endParaRPr lang="ru-RU" sz="1400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>
                    <a:solidFill>
                      <a:srgbClr val="115E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  <a:latin typeface="Montserrat"/>
                        </a:rPr>
                        <a:t>25</a:t>
                      </a:r>
                      <a:endParaRPr lang="ru-RU" sz="1400" b="1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  <a:latin typeface="Montserrat"/>
                        </a:rPr>
                        <a:t>6</a:t>
                      </a:r>
                      <a:endParaRPr lang="ru-RU" sz="1400" b="1" dirty="0"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33" marR="54633" marT="0" marB="0"/>
                </a:tc>
                <a:extLst>
                  <a:ext uri="{0D108BD9-81ED-4DB2-BD59-A6C34878D82A}">
                    <a16:rowId xmlns:a16="http://schemas.microsoft.com/office/drawing/2014/main" val="2072274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4118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/>
          <p:nvPr/>
        </p:nvSpPr>
        <p:spPr>
          <a:xfrm>
            <a:off x="0" y="-1"/>
            <a:ext cx="9556800" cy="1360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4000" tIns="64800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  <a:ea typeface="+mj-ea"/>
                <a:cs typeface="+mj-cs"/>
              </a:rPr>
              <a:t>Стипендиаты  лицея 2022 года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714C95A-A10B-4B40-B42D-F7E3043CCDB9}"/>
              </a:ext>
            </a:extLst>
          </p:cNvPr>
          <p:cNvSpPr txBox="1">
            <a:spLocks/>
          </p:cNvSpPr>
          <p:nvPr/>
        </p:nvSpPr>
        <p:spPr>
          <a:xfrm>
            <a:off x="914400" y="3000372"/>
            <a:ext cx="7872442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Times New Roman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EDA6F87-0826-447C-A5D3-CA96A6060A82}"/>
              </a:ext>
            </a:extLst>
          </p:cNvPr>
          <p:cNvSpPr txBox="1">
            <a:spLocks/>
          </p:cNvSpPr>
          <p:nvPr/>
        </p:nvSpPr>
        <p:spPr>
          <a:xfrm>
            <a:off x="642910" y="1428736"/>
            <a:ext cx="8229600" cy="2786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Times New Roman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62388E0-2BAF-4D2F-8990-433429BE246F}"/>
              </a:ext>
            </a:extLst>
          </p:cNvPr>
          <p:cNvSpPr/>
          <p:nvPr/>
        </p:nvSpPr>
        <p:spPr>
          <a:xfrm>
            <a:off x="3638576" y="3425259"/>
            <a:ext cx="26384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Times New Roman" pitchFamily="18" charset="0"/>
              </a:rPr>
              <a:t>Эйден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Times New Roman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Times New Roman" pitchFamily="18" charset="0"/>
              </a:rPr>
              <a:t>Манро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Times New Roman" pitchFamily="18" charset="0"/>
              </a:rPr>
              <a:t>,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Times New Roman" pitchFamily="18" charset="0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Times New Roman" pitchFamily="18" charset="0"/>
              </a:rPr>
              <a:t>11 «А»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447078-0CEC-4E8B-A475-25E688CB8DD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4" t="5603" r="4104" b="30971"/>
          <a:stretch/>
        </p:blipFill>
        <p:spPr>
          <a:xfrm>
            <a:off x="642910" y="1360966"/>
            <a:ext cx="1841528" cy="1841528"/>
          </a:xfrm>
          <a:prstGeom prst="ellipse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62388E0-2BAF-4D2F-8990-433429BE246F}"/>
              </a:ext>
            </a:extLst>
          </p:cNvPr>
          <p:cNvSpPr/>
          <p:nvPr/>
        </p:nvSpPr>
        <p:spPr>
          <a:xfrm>
            <a:off x="1008391" y="3979372"/>
            <a:ext cx="946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Times New Roman" pitchFamily="18" charset="0"/>
              </a:rPr>
              <a:t>100%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F62388E0-2BAF-4D2F-8990-433429BE246F}"/>
              </a:ext>
            </a:extLst>
          </p:cNvPr>
          <p:cNvSpPr/>
          <p:nvPr/>
        </p:nvSpPr>
        <p:spPr>
          <a:xfrm>
            <a:off x="9488875" y="3407311"/>
            <a:ext cx="26384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Times New Roman" pitchFamily="18" charset="0"/>
              </a:rPr>
              <a:t>Миша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Times New Roman" pitchFamily="18" charset="0"/>
              </a:rPr>
              <a:t>Солодилов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Times New Roman" pitchFamily="18" charset="0"/>
              </a:rPr>
              <a:t>,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Times New Roman" pitchFamily="18" charset="0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Times New Roman" pitchFamily="18" charset="0"/>
              </a:rPr>
              <a:t>11 «А» 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F62388E0-2BAF-4D2F-8990-433429BE246F}"/>
              </a:ext>
            </a:extLst>
          </p:cNvPr>
          <p:cNvSpPr/>
          <p:nvPr/>
        </p:nvSpPr>
        <p:spPr>
          <a:xfrm>
            <a:off x="6690545" y="3435725"/>
            <a:ext cx="26384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Times New Roman" pitchFamily="18" charset="0"/>
              </a:rPr>
              <a:t>Катя Егорова,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Times New Roman" pitchFamily="18" charset="0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Times New Roman" pitchFamily="18" charset="0"/>
              </a:rPr>
              <a:t>10 «Б» 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62388E0-2BAF-4D2F-8990-433429BE246F}"/>
              </a:ext>
            </a:extLst>
          </p:cNvPr>
          <p:cNvSpPr/>
          <p:nvPr/>
        </p:nvSpPr>
        <p:spPr>
          <a:xfrm>
            <a:off x="6850423" y="6115856"/>
            <a:ext cx="26384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Times New Roman" pitchFamily="18" charset="0"/>
              </a:rPr>
              <a:t>Алёша Сиротин,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Times New Roman" pitchFamily="18" charset="0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Times New Roman" pitchFamily="18" charset="0"/>
              </a:rPr>
              <a:t>11 «А» 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62388E0-2BAF-4D2F-8990-433429BE246F}"/>
              </a:ext>
            </a:extLst>
          </p:cNvPr>
          <p:cNvSpPr/>
          <p:nvPr/>
        </p:nvSpPr>
        <p:spPr>
          <a:xfrm>
            <a:off x="9670264" y="6115855"/>
            <a:ext cx="26384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Times New Roman" pitchFamily="18" charset="0"/>
              </a:rPr>
              <a:t>Артём Кравец,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Times New Roman" pitchFamily="18" charset="0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Times New Roman" pitchFamily="18" charset="0"/>
              </a:rPr>
              <a:t>11 «А» 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F62388E0-2BAF-4D2F-8990-433429BE246F}"/>
              </a:ext>
            </a:extLst>
          </p:cNvPr>
          <p:cNvSpPr/>
          <p:nvPr/>
        </p:nvSpPr>
        <p:spPr>
          <a:xfrm>
            <a:off x="3531395" y="6115856"/>
            <a:ext cx="26384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Times New Roman" pitchFamily="18" charset="0"/>
              </a:rPr>
              <a:t>Алёша Чурсин,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Times New Roman" pitchFamily="18" charset="0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Times New Roman" pitchFamily="18" charset="0"/>
              </a:rPr>
              <a:t>9 «А» 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F62388E0-2BAF-4D2F-8990-433429BE246F}"/>
              </a:ext>
            </a:extLst>
          </p:cNvPr>
          <p:cNvSpPr/>
          <p:nvPr/>
        </p:nvSpPr>
        <p:spPr>
          <a:xfrm>
            <a:off x="244448" y="3285970"/>
            <a:ext cx="26384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Times New Roman" pitchFamily="18" charset="0"/>
              </a:rPr>
              <a:t>Дима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Times New Roman" pitchFamily="18" charset="0"/>
              </a:rPr>
              <a:t>Гомзин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Times New Roman" pitchFamily="18" charset="0"/>
              </a:rPr>
              <a:t>,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Times New Roman" pitchFamily="18" charset="0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Times New Roman" pitchFamily="18" charset="0"/>
              </a:rPr>
              <a:t>8 «Б» 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F62388E0-2BAF-4D2F-8990-433429BE246F}"/>
              </a:ext>
            </a:extLst>
          </p:cNvPr>
          <p:cNvSpPr/>
          <p:nvPr/>
        </p:nvSpPr>
        <p:spPr>
          <a:xfrm>
            <a:off x="2682522" y="4261685"/>
            <a:ext cx="946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Times New Roman" pitchFamily="18" charset="0"/>
              </a:rPr>
              <a:t>30%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F62388E0-2BAF-4D2F-8990-433429BE246F}"/>
              </a:ext>
            </a:extLst>
          </p:cNvPr>
          <p:cNvSpPr/>
          <p:nvPr/>
        </p:nvSpPr>
        <p:spPr>
          <a:xfrm>
            <a:off x="183133" y="5376069"/>
            <a:ext cx="334826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Times New Roman" pitchFamily="18" charset="0"/>
              </a:rPr>
              <a:t>2023 год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Повышенная  стипендия -3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Академическая стипендия-20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FC3FB6-BA2E-435C-A5F5-4A8D98A8BE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" b="6350"/>
          <a:stretch/>
        </p:blipFill>
        <p:spPr>
          <a:xfrm>
            <a:off x="4037038" y="1424771"/>
            <a:ext cx="1841528" cy="1841528"/>
          </a:xfrm>
          <a:prstGeom prst="ellipse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181DC5B-2730-4322-849A-BE6829755F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0880"/>
          <a:stretch/>
        </p:blipFill>
        <p:spPr>
          <a:xfrm>
            <a:off x="6986476" y="1463374"/>
            <a:ext cx="1843200" cy="1841528"/>
          </a:xfrm>
          <a:prstGeom prst="ellipse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466B48C-3BAF-41DC-9A84-D8949D2424A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6056"/>
          <a:stretch/>
        </p:blipFill>
        <p:spPr>
          <a:xfrm>
            <a:off x="9980420" y="1392574"/>
            <a:ext cx="1843200" cy="1841528"/>
          </a:xfrm>
          <a:prstGeom prst="ellipse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0CC8595-4E20-4049-A090-15AF7BAEF95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5450"/>
          <a:stretch/>
        </p:blipFill>
        <p:spPr>
          <a:xfrm>
            <a:off x="4035366" y="4136174"/>
            <a:ext cx="1843200" cy="1841528"/>
          </a:xfrm>
          <a:prstGeom prst="ellipse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B1F2F6F-BD89-473F-87ED-1A51FF23187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5679"/>
          <a:stretch/>
        </p:blipFill>
        <p:spPr>
          <a:xfrm>
            <a:off x="7088171" y="4148649"/>
            <a:ext cx="1843200" cy="1841529"/>
          </a:xfrm>
          <a:prstGeom prst="ellipse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02C472A-B736-4346-B6FE-F95B20CB251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8836"/>
          <a:stretch/>
        </p:blipFill>
        <p:spPr>
          <a:xfrm>
            <a:off x="10067890" y="4163448"/>
            <a:ext cx="1843200" cy="1841529"/>
          </a:xfrm>
          <a:prstGeom prst="ellipse">
            <a:avLst/>
          </a:prstGeom>
        </p:spPr>
      </p:pic>
      <p:sp>
        <p:nvSpPr>
          <p:cNvPr id="2" name="Левая фигурная скобка 1"/>
          <p:cNvSpPr/>
          <p:nvPr/>
        </p:nvSpPr>
        <p:spPr>
          <a:xfrm>
            <a:off x="3614957" y="2345535"/>
            <a:ext cx="118739" cy="41403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1636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B77BE01-35E7-DD3F-8911-C3652B5D6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D0BD1-C0CA-7E42-AF30-540D025336E1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0B74D55D-9C02-47E0-9A67-0DD7F994E0CD}"/>
              </a:ext>
            </a:extLst>
          </p:cNvPr>
          <p:cNvSpPr txBox="1">
            <a:spLocks/>
          </p:cNvSpPr>
          <p:nvPr/>
        </p:nvSpPr>
        <p:spPr>
          <a:xfrm>
            <a:off x="256479" y="212468"/>
            <a:ext cx="11374244" cy="7756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spc="0">
                <a:solidFill>
                  <a:srgbClr val="6360A2"/>
                </a:solidFill>
                <a:latin typeface="Circe Bold" panose="020B050202020302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</a:rPr>
              <a:t>ИТОГИ ГИА-11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90A735-B3FA-43C2-89FC-884562DE3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588" y="1254198"/>
            <a:ext cx="4952998" cy="49529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C42EA0-F30B-48CC-87AF-022244F7C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966" y="1254198"/>
            <a:ext cx="4952998" cy="495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749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B77BE01-35E7-DD3F-8911-C3652B5D6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D0BD1-C0CA-7E42-AF30-540D025336E1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0B74D55D-9C02-47E0-9A67-0DD7F994E0CD}"/>
              </a:ext>
            </a:extLst>
          </p:cNvPr>
          <p:cNvSpPr txBox="1">
            <a:spLocks/>
          </p:cNvSpPr>
          <p:nvPr/>
        </p:nvSpPr>
        <p:spPr>
          <a:xfrm>
            <a:off x="256479" y="212468"/>
            <a:ext cx="11374244" cy="775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spc="0">
                <a:solidFill>
                  <a:srgbClr val="6360A2"/>
                </a:solidFill>
                <a:latin typeface="Circe Bold" panose="020B050202020302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</a:rPr>
              <a:t>ИТОГИ ГИА-11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B11A5B-0953-426B-9C20-5CF00AA26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59" y="1176453"/>
            <a:ext cx="5088673" cy="508867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51A2C3-1F8F-4EDD-B297-5A70C44D2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670" y="1176452"/>
            <a:ext cx="5088673" cy="508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207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68E510-6FE1-4D91-A78A-FCE855D00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842" y="436005"/>
            <a:ext cx="9511498" cy="5362815"/>
          </a:xfrm>
        </p:spPr>
        <p:txBody>
          <a:bodyPr>
            <a:normAutofit/>
          </a:bodyPr>
          <a:lstStyle/>
          <a:p>
            <a:r>
              <a:rPr lang="ru-RU" sz="3600" b="0" dirty="0">
                <a:solidFill>
                  <a:schemeClr val="tx1"/>
                </a:solidFill>
                <a:latin typeface="Montserrat"/>
              </a:rPr>
              <a:t>Первые итоги работы</a:t>
            </a:r>
            <a:br>
              <a:rPr lang="ru-RU" sz="3600" b="0" dirty="0">
                <a:solidFill>
                  <a:schemeClr val="tx1"/>
                </a:solidFill>
                <a:latin typeface="Montserrat"/>
              </a:rPr>
            </a:br>
            <a:r>
              <a:rPr lang="ru-RU" sz="3600" b="0" dirty="0">
                <a:solidFill>
                  <a:schemeClr val="tx1"/>
                </a:solidFill>
                <a:latin typeface="Montserrat"/>
              </a:rPr>
              <a:t>автономной некоммерческой образовательной организации «Московский областной физико- математический лицей имени академика В.Г. </a:t>
            </a:r>
            <a:r>
              <a:rPr lang="ru-RU" sz="3600" b="0" dirty="0" err="1">
                <a:solidFill>
                  <a:schemeClr val="tx1"/>
                </a:solidFill>
                <a:latin typeface="Montserrat"/>
              </a:rPr>
              <a:t>Кадышевского</a:t>
            </a:r>
            <a:r>
              <a:rPr lang="ru-RU" sz="3600" b="0" dirty="0">
                <a:solidFill>
                  <a:schemeClr val="tx1"/>
                </a:solidFill>
                <a:latin typeface="Montserrat"/>
              </a:rPr>
              <a:t>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66DC730-7F62-43BA-B056-33BA41630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D0BD1-C0CA-7E42-AF30-540D025336E1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6746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B77BE01-35E7-DD3F-8911-C3652B5D6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D0BD1-C0CA-7E42-AF30-540D025336E1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0B74D55D-9C02-47E0-9A67-0DD7F994E0CD}"/>
              </a:ext>
            </a:extLst>
          </p:cNvPr>
          <p:cNvSpPr txBox="1">
            <a:spLocks/>
          </p:cNvSpPr>
          <p:nvPr/>
        </p:nvSpPr>
        <p:spPr>
          <a:xfrm>
            <a:off x="256479" y="212468"/>
            <a:ext cx="11374244" cy="775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spc="0">
                <a:solidFill>
                  <a:srgbClr val="6360A2"/>
                </a:solidFill>
                <a:latin typeface="Circe Bold" panose="020B050202020302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54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</a:rPr>
              <a:t>ИТОГИ ГИА-11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4E75C5-7804-4016-84F9-F0DE27293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167" y="1189463"/>
            <a:ext cx="5049644" cy="50496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ED603E-4365-4069-9EC0-67F4BA724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016" y="1189463"/>
            <a:ext cx="5049644" cy="504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161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5E75A8-98E3-4562-9EFE-193EC332AC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841" y="104890"/>
            <a:ext cx="9083985" cy="1025557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</a:rPr>
              <a:t>БУДУЩЕЕ начинается СЕГОДНЯ!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12AED62-49BA-40BC-A99D-E6D884237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D0BD1-C0CA-7E42-AF30-540D025336E1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8C4F67-8D25-425E-92AB-C8BD4D65C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188" y="1710062"/>
            <a:ext cx="5163662" cy="34378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BB9430-7A79-47AA-A76F-8A9AB97A5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16" y="1277737"/>
            <a:ext cx="5164010" cy="465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24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E53B7F-2D31-49D4-A53F-B9A37EDA13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</a:rPr>
              <a:t>Наши контакты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FEEB8D2-DD99-4BC4-95EF-8870EE520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D0BD1-C0CA-7E42-AF30-540D025336E1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CC14C2D-3575-41C5-B0D0-492BED1C39CA}"/>
              </a:ext>
            </a:extLst>
          </p:cNvPr>
          <p:cNvSpPr/>
          <p:nvPr/>
        </p:nvSpPr>
        <p:spPr>
          <a:xfrm>
            <a:off x="773058" y="1963321"/>
            <a:ext cx="1041564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44546A">
                  <a:lumMod val="75000"/>
                </a:srgbClr>
              </a:buClr>
            </a:pPr>
            <a:r>
              <a:rPr lang="ru-RU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  <a:ea typeface="+mj-ea"/>
                <a:cs typeface="+mj-cs"/>
              </a:rPr>
              <a:t>Горячая линия Лицея: </a:t>
            </a:r>
            <a:r>
              <a:rPr lang="ru-RU" sz="2000" dirty="0">
                <a:solidFill>
                  <a:srgbClr val="115E4B"/>
                </a:solidFill>
                <a:latin typeface="Montserrat" panose="00000500000000000000" pitchFamily="2" charset="-52"/>
                <a:cs typeface="Times New Roman" pitchFamily="18" charset="0"/>
              </a:rPr>
              <a:t>+7(496)215-09-19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B050"/>
              </a:buClr>
            </a:pPr>
            <a:endParaRPr lang="ru-RU" sz="2000" dirty="0">
              <a:solidFill>
                <a:prstClr val="black"/>
              </a:solidFill>
              <a:latin typeface="Montserrat SemiBold" panose="00000700000000000000" pitchFamily="2" charset="-52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44546A">
                  <a:lumMod val="75000"/>
                </a:srgbClr>
              </a:buClr>
            </a:pPr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  <a:ea typeface="+mj-ea"/>
                <a:cs typeface="+mj-cs"/>
              </a:rPr>
              <a:t>E</a:t>
            </a:r>
            <a:r>
              <a:rPr lang="ru-RU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  <a:ea typeface="+mj-ea"/>
                <a:cs typeface="+mj-cs"/>
              </a:rPr>
              <a:t>-</a:t>
            </a:r>
            <a:r>
              <a:rPr lang="ru-RU" sz="2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  <a:ea typeface="+mj-ea"/>
                <a:cs typeface="+mj-cs"/>
              </a:rPr>
              <a:t>mail</a:t>
            </a:r>
            <a:r>
              <a:rPr lang="ru-RU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  <a:ea typeface="+mj-ea"/>
                <a:cs typeface="+mj-cs"/>
              </a:rPr>
              <a:t>: </a:t>
            </a:r>
            <a:r>
              <a:rPr lang="ru-RU" sz="2000" dirty="0">
                <a:solidFill>
                  <a:srgbClr val="115E4B"/>
                </a:solidFill>
                <a:latin typeface="Montserrat" panose="00000500000000000000" pitchFamily="2" charset="-52"/>
                <a:cs typeface="Times New Roman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mo_lik@mosreg.ru</a:t>
            </a:r>
            <a:endParaRPr lang="ru-RU" sz="2000" dirty="0">
              <a:solidFill>
                <a:srgbClr val="115E4B"/>
              </a:solidFill>
              <a:latin typeface="Montserrat" panose="00000500000000000000" pitchFamily="2" charset="-52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44546A">
                  <a:lumMod val="75000"/>
                </a:srgbClr>
              </a:buClr>
            </a:pPr>
            <a:endParaRPr lang="ru-RU" sz="2000" dirty="0">
              <a:solidFill>
                <a:prstClr val="black"/>
              </a:solidFill>
              <a:latin typeface="Montserrat SemiBold" panose="00000700000000000000" pitchFamily="2" charset="-52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44546A">
                  <a:lumMod val="75000"/>
                </a:srgbClr>
              </a:buClr>
            </a:pPr>
            <a:r>
              <a:rPr lang="ru-RU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  <a:ea typeface="+mj-ea"/>
                <a:cs typeface="+mj-cs"/>
              </a:rPr>
              <a:t>Сайт:</a:t>
            </a:r>
            <a:r>
              <a:rPr lang="ru-RU" sz="2000" dirty="0">
                <a:solidFill>
                  <a:prstClr val="black"/>
                </a:solidFill>
                <a:latin typeface="Montserrat SemiBold" panose="00000700000000000000" pitchFamily="2" charset="-52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115E4B"/>
                </a:solidFill>
                <a:latin typeface="Montserrat" panose="00000500000000000000" pitchFamily="2" charset="-52"/>
                <a:cs typeface="Times New Roman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https://lik.edumsko.ru/</a:t>
            </a:r>
            <a:endParaRPr lang="ru-RU" sz="2000" dirty="0">
              <a:solidFill>
                <a:srgbClr val="115E4B"/>
              </a:solidFill>
              <a:latin typeface="Montserrat" panose="00000500000000000000" pitchFamily="2" charset="-52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44546A">
                  <a:lumMod val="75000"/>
                </a:srgbClr>
              </a:buClr>
            </a:pPr>
            <a:endParaRPr lang="ru-RU" sz="2000" dirty="0">
              <a:solidFill>
                <a:prstClr val="black"/>
              </a:solidFill>
              <a:latin typeface="Montserrat SemiBold" panose="00000700000000000000" pitchFamily="2" charset="-52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44546A">
                  <a:lumMod val="75000"/>
                </a:srgbClr>
              </a:buClr>
            </a:pPr>
            <a:r>
              <a:rPr lang="ru-RU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  <a:ea typeface="+mj-ea"/>
                <a:cs typeface="+mj-cs"/>
              </a:rPr>
              <a:t>Группа  в социальных сетях:			Мы в </a:t>
            </a:r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  <a:ea typeface="+mj-ea"/>
                <a:cs typeface="+mj-cs"/>
              </a:rPr>
              <a:t>Telegram</a:t>
            </a:r>
            <a:r>
              <a:rPr lang="ru-RU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  <a:ea typeface="+mj-ea"/>
                <a:cs typeface="+mj-cs"/>
              </a:rPr>
              <a:t>:</a:t>
            </a:r>
          </a:p>
          <a:p>
            <a:pPr marL="540000" fontAlgn="base">
              <a:spcBef>
                <a:spcPts val="1200"/>
              </a:spcBef>
              <a:spcAft>
                <a:spcPct val="0"/>
              </a:spcAft>
              <a:buClr>
                <a:prstClr val="white">
                  <a:lumMod val="75000"/>
                </a:prstClr>
              </a:buClr>
              <a:buSzPct val="120000"/>
            </a:pPr>
            <a:r>
              <a:rPr lang="en-US" sz="1600" dirty="0">
                <a:solidFill>
                  <a:srgbClr val="115E4B"/>
                </a:solidFill>
                <a:latin typeface="Montserrat" panose="00000500000000000000" pitchFamily="2" charset="-52"/>
                <a:cs typeface="Times New Roman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https://vk.com/lik_dubna</a:t>
            </a:r>
            <a:r>
              <a:rPr lang="ru-RU" sz="1600" dirty="0">
                <a:solidFill>
                  <a:srgbClr val="21AB39"/>
                </a:solidFill>
                <a:latin typeface="Montserrat" panose="00000500000000000000" pitchFamily="2" charset="-52"/>
                <a:cs typeface="Times New Roman" pitchFamily="18" charset="0"/>
              </a:rPr>
              <a:t>				</a:t>
            </a:r>
            <a:r>
              <a:rPr lang="en-US" sz="1600" dirty="0">
                <a:solidFill>
                  <a:srgbClr val="115E4B"/>
                </a:solidFill>
                <a:latin typeface="Montserrat" panose="00000500000000000000" pitchFamily="2" charset="-52"/>
                <a:cs typeface="Times New Roman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https://t.me/lik_dubna</a:t>
            </a:r>
            <a:endParaRPr lang="ru-RU" sz="1600" dirty="0">
              <a:solidFill>
                <a:srgbClr val="115E4B"/>
              </a:solidFill>
              <a:latin typeface="Montserrat" panose="00000500000000000000" pitchFamily="2" charset="-52"/>
              <a:cs typeface="Times New Roman" pitchFamily="18" charset="0"/>
            </a:endParaRPr>
          </a:p>
          <a:p>
            <a:pPr marL="540000" fontAlgn="base">
              <a:spcBef>
                <a:spcPts val="1200"/>
              </a:spcBef>
              <a:spcAft>
                <a:spcPct val="0"/>
              </a:spcAft>
              <a:buClr>
                <a:prstClr val="white">
                  <a:lumMod val="75000"/>
                </a:prstClr>
              </a:buClr>
              <a:buSzPct val="120000"/>
            </a:pPr>
            <a:endParaRPr lang="en-US" sz="1600" dirty="0">
              <a:solidFill>
                <a:srgbClr val="21AB39"/>
              </a:solidFill>
              <a:latin typeface="Montserrat" panose="00000500000000000000" pitchFamily="2" charset="-52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A86637-4277-4274-9362-885180192C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4682" y="4021709"/>
            <a:ext cx="1580080" cy="187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242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0ADE2E-B1E1-4D9C-9D5C-7DFCA99B23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</a:rPr>
              <a:t>Старт</a:t>
            </a:r>
            <a:b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</a:rPr>
            </a:b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Montserrat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E640145-2227-4A5E-A73D-894B2F605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D0BD1-C0CA-7E42-AF30-540D025336E1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889AA3F-FF30-430B-A11D-7C6E17F1AED3}"/>
              </a:ext>
            </a:extLst>
          </p:cNvPr>
          <p:cNvSpPr/>
          <p:nvPr/>
        </p:nvSpPr>
        <p:spPr>
          <a:xfrm>
            <a:off x="725949" y="1345561"/>
            <a:ext cx="349025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latin typeface="Montserrat"/>
              </a:rPr>
              <a:t>Сентябрь 2021: </a:t>
            </a:r>
            <a:br>
              <a:rPr lang="ru-RU" sz="2000" dirty="0">
                <a:latin typeface="Montserrat"/>
              </a:rPr>
            </a:br>
            <a:r>
              <a:rPr lang="ru-RU" sz="2000" dirty="0">
                <a:latin typeface="Montserrat"/>
              </a:rPr>
              <a:t>Открыто 11 классов,</a:t>
            </a:r>
            <a:br>
              <a:rPr lang="ru-RU" sz="3200" b="1" dirty="0">
                <a:latin typeface="Montserrat"/>
              </a:rPr>
            </a:br>
            <a:r>
              <a:rPr lang="ru-RU" sz="2000" dirty="0">
                <a:latin typeface="Montserrat"/>
              </a:rPr>
              <a:t>количество обучающихся</a:t>
            </a:r>
            <a:br>
              <a:rPr lang="ru-RU" sz="2000" dirty="0">
                <a:latin typeface="Montserrat"/>
              </a:rPr>
            </a:br>
            <a:r>
              <a:rPr lang="ru-RU" sz="3200" b="1" dirty="0">
                <a:latin typeface="Montserrat"/>
              </a:rPr>
              <a:t>213 человек</a:t>
            </a:r>
          </a:p>
          <a:p>
            <a:pPr>
              <a:lnSpc>
                <a:spcPct val="150000"/>
              </a:lnSpc>
            </a:pPr>
            <a:endParaRPr lang="ru-RU" sz="2000" dirty="0"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CDE76A3-C3E8-4900-A9E7-2B41D7CDA7BA}"/>
              </a:ext>
            </a:extLst>
          </p:cNvPr>
          <p:cNvSpPr/>
          <p:nvPr/>
        </p:nvSpPr>
        <p:spPr>
          <a:xfrm>
            <a:off x="791780" y="3747471"/>
            <a:ext cx="335858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latin typeface="Montserrat"/>
              </a:rPr>
              <a:t>Сентябрь 2023: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Montserrat"/>
              </a:rPr>
              <a:t>Классов -16,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Montserrat"/>
              </a:rPr>
              <a:t>количество обучающихся</a:t>
            </a:r>
          </a:p>
          <a:p>
            <a:pPr>
              <a:lnSpc>
                <a:spcPct val="150000"/>
              </a:lnSpc>
            </a:pPr>
            <a:r>
              <a:rPr lang="ru-RU" sz="3200" b="1" dirty="0">
                <a:latin typeface="Montserrat"/>
              </a:rPr>
              <a:t>320 человек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6265BA-A628-4D21-B5E7-DB8AEAF0D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6724" y="1459861"/>
            <a:ext cx="6907367" cy="460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40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BE1B8A-D84A-87BD-E912-CE6A8F4617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</a:rPr>
              <a:t>МИССИЯ ЛИЦЕЯ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1AEC859-4EBE-5B1F-662A-D59F68D4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D0BD1-C0CA-7E42-AF30-540D025336E1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3AA1C6B-8719-8CA4-7934-04B7CD989727}"/>
              </a:ext>
            </a:extLst>
          </p:cNvPr>
          <p:cNvSpPr/>
          <p:nvPr/>
        </p:nvSpPr>
        <p:spPr>
          <a:xfrm>
            <a:off x="1744258" y="2750878"/>
            <a:ext cx="870348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  <a:ea typeface="Montserrat" charset="0"/>
                <a:cs typeface="Montserrat" charset="0"/>
              </a:rPr>
              <a:t>МОТИВИРУЮЩАЯ ОБРАЗОВАТЕЛЬНАЯ СРЕДА </a:t>
            </a:r>
          </a:p>
          <a:p>
            <a:pPr algn="ctr">
              <a:lnSpc>
                <a:spcPct val="150000"/>
              </a:lnSpc>
            </a:pP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  <a:ea typeface="Montserrat" charset="0"/>
                <a:cs typeface="Montserrat" charset="0"/>
              </a:rPr>
              <a:t>ДЛЯ ВОСПИТАНИЯ ЛИДЕРОВ, СПОСОБНЫХ МЕНЯТЬ МИР К ЛУЧШЕМУ</a:t>
            </a:r>
          </a:p>
        </p:txBody>
      </p:sp>
    </p:spTree>
    <p:extLst>
      <p:ext uri="{BB962C8B-B14F-4D97-AF65-F5344CB8AC3E}">
        <p14:creationId xmlns:p14="http://schemas.microsoft.com/office/powerpoint/2010/main" val="162792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89D10B-F126-8759-3F6E-ED4035B45C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917" y="343015"/>
            <a:ext cx="8198114" cy="775666"/>
          </a:xfrm>
        </p:spPr>
        <p:txBody>
          <a:bodyPr/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</a:rPr>
              <a:t>НАШИ ЦЕННОСТИ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3A01C1E-4438-6389-9968-41BE8E8FB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D0BD1-C0CA-7E42-AF30-540D025336E1}" type="slidenum">
              <a:rPr lang="ru-RU" smtClean="0"/>
              <a:pPr/>
              <a:t>5</a:t>
            </a:fld>
            <a:endParaRPr lang="ru-RU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1B93DEF-FCE1-BAA5-BB42-2B8FE7EBF6D7}"/>
              </a:ext>
            </a:extLst>
          </p:cNvPr>
          <p:cNvGrpSpPr/>
          <p:nvPr/>
        </p:nvGrpSpPr>
        <p:grpSpPr>
          <a:xfrm>
            <a:off x="527713" y="1828800"/>
            <a:ext cx="4981434" cy="968991"/>
            <a:chOff x="527713" y="1828800"/>
            <a:chExt cx="4981434" cy="968991"/>
          </a:xfrm>
        </p:grpSpPr>
        <p:sp>
          <p:nvSpPr>
            <p:cNvPr id="7" name="Скругленный прямоугольник 6">
              <a:extLst>
                <a:ext uri="{FF2B5EF4-FFF2-40B4-BE49-F238E27FC236}">
                  <a16:creationId xmlns:a16="http://schemas.microsoft.com/office/drawing/2014/main" id="{7AF6D59A-A755-6347-FE5E-0A849C2C7517}"/>
                </a:ext>
              </a:extLst>
            </p:cNvPr>
            <p:cNvSpPr/>
            <p:nvPr/>
          </p:nvSpPr>
          <p:spPr>
            <a:xfrm>
              <a:off x="527713" y="1828800"/>
              <a:ext cx="4763069" cy="968991"/>
            </a:xfrm>
            <a:prstGeom prst="roundRect">
              <a:avLst>
                <a:gd name="adj" fmla="val 50000"/>
              </a:avLst>
            </a:prstGeom>
            <a:solidFill>
              <a:srgbClr val="115E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" name="Скругленный прямоугольник 3">
              <a:extLst>
                <a:ext uri="{FF2B5EF4-FFF2-40B4-BE49-F238E27FC236}">
                  <a16:creationId xmlns:a16="http://schemas.microsoft.com/office/drawing/2014/main" id="{FCBAC80F-C16E-43A5-A4C4-67D0CF6E543B}"/>
                </a:ext>
              </a:extLst>
            </p:cNvPr>
            <p:cNvSpPr/>
            <p:nvPr/>
          </p:nvSpPr>
          <p:spPr>
            <a:xfrm>
              <a:off x="1551296" y="1828800"/>
              <a:ext cx="3957851" cy="968991"/>
            </a:xfrm>
            <a:prstGeom prst="roundRect">
              <a:avLst>
                <a:gd name="adj" fmla="val 0"/>
              </a:avLst>
            </a:prstGeom>
            <a:solidFill>
              <a:srgbClr val="115E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400" b="1" dirty="0">
                  <a:solidFill>
                    <a:schemeClr val="bg1"/>
                  </a:solidFill>
                  <a:latin typeface="Circe Bold" panose="020B0502020203020203" pitchFamily="34" charset="0"/>
                </a:rPr>
                <a:t>ФУНДАМЕНТАЛЬНЫЕ </a:t>
              </a:r>
              <a:br>
                <a:rPr lang="ru-RU" sz="2400" b="1" dirty="0">
                  <a:solidFill>
                    <a:schemeClr val="bg1"/>
                  </a:solidFill>
                  <a:latin typeface="Circe Bold" panose="020B0502020203020203" pitchFamily="34" charset="0"/>
                </a:rPr>
              </a:br>
              <a:r>
                <a:rPr lang="ru-RU" sz="2400" b="1" dirty="0">
                  <a:solidFill>
                    <a:schemeClr val="bg1"/>
                  </a:solidFill>
                  <a:latin typeface="Circe Bold" panose="020B0502020203020203" pitchFamily="34" charset="0"/>
                </a:rPr>
                <a:t>ЗНАНИЯ</a:t>
              </a:r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1C48C9BA-5732-E841-CC72-8F091DEEC0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857" y="1899295"/>
              <a:ext cx="828000" cy="82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0CEC949-1BE6-D43E-4747-CB0194E15587}"/>
              </a:ext>
            </a:extLst>
          </p:cNvPr>
          <p:cNvGrpSpPr/>
          <p:nvPr/>
        </p:nvGrpSpPr>
        <p:grpSpPr>
          <a:xfrm>
            <a:off x="527713" y="4667534"/>
            <a:ext cx="4981434" cy="968991"/>
            <a:chOff x="527713" y="1828800"/>
            <a:chExt cx="4981434" cy="968991"/>
          </a:xfrm>
        </p:grpSpPr>
        <p:sp>
          <p:nvSpPr>
            <p:cNvPr id="17" name="Скругленный прямоугольник 16">
              <a:extLst>
                <a:ext uri="{FF2B5EF4-FFF2-40B4-BE49-F238E27FC236}">
                  <a16:creationId xmlns:a16="http://schemas.microsoft.com/office/drawing/2014/main" id="{64A7282C-3CAE-AB24-9D6B-F83C7E1698F4}"/>
                </a:ext>
              </a:extLst>
            </p:cNvPr>
            <p:cNvSpPr/>
            <p:nvPr/>
          </p:nvSpPr>
          <p:spPr>
            <a:xfrm>
              <a:off x="527713" y="1828800"/>
              <a:ext cx="4763069" cy="968991"/>
            </a:xfrm>
            <a:prstGeom prst="roundRect">
              <a:avLst>
                <a:gd name="adj" fmla="val 50000"/>
              </a:avLst>
            </a:prstGeom>
            <a:solidFill>
              <a:srgbClr val="115E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" name="Скругленный прямоугольник 17">
              <a:extLst>
                <a:ext uri="{FF2B5EF4-FFF2-40B4-BE49-F238E27FC236}">
                  <a16:creationId xmlns:a16="http://schemas.microsoft.com/office/drawing/2014/main" id="{BBA123B0-5456-34D3-CE05-BACDE4A6EF87}"/>
                </a:ext>
              </a:extLst>
            </p:cNvPr>
            <p:cNvSpPr/>
            <p:nvPr/>
          </p:nvSpPr>
          <p:spPr>
            <a:xfrm>
              <a:off x="1551296" y="1828800"/>
              <a:ext cx="3957851" cy="968991"/>
            </a:xfrm>
            <a:prstGeom prst="roundRect">
              <a:avLst>
                <a:gd name="adj" fmla="val 0"/>
              </a:avLst>
            </a:prstGeom>
            <a:solidFill>
              <a:srgbClr val="115E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400" b="1" dirty="0">
                  <a:solidFill>
                    <a:schemeClr val="bg1"/>
                  </a:solidFill>
                  <a:latin typeface="Circe Bold" panose="020B0502020203020203" pitchFamily="34" charset="0"/>
                </a:rPr>
                <a:t>УПОРСТВО</a:t>
              </a: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6F32842-E7FF-50BE-8AA9-BE7AE8A1D5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857" y="1899295"/>
              <a:ext cx="828000" cy="82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68C1E813-3ACC-8086-7537-A5B2ED2F8AE6}"/>
              </a:ext>
            </a:extLst>
          </p:cNvPr>
          <p:cNvGrpSpPr/>
          <p:nvPr/>
        </p:nvGrpSpPr>
        <p:grpSpPr>
          <a:xfrm>
            <a:off x="6723797" y="1828800"/>
            <a:ext cx="4981434" cy="968991"/>
            <a:chOff x="527713" y="1828800"/>
            <a:chExt cx="4981434" cy="968991"/>
          </a:xfrm>
        </p:grpSpPr>
        <p:sp>
          <p:nvSpPr>
            <p:cNvPr id="21" name="Скругленный прямоугольник 20">
              <a:extLst>
                <a:ext uri="{FF2B5EF4-FFF2-40B4-BE49-F238E27FC236}">
                  <a16:creationId xmlns:a16="http://schemas.microsoft.com/office/drawing/2014/main" id="{206BBCC7-58B2-D0D5-CE29-B04E6D60C10F}"/>
                </a:ext>
              </a:extLst>
            </p:cNvPr>
            <p:cNvSpPr/>
            <p:nvPr/>
          </p:nvSpPr>
          <p:spPr>
            <a:xfrm>
              <a:off x="527713" y="1828800"/>
              <a:ext cx="4763069" cy="968991"/>
            </a:xfrm>
            <a:prstGeom prst="roundRect">
              <a:avLst>
                <a:gd name="adj" fmla="val 50000"/>
              </a:avLst>
            </a:prstGeom>
            <a:solidFill>
              <a:srgbClr val="115E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Скругленный прямоугольник 21">
              <a:extLst>
                <a:ext uri="{FF2B5EF4-FFF2-40B4-BE49-F238E27FC236}">
                  <a16:creationId xmlns:a16="http://schemas.microsoft.com/office/drawing/2014/main" id="{4C9E7FBE-73CA-B99C-1391-5DB3563FE1E4}"/>
                </a:ext>
              </a:extLst>
            </p:cNvPr>
            <p:cNvSpPr/>
            <p:nvPr/>
          </p:nvSpPr>
          <p:spPr>
            <a:xfrm>
              <a:off x="1551296" y="1828800"/>
              <a:ext cx="3957851" cy="968991"/>
            </a:xfrm>
            <a:prstGeom prst="roundRect">
              <a:avLst>
                <a:gd name="adj" fmla="val 0"/>
              </a:avLst>
            </a:prstGeom>
            <a:solidFill>
              <a:srgbClr val="115E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400" b="1" dirty="0">
                  <a:solidFill>
                    <a:schemeClr val="bg1"/>
                  </a:solidFill>
                  <a:latin typeface="Circe Bold" panose="020B0502020203020203" pitchFamily="34" charset="0"/>
                </a:rPr>
                <a:t>САМОРЕАЛИЗАЦИЯ</a:t>
              </a:r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2643AF3F-F354-7911-4928-E273451C77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857" y="1899295"/>
              <a:ext cx="828000" cy="82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6797B585-3EDB-E6A2-94C4-0AF69863C2C6}"/>
              </a:ext>
            </a:extLst>
          </p:cNvPr>
          <p:cNvGrpSpPr/>
          <p:nvPr/>
        </p:nvGrpSpPr>
        <p:grpSpPr>
          <a:xfrm>
            <a:off x="6723797" y="4667534"/>
            <a:ext cx="4981434" cy="968991"/>
            <a:chOff x="527713" y="1828800"/>
            <a:chExt cx="4981434" cy="968991"/>
          </a:xfrm>
        </p:grpSpPr>
        <p:sp>
          <p:nvSpPr>
            <p:cNvPr id="29" name="Скругленный прямоугольник 28">
              <a:extLst>
                <a:ext uri="{FF2B5EF4-FFF2-40B4-BE49-F238E27FC236}">
                  <a16:creationId xmlns:a16="http://schemas.microsoft.com/office/drawing/2014/main" id="{1C3B9EAC-00A5-81A9-27B4-50A748CFE075}"/>
                </a:ext>
              </a:extLst>
            </p:cNvPr>
            <p:cNvSpPr/>
            <p:nvPr/>
          </p:nvSpPr>
          <p:spPr>
            <a:xfrm>
              <a:off x="527713" y="1828800"/>
              <a:ext cx="4763069" cy="968991"/>
            </a:xfrm>
            <a:prstGeom prst="roundRect">
              <a:avLst>
                <a:gd name="adj" fmla="val 50000"/>
              </a:avLst>
            </a:prstGeom>
            <a:solidFill>
              <a:srgbClr val="115E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0" name="Скругленный прямоугольник 29">
              <a:extLst>
                <a:ext uri="{FF2B5EF4-FFF2-40B4-BE49-F238E27FC236}">
                  <a16:creationId xmlns:a16="http://schemas.microsoft.com/office/drawing/2014/main" id="{10F34C8D-DB1C-348D-FC28-791D60EED4EE}"/>
                </a:ext>
              </a:extLst>
            </p:cNvPr>
            <p:cNvSpPr/>
            <p:nvPr/>
          </p:nvSpPr>
          <p:spPr>
            <a:xfrm>
              <a:off x="1551296" y="1828800"/>
              <a:ext cx="3957851" cy="968991"/>
            </a:xfrm>
            <a:prstGeom prst="roundRect">
              <a:avLst>
                <a:gd name="adj" fmla="val 0"/>
              </a:avLst>
            </a:prstGeom>
            <a:solidFill>
              <a:srgbClr val="115E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400" b="1" dirty="0">
                  <a:solidFill>
                    <a:schemeClr val="bg1"/>
                  </a:solidFill>
                  <a:latin typeface="Circe Bold" panose="020B0502020203020203" pitchFamily="34" charset="0"/>
                </a:rPr>
                <a:t>КОММУНИКАЦИЯ</a:t>
              </a:r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55F49BE0-0C01-F1A5-5830-5A3DC2D916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857" y="1899295"/>
              <a:ext cx="828000" cy="82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9E74F02F-CDCD-3664-8234-E5E2711A1926}"/>
              </a:ext>
            </a:extLst>
          </p:cNvPr>
          <p:cNvGrpSpPr/>
          <p:nvPr/>
        </p:nvGrpSpPr>
        <p:grpSpPr>
          <a:xfrm>
            <a:off x="6723797" y="3248167"/>
            <a:ext cx="4981434" cy="968991"/>
            <a:chOff x="527713" y="3248167"/>
            <a:chExt cx="4981434" cy="968991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2A643FFC-D33E-6593-14B4-3D4BD006676C}"/>
                </a:ext>
              </a:extLst>
            </p:cNvPr>
            <p:cNvGrpSpPr/>
            <p:nvPr/>
          </p:nvGrpSpPr>
          <p:grpSpPr>
            <a:xfrm>
              <a:off x="527713" y="3248167"/>
              <a:ext cx="4981434" cy="968991"/>
              <a:chOff x="527713" y="1828800"/>
              <a:chExt cx="4981434" cy="968991"/>
            </a:xfrm>
          </p:grpSpPr>
          <p:sp>
            <p:nvSpPr>
              <p:cNvPr id="13" name="Скругленный прямоугольник 12">
                <a:extLst>
                  <a:ext uri="{FF2B5EF4-FFF2-40B4-BE49-F238E27FC236}">
                    <a16:creationId xmlns:a16="http://schemas.microsoft.com/office/drawing/2014/main" id="{5341E247-DD5B-705A-023A-6B47FF50F269}"/>
                  </a:ext>
                </a:extLst>
              </p:cNvPr>
              <p:cNvSpPr/>
              <p:nvPr/>
            </p:nvSpPr>
            <p:spPr>
              <a:xfrm>
                <a:off x="527713" y="1828800"/>
                <a:ext cx="4763069" cy="968991"/>
              </a:xfrm>
              <a:prstGeom prst="roundRect">
                <a:avLst>
                  <a:gd name="adj" fmla="val 50000"/>
                </a:avLst>
              </a:prstGeom>
              <a:solidFill>
                <a:srgbClr val="115E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4" name="Скругленный прямоугольник 13">
                <a:extLst>
                  <a:ext uri="{FF2B5EF4-FFF2-40B4-BE49-F238E27FC236}">
                    <a16:creationId xmlns:a16="http://schemas.microsoft.com/office/drawing/2014/main" id="{238E4E1F-C67B-0F0A-AD0F-6E294C488404}"/>
                  </a:ext>
                </a:extLst>
              </p:cNvPr>
              <p:cNvSpPr/>
              <p:nvPr/>
            </p:nvSpPr>
            <p:spPr>
              <a:xfrm>
                <a:off x="1551296" y="1828800"/>
                <a:ext cx="3957851" cy="968991"/>
              </a:xfrm>
              <a:prstGeom prst="roundRect">
                <a:avLst>
                  <a:gd name="adj" fmla="val 0"/>
                </a:avLst>
              </a:prstGeom>
              <a:solidFill>
                <a:srgbClr val="115E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2400" b="1" dirty="0">
                    <a:solidFill>
                      <a:schemeClr val="bg1"/>
                    </a:solidFill>
                    <a:latin typeface="Circe Bold" panose="020B0502020203020203" pitchFamily="34" charset="0"/>
                  </a:rPr>
                  <a:t>УВАЖЕНИЕ</a:t>
                </a:r>
              </a:p>
            </p:txBody>
          </p:sp>
          <p:sp>
            <p:nvSpPr>
              <p:cNvPr id="15" name="Овал 14">
                <a:extLst>
                  <a:ext uri="{FF2B5EF4-FFF2-40B4-BE49-F238E27FC236}">
                    <a16:creationId xmlns:a16="http://schemas.microsoft.com/office/drawing/2014/main" id="{CE8DCB6C-58EE-6582-F01C-336A4AD1CE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1857" y="1899295"/>
                <a:ext cx="828000" cy="82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55167911-3C2A-FB61-A13A-0E4C697C6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19376" y="3413349"/>
              <a:ext cx="613555" cy="613555"/>
            </a:xfrm>
            <a:prstGeom prst="rect">
              <a:avLst/>
            </a:prstGeom>
          </p:spPr>
        </p:pic>
      </p:grp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32C8360B-8B1E-E6EF-66B3-073DCC7A7C5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4425" y="4912195"/>
            <a:ext cx="453019" cy="45301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C11121C-FD3C-79A0-B087-ED7830A0411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92134" y="1983488"/>
            <a:ext cx="659614" cy="65961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65AB9C9-B98A-3D99-C1D0-A9E7B2A131C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4750" y="2051185"/>
            <a:ext cx="493711" cy="493711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41FA627-153F-BE3F-71A3-A0F818347FA0}"/>
              </a:ext>
            </a:extLst>
          </p:cNvPr>
          <p:cNvGrpSpPr/>
          <p:nvPr/>
        </p:nvGrpSpPr>
        <p:grpSpPr>
          <a:xfrm>
            <a:off x="527713" y="3248167"/>
            <a:ext cx="4981434" cy="968991"/>
            <a:chOff x="6723797" y="3248167"/>
            <a:chExt cx="4981434" cy="968991"/>
          </a:xfrm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C90C4755-2FD0-F7B1-CDE6-01AB0333A544}"/>
                </a:ext>
              </a:extLst>
            </p:cNvPr>
            <p:cNvGrpSpPr/>
            <p:nvPr/>
          </p:nvGrpSpPr>
          <p:grpSpPr>
            <a:xfrm>
              <a:off x="6723797" y="3248167"/>
              <a:ext cx="4981434" cy="968991"/>
              <a:chOff x="527713" y="1828800"/>
              <a:chExt cx="4981434" cy="968991"/>
            </a:xfrm>
          </p:grpSpPr>
          <p:sp>
            <p:nvSpPr>
              <p:cNvPr id="25" name="Скругленный прямоугольник 24">
                <a:extLst>
                  <a:ext uri="{FF2B5EF4-FFF2-40B4-BE49-F238E27FC236}">
                    <a16:creationId xmlns:a16="http://schemas.microsoft.com/office/drawing/2014/main" id="{9805E698-2A9F-616B-5907-C6C583E95A1A}"/>
                  </a:ext>
                </a:extLst>
              </p:cNvPr>
              <p:cNvSpPr/>
              <p:nvPr/>
            </p:nvSpPr>
            <p:spPr>
              <a:xfrm>
                <a:off x="527713" y="1828800"/>
                <a:ext cx="4763069" cy="968991"/>
              </a:xfrm>
              <a:prstGeom prst="roundRect">
                <a:avLst>
                  <a:gd name="adj" fmla="val 50000"/>
                </a:avLst>
              </a:prstGeom>
              <a:solidFill>
                <a:srgbClr val="115E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6" name="Скругленный прямоугольник 25">
                <a:extLst>
                  <a:ext uri="{FF2B5EF4-FFF2-40B4-BE49-F238E27FC236}">
                    <a16:creationId xmlns:a16="http://schemas.microsoft.com/office/drawing/2014/main" id="{415DCEF6-3A5C-3969-B9C0-A76DDB4B18B6}"/>
                  </a:ext>
                </a:extLst>
              </p:cNvPr>
              <p:cNvSpPr/>
              <p:nvPr/>
            </p:nvSpPr>
            <p:spPr>
              <a:xfrm>
                <a:off x="1551296" y="1828800"/>
                <a:ext cx="3957851" cy="968991"/>
              </a:xfrm>
              <a:prstGeom prst="roundRect">
                <a:avLst>
                  <a:gd name="adj" fmla="val 0"/>
                </a:avLst>
              </a:prstGeom>
              <a:solidFill>
                <a:srgbClr val="115E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2400" b="1" dirty="0">
                    <a:solidFill>
                      <a:schemeClr val="bg1"/>
                    </a:solidFill>
                    <a:latin typeface="Circe Bold" panose="020B0502020203020203" pitchFamily="34" charset="0"/>
                  </a:rPr>
                  <a:t>ГЛОБАЛЬНОЕ МЫШЛЕНИЕ</a:t>
                </a:r>
              </a:p>
            </p:txBody>
          </p:sp>
          <p:sp>
            <p:nvSpPr>
              <p:cNvPr id="27" name="Овал 26">
                <a:extLst>
                  <a:ext uri="{FF2B5EF4-FFF2-40B4-BE49-F238E27FC236}">
                    <a16:creationId xmlns:a16="http://schemas.microsoft.com/office/drawing/2014/main" id="{43D6A6D7-41E3-BDF8-99DF-94F03CC13F1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1857" y="1899295"/>
                <a:ext cx="828000" cy="82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410F2751-C73D-3008-502D-F694C38F2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949466" y="3429000"/>
              <a:ext cx="544950" cy="544950"/>
            </a:xfrm>
            <a:prstGeom prst="rect">
              <a:avLst/>
            </a:prstGeom>
          </p:spPr>
        </p:pic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5B1ECC16-9C47-1EEE-15F4-2D30F75E9E68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49466" y="4879554"/>
            <a:ext cx="544950" cy="54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611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A6D66D-9289-4EBD-A525-EF236816D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66" y="2066509"/>
            <a:ext cx="5090911" cy="339824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AA24C3-2FC6-2CE6-C05B-66C90FF314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</a:rPr>
              <a:t>КОМАНДА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56A7344-1972-8C2C-DE1B-34DEE0EA3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D0BD1-C0CA-7E42-AF30-540D025336E1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DE15FF-07B6-C6B4-4F33-B050C068E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489" y="2028990"/>
            <a:ext cx="6126140" cy="3445954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D540FFAE-C6DC-68A8-1FBB-8F0CBF07FEE0}"/>
              </a:ext>
            </a:extLst>
          </p:cNvPr>
          <p:cNvGrpSpPr/>
          <p:nvPr/>
        </p:nvGrpSpPr>
        <p:grpSpPr>
          <a:xfrm>
            <a:off x="1419821" y="5076210"/>
            <a:ext cx="3598218" cy="1079965"/>
            <a:chOff x="515938" y="4770304"/>
            <a:chExt cx="3598218" cy="1079965"/>
          </a:xfrm>
        </p:grpSpPr>
        <p:sp>
          <p:nvSpPr>
            <p:cNvPr id="8" name="Скругленный прямоугольник 7">
              <a:extLst>
                <a:ext uri="{FF2B5EF4-FFF2-40B4-BE49-F238E27FC236}">
                  <a16:creationId xmlns:a16="http://schemas.microsoft.com/office/drawing/2014/main" id="{4B59B86B-EE08-63C4-5516-AA7A13BEF1A9}"/>
                </a:ext>
              </a:extLst>
            </p:cNvPr>
            <p:cNvSpPr/>
            <p:nvPr/>
          </p:nvSpPr>
          <p:spPr>
            <a:xfrm>
              <a:off x="515938" y="5074603"/>
              <a:ext cx="3598218" cy="775666"/>
            </a:xfrm>
            <a:prstGeom prst="roundRect">
              <a:avLst>
                <a:gd name="adj" fmla="val 50000"/>
              </a:avLst>
            </a:prstGeom>
            <a:solidFill>
              <a:srgbClr val="115E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Circe Bold" panose="020B0502020203020203" pitchFamily="34" charset="0"/>
                </a:rPr>
                <a:t>ПРИТЯГИВАЕМ БЛИЗКИХ </a:t>
              </a:r>
              <a:br>
                <a:rPr lang="ru-RU" b="1" dirty="0">
                  <a:latin typeface="Circe Bold" panose="020B0502020203020203" pitchFamily="34" charset="0"/>
                </a:rPr>
              </a:br>
              <a:r>
                <a:rPr lang="ru-RU" b="1" dirty="0">
                  <a:latin typeface="Circe Bold" panose="020B0502020203020203" pitchFamily="34" charset="0"/>
                </a:rPr>
                <a:t>ПО ДУХУ ЛЮДЕЙ</a:t>
              </a:r>
            </a:p>
          </p:txBody>
        </p:sp>
        <p:sp>
          <p:nvSpPr>
            <p:cNvPr id="11" name="Прямоугольный треугольник 10">
              <a:extLst>
                <a:ext uri="{FF2B5EF4-FFF2-40B4-BE49-F238E27FC236}">
                  <a16:creationId xmlns:a16="http://schemas.microsoft.com/office/drawing/2014/main" id="{7177C601-66C6-1642-18A6-16B51E423854}"/>
                </a:ext>
              </a:extLst>
            </p:cNvPr>
            <p:cNvSpPr/>
            <p:nvPr/>
          </p:nvSpPr>
          <p:spPr>
            <a:xfrm>
              <a:off x="815248" y="4770304"/>
              <a:ext cx="242372" cy="403451"/>
            </a:xfrm>
            <a:prstGeom prst="rtTriangle">
              <a:avLst/>
            </a:prstGeom>
            <a:solidFill>
              <a:srgbClr val="115E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447BB104-999B-B8E2-D344-637AE879CBF9}"/>
              </a:ext>
            </a:extLst>
          </p:cNvPr>
          <p:cNvGrpSpPr/>
          <p:nvPr/>
        </p:nvGrpSpPr>
        <p:grpSpPr>
          <a:xfrm>
            <a:off x="4194663" y="1280656"/>
            <a:ext cx="3802674" cy="1099544"/>
            <a:chOff x="3430618" y="1709498"/>
            <a:chExt cx="3802674" cy="1099544"/>
          </a:xfrm>
          <a:solidFill>
            <a:srgbClr val="115E4B"/>
          </a:solidFill>
        </p:grpSpPr>
        <p:sp>
          <p:nvSpPr>
            <p:cNvPr id="9" name="Скругленный прямоугольник 8">
              <a:extLst>
                <a:ext uri="{FF2B5EF4-FFF2-40B4-BE49-F238E27FC236}">
                  <a16:creationId xmlns:a16="http://schemas.microsoft.com/office/drawing/2014/main" id="{F7AB4AA9-2EF2-7DA8-9E01-0A53E7143229}"/>
                </a:ext>
              </a:extLst>
            </p:cNvPr>
            <p:cNvSpPr/>
            <p:nvPr/>
          </p:nvSpPr>
          <p:spPr>
            <a:xfrm>
              <a:off x="3430618" y="1709498"/>
              <a:ext cx="3802674" cy="77566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Circe Bold" panose="020B0502020203020203" pitchFamily="34" charset="0"/>
                </a:rPr>
                <a:t>ПРОПИТЫВАЕМ КОМАНДУ НАШИМИ ЦЕННОСТЯМИ</a:t>
              </a:r>
            </a:p>
          </p:txBody>
        </p:sp>
        <p:sp>
          <p:nvSpPr>
            <p:cNvPr id="12" name="Прямоугольный треугольник 11">
              <a:extLst>
                <a:ext uri="{FF2B5EF4-FFF2-40B4-BE49-F238E27FC236}">
                  <a16:creationId xmlns:a16="http://schemas.microsoft.com/office/drawing/2014/main" id="{27BCEAF9-7212-1CF4-90BD-7BEE3229C8F2}"/>
                </a:ext>
              </a:extLst>
            </p:cNvPr>
            <p:cNvSpPr/>
            <p:nvPr/>
          </p:nvSpPr>
          <p:spPr>
            <a:xfrm rot="10800000">
              <a:off x="6654187" y="2405591"/>
              <a:ext cx="242372" cy="40345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F85AA0C0-71E2-00A2-DBEF-D87FBABC8F97}"/>
              </a:ext>
            </a:extLst>
          </p:cNvPr>
          <p:cNvGrpSpPr/>
          <p:nvPr/>
        </p:nvGrpSpPr>
        <p:grpSpPr>
          <a:xfrm>
            <a:off x="7755875" y="4930748"/>
            <a:ext cx="3270192" cy="1097826"/>
            <a:chOff x="8405870" y="4560983"/>
            <a:chExt cx="3270192" cy="1097826"/>
          </a:xfrm>
          <a:solidFill>
            <a:srgbClr val="115E4B"/>
          </a:solidFill>
        </p:grpSpPr>
        <p:sp>
          <p:nvSpPr>
            <p:cNvPr id="10" name="Скругленный прямоугольник 9">
              <a:extLst>
                <a:ext uri="{FF2B5EF4-FFF2-40B4-BE49-F238E27FC236}">
                  <a16:creationId xmlns:a16="http://schemas.microsoft.com/office/drawing/2014/main" id="{EAAB0256-2B51-F330-6420-210CD98E86DE}"/>
                </a:ext>
              </a:extLst>
            </p:cNvPr>
            <p:cNvSpPr/>
            <p:nvPr/>
          </p:nvSpPr>
          <p:spPr>
            <a:xfrm>
              <a:off x="8405870" y="4883143"/>
              <a:ext cx="3270192" cy="77566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Circe Bold" panose="020B0502020203020203" pitchFamily="34" charset="0"/>
                </a:rPr>
                <a:t>НАСТАВНИЧЕСТВО ДЛЯ МОЛОДЫХ УЧИТЕЛЕЙ</a:t>
              </a:r>
            </a:p>
          </p:txBody>
        </p:sp>
        <p:sp>
          <p:nvSpPr>
            <p:cNvPr id="13" name="Прямоугольный треугольник 12">
              <a:extLst>
                <a:ext uri="{FF2B5EF4-FFF2-40B4-BE49-F238E27FC236}">
                  <a16:creationId xmlns:a16="http://schemas.microsoft.com/office/drawing/2014/main" id="{86EDA5B3-990E-3960-2305-EF2BE0CF8DB6}"/>
                </a:ext>
              </a:extLst>
            </p:cNvPr>
            <p:cNvSpPr/>
            <p:nvPr/>
          </p:nvSpPr>
          <p:spPr>
            <a:xfrm>
              <a:off x="8681292" y="4560983"/>
              <a:ext cx="242372" cy="40345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874085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33132" y="178057"/>
            <a:ext cx="6012823" cy="775666"/>
          </a:xfrm>
        </p:spPr>
        <p:txBody>
          <a:bodyPr/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</a:rPr>
              <a:t>КАДРОВЫЙ СОСТАВ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D0BD1-C0CA-7E42-AF30-540D025336E1}" type="slidenum">
              <a:rPr lang="ru-RU" smtClean="0"/>
              <a:pPr/>
              <a:t>7</a:t>
            </a:fld>
            <a:endParaRPr lang="ru-RU"/>
          </a:p>
        </p:txBody>
      </p:sp>
      <p:graphicFrame>
        <p:nvGraphicFramePr>
          <p:cNvPr id="17" name="Таблица 17">
            <a:extLst>
              <a:ext uri="{FF2B5EF4-FFF2-40B4-BE49-F238E27FC236}">
                <a16:creationId xmlns:a16="http://schemas.microsoft.com/office/drawing/2014/main" id="{62867830-98C6-8D76-A89D-7408CB799D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886433"/>
              </p:ext>
            </p:extLst>
          </p:nvPr>
        </p:nvGraphicFramePr>
        <p:xfrm>
          <a:off x="274136" y="1672163"/>
          <a:ext cx="11663698" cy="34926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4476">
                  <a:extLst>
                    <a:ext uri="{9D8B030D-6E8A-4147-A177-3AD203B41FA5}">
                      <a16:colId xmlns:a16="http://schemas.microsoft.com/office/drawing/2014/main" val="1950259340"/>
                    </a:ext>
                  </a:extLst>
                </a:gridCol>
                <a:gridCol w="2245895">
                  <a:extLst>
                    <a:ext uri="{9D8B030D-6E8A-4147-A177-3AD203B41FA5}">
                      <a16:colId xmlns:a16="http://schemas.microsoft.com/office/drawing/2014/main" val="2884031788"/>
                    </a:ext>
                  </a:extLst>
                </a:gridCol>
                <a:gridCol w="2245895">
                  <a:extLst>
                    <a:ext uri="{9D8B030D-6E8A-4147-A177-3AD203B41FA5}">
                      <a16:colId xmlns:a16="http://schemas.microsoft.com/office/drawing/2014/main" val="573997553"/>
                    </a:ext>
                  </a:extLst>
                </a:gridCol>
                <a:gridCol w="2558716">
                  <a:extLst>
                    <a:ext uri="{9D8B030D-6E8A-4147-A177-3AD203B41FA5}">
                      <a16:colId xmlns:a16="http://schemas.microsoft.com/office/drawing/2014/main" val="3590361089"/>
                    </a:ext>
                  </a:extLst>
                </a:gridCol>
                <a:gridCol w="2558716">
                  <a:extLst>
                    <a:ext uri="{9D8B030D-6E8A-4147-A177-3AD203B41FA5}">
                      <a16:colId xmlns:a16="http://schemas.microsoft.com/office/drawing/2014/main" val="2832033052"/>
                    </a:ext>
                  </a:extLst>
                </a:gridCol>
              </a:tblGrid>
              <a:tr h="185540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latin typeface="Circe" panose="020B0502020203020203" pitchFamily="34" charset="0"/>
                        </a:rPr>
                        <a:t>Кандидат наук</a:t>
                      </a:r>
                    </a:p>
                    <a:p>
                      <a:pPr algn="ctr"/>
                      <a:endParaRPr lang="ru-RU" sz="1600" dirty="0">
                        <a:solidFill>
                          <a:schemeClr val="bg1"/>
                        </a:solidFill>
                        <a:latin typeface="Circe" panose="020B0502020203020203" pitchFamily="34" charset="0"/>
                      </a:endParaRPr>
                    </a:p>
                    <a:p>
                      <a:pPr algn="ctr"/>
                      <a:endParaRPr lang="ru-RU" sz="1600" dirty="0">
                        <a:solidFill>
                          <a:schemeClr val="bg1"/>
                        </a:solidFill>
                        <a:latin typeface="Circe" panose="020B0502020203020203" pitchFamily="34" charset="0"/>
                      </a:endParaRPr>
                    </a:p>
                    <a:p>
                      <a:pPr algn="ctr"/>
                      <a:endParaRPr lang="ru-RU" sz="1600" dirty="0">
                        <a:solidFill>
                          <a:schemeClr val="bg1"/>
                        </a:solidFill>
                        <a:latin typeface="Circe" panose="020B0502020203020203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5E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latin typeface="Circe" panose="020B0502020203020203" pitchFamily="34" charset="0"/>
                        </a:rPr>
                        <a:t>Заслуженный учитель РФ/Отличник Просвещения РФ/</a:t>
                      </a:r>
                    </a:p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latin typeface="Circe" panose="020B0502020203020203" pitchFamily="34" charset="0"/>
                        </a:rPr>
                        <a:t>заслуженный работник образования МО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5E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latin typeface="Circe" panose="020B0502020203020203" pitchFamily="34" charset="0"/>
                        </a:rPr>
                        <a:t>Почётный работник просвещения РФ/общего образования</a:t>
                      </a:r>
                    </a:p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latin typeface="Circe" panose="020B0502020203020203" pitchFamily="34" charset="0"/>
                        </a:rPr>
                        <a:t>РФ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5E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latin typeface="Circe" panose="020B0502020203020203" pitchFamily="34" charset="0"/>
                        </a:rPr>
                        <a:t>Высшая квалификационная категория</a:t>
                      </a:r>
                    </a:p>
                    <a:p>
                      <a:pPr algn="ctr"/>
                      <a:endParaRPr lang="ru-RU" sz="1600" dirty="0">
                        <a:solidFill>
                          <a:schemeClr val="bg1"/>
                        </a:solidFill>
                        <a:latin typeface="Circe" panose="020B0502020203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5E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latin typeface="Circe" panose="020B0502020203020203" pitchFamily="34" charset="0"/>
                        </a:rPr>
                        <a:t>Первая </a:t>
                      </a:r>
                    </a:p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latin typeface="Circe" panose="020B0502020203020203" pitchFamily="34" charset="0"/>
                        </a:rPr>
                        <a:t>квалификационная категория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5E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447970"/>
                  </a:ext>
                </a:extLst>
              </a:tr>
              <a:tr h="1637248">
                <a:tc>
                  <a:txBody>
                    <a:bodyPr/>
                    <a:lstStyle/>
                    <a:p>
                      <a:pPr lvl="2"/>
                      <a:r>
                        <a:rPr lang="ru-RU" sz="3200" b="1" dirty="0">
                          <a:highlight>
                            <a:srgbClr val="FFFFFF"/>
                          </a:highlight>
                          <a:latin typeface="Circe" panose="020B0502020203020203" pitchFamily="34" charset="0"/>
                        </a:rPr>
                        <a:t>5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2" algn="l"/>
                      <a:r>
                        <a:rPr lang="ru-RU" sz="3200" b="1" dirty="0">
                          <a:highlight>
                            <a:srgbClr val="FFFFFF"/>
                          </a:highlight>
                          <a:latin typeface="Circe" panose="020B0502020203020203" pitchFamily="34" charset="0"/>
                        </a:rPr>
                        <a:t>1/2/1</a:t>
                      </a:r>
                    </a:p>
                  </a:txBody>
                  <a:tcPr marL="45720" marR="4572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1440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>
                          <a:highlight>
                            <a:srgbClr val="FFFFFF"/>
                          </a:highlight>
                          <a:latin typeface="Circe" panose="020B0502020203020203" pitchFamily="34" charset="0"/>
                        </a:rPr>
                        <a:t>1/3</a:t>
                      </a:r>
                    </a:p>
                  </a:txBody>
                  <a:tcPr marL="45720" marR="4572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2" algn="l"/>
                      <a:r>
                        <a:rPr lang="ru-RU" sz="3200" b="1" dirty="0">
                          <a:highlight>
                            <a:srgbClr val="FFFFFF"/>
                          </a:highlight>
                          <a:latin typeface="Circe" panose="020B0502020203020203" pitchFamily="34" charset="0"/>
                        </a:rPr>
                        <a:t>27</a:t>
                      </a:r>
                    </a:p>
                  </a:txBody>
                  <a:tcPr marL="45720" marR="4572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1440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>
                          <a:highlight>
                            <a:srgbClr val="FFFFFF"/>
                          </a:highlight>
                          <a:latin typeface="Circe" panose="020B0502020203020203" pitchFamily="34" charset="0"/>
                        </a:rPr>
                        <a:t>8</a:t>
                      </a:r>
                    </a:p>
                  </a:txBody>
                  <a:tcPr marL="45720" marR="4572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9010751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3B3739-75D8-4587-8B88-776D483CF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050"/>
            <a:ext cx="2231329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5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2C5CD6-F029-618F-55D5-C53F1AD994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</a:rPr>
              <a:t>ЭКОСИСТЕМА ЛИЦЕЯ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F5917AC-FB09-2C3A-FD76-DAF47D0A4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D0BD1-C0CA-7E42-AF30-540D025336E1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6" name="Кольцо 5">
            <a:extLst>
              <a:ext uri="{FF2B5EF4-FFF2-40B4-BE49-F238E27FC236}">
                <a16:creationId xmlns:a16="http://schemas.microsoft.com/office/drawing/2014/main" id="{8CBAB906-2609-84F1-01FE-E07EB55A8C77}"/>
              </a:ext>
            </a:extLst>
          </p:cNvPr>
          <p:cNvSpPr/>
          <p:nvPr/>
        </p:nvSpPr>
        <p:spPr>
          <a:xfrm>
            <a:off x="4004431" y="1877605"/>
            <a:ext cx="4183138" cy="4183138"/>
          </a:xfrm>
          <a:prstGeom prst="donut">
            <a:avLst>
              <a:gd name="adj" fmla="val 102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869F78C2-E20D-A32F-C391-8382128A6285}"/>
              </a:ext>
            </a:extLst>
          </p:cNvPr>
          <p:cNvSpPr/>
          <p:nvPr/>
        </p:nvSpPr>
        <p:spPr>
          <a:xfrm>
            <a:off x="5079242" y="2952416"/>
            <a:ext cx="2033516" cy="20335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A0D2F50-CDFF-7D3C-4490-33AA6980FE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6" t="1755" r="63964" b="16806"/>
          <a:stretch/>
        </p:blipFill>
        <p:spPr>
          <a:xfrm>
            <a:off x="5305283" y="3132659"/>
            <a:ext cx="1595354" cy="1595354"/>
          </a:xfrm>
          <a:prstGeom prst="ellipse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DDE67CA7-8859-C2CD-0A5D-64E06B51A3F2}"/>
              </a:ext>
            </a:extLst>
          </p:cNvPr>
          <p:cNvSpPr>
            <a:spLocks noChangeAspect="1"/>
          </p:cNvSpPr>
          <p:nvPr/>
        </p:nvSpPr>
        <p:spPr>
          <a:xfrm>
            <a:off x="4072783" y="4537100"/>
            <a:ext cx="1116000" cy="1116000"/>
          </a:xfrm>
          <a:prstGeom prst="ellipse">
            <a:avLst/>
          </a:prstGeom>
          <a:solidFill>
            <a:srgbClr val="115E4B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A28084B1-CE47-5173-A9A9-8A33FEBCFA7D}"/>
              </a:ext>
            </a:extLst>
          </p:cNvPr>
          <p:cNvSpPr>
            <a:spLocks noChangeAspect="1"/>
          </p:cNvSpPr>
          <p:nvPr/>
        </p:nvSpPr>
        <p:spPr>
          <a:xfrm>
            <a:off x="5303007" y="1521019"/>
            <a:ext cx="1116000" cy="1116000"/>
          </a:xfrm>
          <a:prstGeom prst="ellipse">
            <a:avLst/>
          </a:prstGeom>
          <a:solidFill>
            <a:srgbClr val="115E4B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2EEB5D36-EB04-DAFB-1EE9-16D276CB6732}"/>
              </a:ext>
            </a:extLst>
          </p:cNvPr>
          <p:cNvSpPr>
            <a:spLocks noChangeAspect="1"/>
          </p:cNvSpPr>
          <p:nvPr/>
        </p:nvSpPr>
        <p:spPr>
          <a:xfrm>
            <a:off x="3846742" y="2668632"/>
            <a:ext cx="1116000" cy="1116000"/>
          </a:xfrm>
          <a:prstGeom prst="ellipse">
            <a:avLst/>
          </a:prstGeom>
          <a:solidFill>
            <a:srgbClr val="115E4B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AC097F15-D304-F9A7-0411-2AD7BD6C6700}"/>
              </a:ext>
            </a:extLst>
          </p:cNvPr>
          <p:cNvSpPr>
            <a:spLocks noChangeAspect="1"/>
          </p:cNvSpPr>
          <p:nvPr/>
        </p:nvSpPr>
        <p:spPr>
          <a:xfrm>
            <a:off x="7255242" y="2495553"/>
            <a:ext cx="1116000" cy="1116000"/>
          </a:xfrm>
          <a:prstGeom prst="ellipse">
            <a:avLst/>
          </a:prstGeom>
          <a:solidFill>
            <a:srgbClr val="115E4B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17FB2B-FDBE-566E-6886-AFBE71B8085A}"/>
              </a:ext>
            </a:extLst>
          </p:cNvPr>
          <p:cNvSpPr txBox="1"/>
          <p:nvPr/>
        </p:nvSpPr>
        <p:spPr>
          <a:xfrm>
            <a:off x="540021" y="4833960"/>
            <a:ext cx="35327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  <a:ea typeface="Montserrat Medium" charset="0"/>
                <a:cs typeface="Montserrat Medium" charset="0"/>
              </a:rPr>
              <a:t>Ассоциация </a:t>
            </a:r>
            <a:b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  <a:ea typeface="Montserrat Medium" charset="0"/>
                <a:cs typeface="Montserrat Medium" charset="0"/>
              </a:rPr>
            </a:br>
            <a: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  <a:ea typeface="Montserrat Medium" charset="0"/>
                <a:cs typeface="Montserrat Medium" charset="0"/>
              </a:rPr>
              <a:t>выпускников и родителей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A82A7D-2B3B-D2FE-C633-FC4AE320406D}"/>
              </a:ext>
            </a:extLst>
          </p:cNvPr>
          <p:cNvSpPr txBox="1"/>
          <p:nvPr/>
        </p:nvSpPr>
        <p:spPr>
          <a:xfrm>
            <a:off x="8574793" y="2668632"/>
            <a:ext cx="24239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  <a:ea typeface="Montserrat Medium" charset="0"/>
                <a:cs typeface="Montserrat Medium" charset="0"/>
              </a:rPr>
              <a:t>Дополнительное </a:t>
            </a:r>
            <a:b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  <a:ea typeface="Montserrat Medium" charset="0"/>
                <a:cs typeface="Montserrat Medium" charset="0"/>
              </a:rPr>
            </a:br>
            <a: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  <a:ea typeface="Montserrat Medium" charset="0"/>
                <a:cs typeface="Montserrat Medium" charset="0"/>
              </a:rPr>
              <a:t>образование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2315B2-3180-0E77-4E0F-F82ADC6D5A40}"/>
              </a:ext>
            </a:extLst>
          </p:cNvPr>
          <p:cNvSpPr txBox="1"/>
          <p:nvPr/>
        </p:nvSpPr>
        <p:spPr>
          <a:xfrm>
            <a:off x="6635027" y="1613331"/>
            <a:ext cx="2387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  <a:ea typeface="Montserrat Medium" charset="0"/>
                <a:cs typeface="Montserrat Medium" charset="0"/>
              </a:rPr>
              <a:t>Школа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  <a:ea typeface="Montserrat Medium" charset="0"/>
                <a:cs typeface="Montserrat Medium" charset="0"/>
              </a:rPr>
              <a:t> </a:t>
            </a:r>
            <a: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  <a:ea typeface="Montserrat Medium" charset="0"/>
                <a:cs typeface="Montserrat Medium" charset="0"/>
              </a:rPr>
              <a:t>5-11 класс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B4CF51-EA38-C587-0FCB-E8B975B48783}"/>
              </a:ext>
            </a:extLst>
          </p:cNvPr>
          <p:cNvSpPr txBox="1"/>
          <p:nvPr/>
        </p:nvSpPr>
        <p:spPr>
          <a:xfrm>
            <a:off x="877455" y="2893103"/>
            <a:ext cx="2914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  <a:ea typeface="Montserrat Medium" charset="0"/>
                <a:cs typeface="Montserrat Medium" charset="0"/>
              </a:rPr>
              <a:t>Подготовительные </a:t>
            </a:r>
          </a:p>
          <a:p>
            <a:pPr algn="r"/>
            <a: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  <a:ea typeface="Montserrat Medium" charset="0"/>
                <a:cs typeface="Montserrat Medium" charset="0"/>
              </a:rPr>
              <a:t>курсы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D202F51-4B90-62FC-D9C4-FB0EDE1D794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8987" y="1721421"/>
            <a:ext cx="584040" cy="58404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F0AC1AA-E858-F970-573C-F46C2F3F5FA3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9973" y="2698446"/>
            <a:ext cx="696688" cy="69668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42BBAFA-38AD-389C-3B59-1FB7C6858068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3696" y="4728013"/>
            <a:ext cx="734173" cy="73417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C7428A1-CA3C-F890-7AD5-04093D69C0EA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87887" y="2909858"/>
            <a:ext cx="633546" cy="633546"/>
          </a:xfrm>
          <a:prstGeom prst="rect">
            <a:avLst/>
          </a:prstGeom>
        </p:spPr>
      </p:pic>
      <p:sp>
        <p:nvSpPr>
          <p:cNvPr id="25" name="Овал 24">
            <a:extLst>
              <a:ext uri="{FF2B5EF4-FFF2-40B4-BE49-F238E27FC236}">
                <a16:creationId xmlns:a16="http://schemas.microsoft.com/office/drawing/2014/main" id="{7BBE129A-7D69-C674-B146-432E258AE8E5}"/>
              </a:ext>
            </a:extLst>
          </p:cNvPr>
          <p:cNvSpPr>
            <a:spLocks noChangeAspect="1"/>
          </p:cNvSpPr>
          <p:nvPr/>
        </p:nvSpPr>
        <p:spPr>
          <a:xfrm>
            <a:off x="5965869" y="5083075"/>
            <a:ext cx="1116000" cy="1116000"/>
          </a:xfrm>
          <a:prstGeom prst="ellipse">
            <a:avLst/>
          </a:prstGeom>
          <a:solidFill>
            <a:srgbClr val="115E4B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45DA42-61DB-5D43-36FC-186E04012715}"/>
              </a:ext>
            </a:extLst>
          </p:cNvPr>
          <p:cNvSpPr txBox="1"/>
          <p:nvPr/>
        </p:nvSpPr>
        <p:spPr>
          <a:xfrm>
            <a:off x="7265428" y="5546736"/>
            <a:ext cx="121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  <a:ea typeface="Montserrat Medium" charset="0"/>
                <a:cs typeface="Montserrat Medium" charset="0"/>
              </a:rPr>
              <a:t>Летняя </a:t>
            </a:r>
            <a:b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  <a:ea typeface="Montserrat Medium" charset="0"/>
                <a:cs typeface="Montserrat Medium" charset="0"/>
              </a:rPr>
            </a:br>
            <a: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  <a:ea typeface="Montserrat Medium" charset="0"/>
                <a:cs typeface="Montserrat Medium" charset="0"/>
              </a:rPr>
              <a:t>школа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24FB31A-E999-ABAF-D049-74AB1E5659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1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9774" y="5340488"/>
            <a:ext cx="625223" cy="625223"/>
          </a:xfrm>
          <a:prstGeom prst="rect">
            <a:avLst/>
          </a:prstGeom>
        </p:spPr>
      </p:pic>
      <p:sp>
        <p:nvSpPr>
          <p:cNvPr id="22" name="Овал 21">
            <a:extLst>
              <a:ext uri="{FF2B5EF4-FFF2-40B4-BE49-F238E27FC236}">
                <a16:creationId xmlns:a16="http://schemas.microsoft.com/office/drawing/2014/main" id="{4A59B776-6CDB-446E-BC85-89205ECFB4B1}"/>
              </a:ext>
            </a:extLst>
          </p:cNvPr>
          <p:cNvSpPr>
            <a:spLocks noChangeAspect="1"/>
          </p:cNvSpPr>
          <p:nvPr/>
        </p:nvSpPr>
        <p:spPr>
          <a:xfrm>
            <a:off x="7301354" y="4071903"/>
            <a:ext cx="1116000" cy="1116000"/>
          </a:xfrm>
          <a:prstGeom prst="ellipse">
            <a:avLst/>
          </a:prstGeom>
          <a:solidFill>
            <a:srgbClr val="115E4B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BAC48B5-5252-42E2-B78B-B81DDCA69FC2}"/>
              </a:ext>
            </a:extLst>
          </p:cNvPr>
          <p:cNvSpPr txBox="1"/>
          <p:nvPr/>
        </p:nvSpPr>
        <p:spPr>
          <a:xfrm>
            <a:off x="8574793" y="4444070"/>
            <a:ext cx="29218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  <a:ea typeface="Montserrat Medium" charset="0"/>
                <a:cs typeface="Montserrat Medium" charset="0"/>
              </a:rPr>
              <a:t>Социальные</a:t>
            </a:r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</a:rPr>
              <a:t>/ </a:t>
            </a:r>
            <a: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  <a:ea typeface="Montserrat Medium" charset="0"/>
                <a:cs typeface="Montserrat Medium" charset="0"/>
              </a:rPr>
              <a:t>индустриальные партнёры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CD40DD8-EAB9-4714-A8E5-4E5035AE6EB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64184" y="4232173"/>
            <a:ext cx="824314" cy="82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001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C1D705D9-A799-4B96-A1AC-D5CCD6C1F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64" y="1202648"/>
            <a:ext cx="2448000" cy="183600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FC0D45F3-62BF-4F11-A84D-11C174E05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602" y="4658527"/>
            <a:ext cx="2400000" cy="1800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C7C82F-3276-1D2B-4A5A-5B6312DB3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9287" y="197613"/>
            <a:ext cx="8760712" cy="775666"/>
          </a:xfrm>
        </p:spPr>
        <p:txBody>
          <a:bodyPr>
            <a:normAutofit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ontserrat"/>
                <a:ea typeface="+mj-ea"/>
                <a:cs typeface="+mj-cs"/>
              </a:rPr>
              <a:t>МАТЕРИАЛЬНО-ТЕХНИЧЕСКАЯ БАЗА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Montserrat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A18662F-BB14-DBDE-5B82-ADF41B8E8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5D0BD1-C0CA-7E42-AF30-540D025336E1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B886A59C-F4FF-4E05-BA58-E97DCA29D760}"/>
              </a:ext>
            </a:extLst>
          </p:cNvPr>
          <p:cNvGrpSpPr/>
          <p:nvPr/>
        </p:nvGrpSpPr>
        <p:grpSpPr>
          <a:xfrm>
            <a:off x="3779188" y="1233257"/>
            <a:ext cx="4162926" cy="3426534"/>
            <a:chOff x="445957" y="1571595"/>
            <a:chExt cx="3422075" cy="1112985"/>
          </a:xfrm>
        </p:grpSpPr>
        <p:sp>
          <p:nvSpPr>
            <p:cNvPr id="34" name="Прямоугольник: скругленные углы 33">
              <a:extLst>
                <a:ext uri="{FF2B5EF4-FFF2-40B4-BE49-F238E27FC236}">
                  <a16:creationId xmlns:a16="http://schemas.microsoft.com/office/drawing/2014/main" id="{B7233176-F46E-49F2-849D-1C2553BB384A}"/>
                </a:ext>
              </a:extLst>
            </p:cNvPr>
            <p:cNvSpPr/>
            <p:nvPr/>
          </p:nvSpPr>
          <p:spPr>
            <a:xfrm>
              <a:off x="542941" y="1640871"/>
              <a:ext cx="3325091" cy="1043709"/>
            </a:xfrm>
            <a:prstGeom prst="roundRect">
              <a:avLst/>
            </a:pr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8C9CB626-AF2C-4D55-ADB9-E0592ACB2D1A}"/>
                </a:ext>
              </a:extLst>
            </p:cNvPr>
            <p:cNvSpPr/>
            <p:nvPr/>
          </p:nvSpPr>
          <p:spPr>
            <a:xfrm>
              <a:off x="445957" y="1571595"/>
              <a:ext cx="3325091" cy="1043709"/>
            </a:xfrm>
            <a:prstGeom prst="roundRect">
              <a:avLst/>
            </a:prstGeom>
            <a:solidFill>
              <a:srgbClr val="115E4B"/>
            </a:solidFill>
            <a:ln>
              <a:solidFill>
                <a:srgbClr val="115E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EC3556FF-A8CB-4CD3-8556-0DD37A08BE19}"/>
              </a:ext>
            </a:extLst>
          </p:cNvPr>
          <p:cNvSpPr txBox="1"/>
          <p:nvPr/>
        </p:nvSpPr>
        <p:spPr>
          <a:xfrm>
            <a:off x="3475930" y="1257799"/>
            <a:ext cx="4635091" cy="3344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anose="000007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4 кабинета информатики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anose="000007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anose="000007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компьютер</a:t>
            </a:r>
            <a:r>
              <a:rPr lang="ru-RU" sz="1200" dirty="0">
                <a:solidFill>
                  <a:srgbClr val="FFFFFF"/>
                </a:solidFill>
                <a:latin typeface="Montserrat SemiBold" panose="000007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anose="000007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anose="000007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4 мобильных класса (48 ноутбуков)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anose="000007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30 учебных кабинетов оборудовано автоматизированным рабочим местом учителя (компьютер, интернет, локальная сеть)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anose="000007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30 интерактивных досок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SemiBold" panose="000007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anose="000007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2 физические лаборатории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anose="000007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лаборатория химического практикума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anose="000007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лаборатория биологического практикума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lang="ru-RU" sz="1200" dirty="0">
                <a:solidFill>
                  <a:prstClr val="white"/>
                </a:solidFill>
                <a:latin typeface="Montserrat SemiBold" panose="00000700000000000000" pitchFamily="2" charset="-52"/>
                <a:ea typeface="Times New Roman" panose="02020603050405020304" pitchFamily="18" charset="0"/>
              </a:rPr>
              <a:t>у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anose="00000700000000000000" pitchFamily="2" charset="-52"/>
                <a:ea typeface="Times New Roman" panose="02020603050405020304" pitchFamily="18" charset="0"/>
              </a:rPr>
              <a:t>чебные</a:t>
            </a:r>
            <a:r>
              <a:rPr kumimoji="0" lang="ru-RU" sz="1200" b="0" i="0" u="none" strike="noStrike" kern="1200" cap="none" spc="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anose="00000700000000000000" pitchFamily="2" charset="-52"/>
                <a:ea typeface="Times New Roman" panose="02020603050405020304" pitchFamily="18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anose="00000700000000000000" pitchFamily="2" charset="-52"/>
                <a:ea typeface="Times New Roman" panose="02020603050405020304" pitchFamily="18" charset="0"/>
              </a:rPr>
              <a:t>мастерские</a:t>
            </a:r>
            <a:r>
              <a:rPr kumimoji="0" lang="ru-RU" sz="1200" b="0" i="0" u="none" strike="noStrike" kern="1200" cap="none" spc="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anose="00000700000000000000" pitchFamily="2" charset="-52"/>
                <a:ea typeface="Times New Roman" panose="02020603050405020304" pitchFamily="18" charset="0"/>
              </a:rPr>
              <a:t>: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anose="00000700000000000000" pitchFamily="2" charset="-52"/>
                <a:ea typeface="Times New Roman" panose="02020603050405020304" pitchFamily="18" charset="0"/>
              </a:rPr>
              <a:t>по кулинарии, 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ru-RU" sz="1200" dirty="0">
                <a:solidFill>
                  <a:prstClr val="white"/>
                </a:solidFill>
                <a:latin typeface="Montserrat SemiBold" panose="00000700000000000000" pitchFamily="2" charset="-52"/>
                <a:ea typeface="Times New Roman" panose="02020603050405020304" pitchFamily="18" charset="0"/>
              </a:rPr>
              <a:t>     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anose="00000700000000000000" pitchFamily="2" charset="-52"/>
                <a:ea typeface="Times New Roman" panose="02020603050405020304" pitchFamily="18" charset="0"/>
              </a:rPr>
              <a:t>мастерская для технического труда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D43C277-C7F3-40B9-8329-C1C367765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1022" y="3036658"/>
            <a:ext cx="2400000" cy="180000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DAD7E091-2C81-4889-BB7B-269F6C87EE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0343" y="3003795"/>
            <a:ext cx="2400000" cy="180000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41B7830-9147-4231-95AB-1B3982EA9E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5812" y="1325299"/>
            <a:ext cx="2400000" cy="18000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F93F3FC1-A497-4604-ADFD-063BDC3F15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7270"/>
          <a:stretch/>
        </p:blipFill>
        <p:spPr>
          <a:xfrm>
            <a:off x="6376696" y="4629182"/>
            <a:ext cx="2101264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091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Gill Sans MT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7341</TotalTime>
  <Words>887</Words>
  <Application>Microsoft Office PowerPoint</Application>
  <PresentationFormat>Широкоэкранный</PresentationFormat>
  <Paragraphs>256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36" baseType="lpstr">
      <vt:lpstr>Arial</vt:lpstr>
      <vt:lpstr>Calibri</vt:lpstr>
      <vt:lpstr>Calibri Light</vt:lpstr>
      <vt:lpstr>Century Gothic</vt:lpstr>
      <vt:lpstr>Circe</vt:lpstr>
      <vt:lpstr>Circe Bold</vt:lpstr>
      <vt:lpstr>Circe Light</vt:lpstr>
      <vt:lpstr>Corbel</vt:lpstr>
      <vt:lpstr>Montserrat</vt:lpstr>
      <vt:lpstr>Montserrat SemiBold</vt:lpstr>
      <vt:lpstr>Times New Roman</vt:lpstr>
      <vt:lpstr>Wingdings</vt:lpstr>
      <vt:lpstr>Тема Office</vt:lpstr>
      <vt:lpstr>1_Тема Office</vt:lpstr>
      <vt:lpstr>Презентация PowerPoint</vt:lpstr>
      <vt:lpstr>Первые итоги работы автономной некоммерческой образовательной организации «Московский областной физико- математический лицей имени академика В.Г. Кадышевского»</vt:lpstr>
      <vt:lpstr>Старт </vt:lpstr>
      <vt:lpstr>МИССИЯ ЛИЦЕЯ</vt:lpstr>
      <vt:lpstr>НАШИ ЦЕННОСТИ</vt:lpstr>
      <vt:lpstr>КОМАНДА</vt:lpstr>
      <vt:lpstr>КАДРОВЫЙ СОСТАВ</vt:lpstr>
      <vt:lpstr>ЭКОСИСТЕМА ЛИЦЕЯ</vt:lpstr>
      <vt:lpstr>МАТЕРИАЛЬНО-ТЕХНИЧЕСКАЯ БАЗА</vt:lpstr>
      <vt:lpstr>МАТЕРИАЛЬНО-ТЕХНИЧЕСКАЯ БАЗА</vt:lpstr>
      <vt:lpstr>ПЕРСОНАЛИЗИРОВАННОЕ ОБРАЗОВАНИЕ</vt:lpstr>
      <vt:lpstr>ИННОВАЦИОННАЯ ДЕЯТЕЛЬНОСТЬ  2022-2023 УЧЕБНЫЙ ГОД</vt:lpstr>
      <vt:lpstr>Дополнительное образование</vt:lpstr>
      <vt:lpstr>Социальные / индустриальные партнеры</vt:lpstr>
      <vt:lpstr>Результативность участия в региональном этапе ВсОШ- 50%</vt:lpstr>
      <vt:lpstr>Результативность участия в заключительных этапах перечневых олимпиад в 2022-2023 уч.г. </vt:lpstr>
      <vt:lpstr>Презентация PowerPoint</vt:lpstr>
      <vt:lpstr>Презентация PowerPoint</vt:lpstr>
      <vt:lpstr>Презентация PowerPoint</vt:lpstr>
      <vt:lpstr>Презентация PowerPoint</vt:lpstr>
      <vt:lpstr>БУДУЩЕЕ начинается СЕГОДНЯ!</vt:lpstr>
      <vt:lpstr>Наши контакты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Ольга Васильевна Баранова</cp:lastModifiedBy>
  <cp:revision>148</cp:revision>
  <cp:lastPrinted>2023-09-28T06:10:14Z</cp:lastPrinted>
  <dcterms:created xsi:type="dcterms:W3CDTF">2022-08-18T13:33:10Z</dcterms:created>
  <dcterms:modified xsi:type="dcterms:W3CDTF">2023-09-28T06:19:02Z</dcterms:modified>
</cp:coreProperties>
</file>